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667" r:id="rId5"/>
    <p:sldId id="257" r:id="rId6"/>
    <p:sldId id="258" r:id="rId7"/>
    <p:sldId id="262" r:id="rId8"/>
    <p:sldId id="259" r:id="rId9"/>
    <p:sldId id="316" r:id="rId10"/>
    <p:sldId id="661" r:id="rId11"/>
    <p:sldId id="660" r:id="rId12"/>
    <p:sldId id="360" r:id="rId13"/>
    <p:sldId id="326" r:id="rId14"/>
    <p:sldId id="317" r:id="rId15"/>
    <p:sldId id="463" r:id="rId16"/>
    <p:sldId id="318" r:id="rId17"/>
    <p:sldId id="319" r:id="rId18"/>
    <p:sldId id="320" r:id="rId19"/>
    <p:sldId id="321" r:id="rId20"/>
    <p:sldId id="322" r:id="rId21"/>
    <p:sldId id="323" r:id="rId22"/>
    <p:sldId id="324" r:id="rId23"/>
    <p:sldId id="325" r:id="rId24"/>
    <p:sldId id="464" r:id="rId25"/>
    <p:sldId id="328" r:id="rId26"/>
    <p:sldId id="329" r:id="rId27"/>
    <p:sldId id="330" r:id="rId28"/>
    <p:sldId id="331" r:id="rId29"/>
    <p:sldId id="332" r:id="rId30"/>
    <p:sldId id="465" r:id="rId31"/>
    <p:sldId id="466" r:id="rId32"/>
    <p:sldId id="469" r:id="rId33"/>
    <p:sldId id="470" r:id="rId34"/>
    <p:sldId id="475" r:id="rId35"/>
    <p:sldId id="476" r:id="rId36"/>
    <p:sldId id="477" r:id="rId37"/>
    <p:sldId id="478" r:id="rId38"/>
    <p:sldId id="479" r:id="rId39"/>
    <p:sldId id="480" r:id="rId40"/>
    <p:sldId id="481" r:id="rId41"/>
    <p:sldId id="482" r:id="rId42"/>
    <p:sldId id="483" r:id="rId43"/>
    <p:sldId id="484" r:id="rId44"/>
    <p:sldId id="485" r:id="rId45"/>
    <p:sldId id="486" r:id="rId46"/>
    <p:sldId id="487" r:id="rId47"/>
    <p:sldId id="474" r:id="rId48"/>
    <p:sldId id="435" r:id="rId49"/>
    <p:sldId id="418" r:id="rId50"/>
    <p:sldId id="419" r:id="rId51"/>
    <p:sldId id="420" r:id="rId52"/>
    <p:sldId id="421" r:id="rId53"/>
    <p:sldId id="422" r:id="rId54"/>
    <p:sldId id="488" r:id="rId55"/>
    <p:sldId id="333" r:id="rId56"/>
    <p:sldId id="361" r:id="rId57"/>
    <p:sldId id="362" r:id="rId58"/>
    <p:sldId id="363" r:id="rId59"/>
    <p:sldId id="364" r:id="rId60"/>
    <p:sldId id="365" r:id="rId61"/>
    <p:sldId id="348" r:id="rId62"/>
    <p:sldId id="367" r:id="rId63"/>
    <p:sldId id="368" r:id="rId64"/>
    <p:sldId id="369" r:id="rId65"/>
    <p:sldId id="370" r:id="rId66"/>
    <p:sldId id="371" r:id="rId67"/>
    <p:sldId id="372" r:id="rId68"/>
    <p:sldId id="373" r:id="rId69"/>
    <p:sldId id="374" r:id="rId70"/>
    <p:sldId id="375" r:id="rId71"/>
    <p:sldId id="376" r:id="rId72"/>
    <p:sldId id="377" r:id="rId73"/>
    <p:sldId id="378" r:id="rId74"/>
    <p:sldId id="379" r:id="rId75"/>
    <p:sldId id="380" r:id="rId76"/>
    <p:sldId id="381" r:id="rId77"/>
    <p:sldId id="382" r:id="rId78"/>
    <p:sldId id="383" r:id="rId79"/>
    <p:sldId id="384" r:id="rId80"/>
    <p:sldId id="385" r:id="rId81"/>
    <p:sldId id="366" r:id="rId82"/>
    <p:sldId id="349" r:id="rId83"/>
    <p:sldId id="351" r:id="rId84"/>
    <p:sldId id="387" r:id="rId85"/>
    <p:sldId id="388" r:id="rId86"/>
    <p:sldId id="389" r:id="rId87"/>
    <p:sldId id="390" r:id="rId88"/>
    <p:sldId id="391" r:id="rId89"/>
    <p:sldId id="662" r:id="rId90"/>
    <p:sldId id="392" r:id="rId91"/>
    <p:sldId id="393" r:id="rId92"/>
    <p:sldId id="394" r:id="rId93"/>
    <p:sldId id="395" r:id="rId94"/>
    <p:sldId id="396" r:id="rId95"/>
    <p:sldId id="397" r:id="rId96"/>
    <p:sldId id="398" r:id="rId97"/>
    <p:sldId id="399" r:id="rId98"/>
    <p:sldId id="400" r:id="rId99"/>
    <p:sldId id="401" r:id="rId100"/>
    <p:sldId id="402" r:id="rId101"/>
    <p:sldId id="403" r:id="rId102"/>
    <p:sldId id="404" r:id="rId103"/>
    <p:sldId id="405" r:id="rId104"/>
    <p:sldId id="406" r:id="rId105"/>
    <p:sldId id="407" r:id="rId106"/>
    <p:sldId id="408" r:id="rId107"/>
    <p:sldId id="409" r:id="rId108"/>
    <p:sldId id="410" r:id="rId109"/>
    <p:sldId id="411" r:id="rId110"/>
    <p:sldId id="412" r:id="rId111"/>
    <p:sldId id="413" r:id="rId112"/>
    <p:sldId id="414" r:id="rId113"/>
    <p:sldId id="471" r:id="rId114"/>
    <p:sldId id="436" r:id="rId115"/>
    <p:sldId id="437" r:id="rId116"/>
    <p:sldId id="473" r:id="rId117"/>
    <p:sldId id="438" r:id="rId118"/>
    <p:sldId id="472" r:id="rId119"/>
    <p:sldId id="263" r:id="rId120"/>
    <p:sldId id="489" r:id="rId121"/>
    <p:sldId id="415" r:id="rId122"/>
    <p:sldId id="311" r:id="rId123"/>
    <p:sldId id="312" r:id="rId124"/>
    <p:sldId id="313" r:id="rId125"/>
    <p:sldId id="314" r:id="rId126"/>
    <p:sldId id="490" r:id="rId127"/>
    <p:sldId id="315" r:id="rId128"/>
    <p:sldId id="491" r:id="rId129"/>
    <p:sldId id="416" r:id="rId130"/>
    <p:sldId id="269" r:id="rId131"/>
    <p:sldId id="264" r:id="rId132"/>
    <p:sldId id="265" r:id="rId133"/>
    <p:sldId id="266" r:id="rId134"/>
    <p:sldId id="267" r:id="rId135"/>
    <p:sldId id="518" r:id="rId136"/>
    <p:sldId id="520" r:id="rId137"/>
    <p:sldId id="519" r:id="rId138"/>
    <p:sldId id="270" r:id="rId139"/>
    <p:sldId id="268" r:id="rId140"/>
    <p:sldId id="492" r:id="rId141"/>
    <p:sldId id="493" r:id="rId142"/>
    <p:sldId id="271" r:id="rId143"/>
    <p:sldId id="272" r:id="rId144"/>
    <p:sldId id="273" r:id="rId145"/>
    <p:sldId id="274" r:id="rId146"/>
    <p:sldId id="494" r:id="rId147"/>
    <p:sldId id="275" r:id="rId148"/>
    <p:sldId id="276" r:id="rId149"/>
    <p:sldId id="495" r:id="rId150"/>
    <p:sldId id="277" r:id="rId151"/>
    <p:sldId id="496" r:id="rId152"/>
    <p:sldId id="278" r:id="rId153"/>
    <p:sldId id="279" r:id="rId154"/>
    <p:sldId id="497" r:id="rId155"/>
    <p:sldId id="280" r:id="rId156"/>
    <p:sldId id="281" r:id="rId157"/>
    <p:sldId id="282" r:id="rId158"/>
    <p:sldId id="498" r:id="rId159"/>
    <p:sldId id="283" r:id="rId160"/>
    <p:sldId id="499" r:id="rId161"/>
    <p:sldId id="284" r:id="rId162"/>
    <p:sldId id="285" r:id="rId163"/>
    <p:sldId id="286" r:id="rId164"/>
    <p:sldId id="500" r:id="rId165"/>
    <p:sldId id="287" r:id="rId166"/>
    <p:sldId id="288" r:id="rId167"/>
    <p:sldId id="289" r:id="rId168"/>
    <p:sldId id="290" r:id="rId169"/>
    <p:sldId id="291" r:id="rId170"/>
    <p:sldId id="501" r:id="rId171"/>
    <p:sldId id="292" r:id="rId172"/>
    <p:sldId id="293" r:id="rId173"/>
    <p:sldId id="294" r:id="rId174"/>
    <p:sldId id="502" r:id="rId175"/>
    <p:sldId id="296" r:id="rId176"/>
    <p:sldId id="298" r:id="rId177"/>
    <p:sldId id="503" r:id="rId178"/>
    <p:sldId id="297" r:id="rId179"/>
    <p:sldId id="299" r:id="rId180"/>
    <p:sldId id="300" r:id="rId181"/>
    <p:sldId id="504" r:id="rId182"/>
    <p:sldId id="302" r:id="rId183"/>
    <p:sldId id="303" r:id="rId184"/>
    <p:sldId id="304" r:id="rId185"/>
    <p:sldId id="305" r:id="rId186"/>
    <p:sldId id="306" r:id="rId187"/>
    <p:sldId id="505" r:id="rId188"/>
    <p:sldId id="308" r:id="rId189"/>
    <p:sldId id="309" r:id="rId190"/>
    <p:sldId id="516" r:id="rId191"/>
    <p:sldId id="506" r:id="rId192"/>
    <p:sldId id="517" r:id="rId193"/>
    <p:sldId id="507" r:id="rId194"/>
    <p:sldId id="508" r:id="rId195"/>
    <p:sldId id="509" r:id="rId196"/>
    <p:sldId id="442" r:id="rId197"/>
    <p:sldId id="510" r:id="rId198"/>
    <p:sldId id="310" r:id="rId199"/>
    <p:sldId id="512" r:id="rId200"/>
    <p:sldId id="513" r:id="rId201"/>
    <p:sldId id="514" r:id="rId202"/>
    <p:sldId id="515" r:id="rId203"/>
    <p:sldId id="511" r:id="rId204"/>
    <p:sldId id="423" r:id="rId205"/>
    <p:sldId id="424" r:id="rId206"/>
    <p:sldId id="425" r:id="rId207"/>
    <p:sldId id="427" r:id="rId208"/>
    <p:sldId id="428" r:id="rId209"/>
    <p:sldId id="663" r:id="rId210"/>
    <p:sldId id="426" r:id="rId211"/>
    <p:sldId id="429" r:id="rId212"/>
    <p:sldId id="431" r:id="rId213"/>
    <p:sldId id="432" r:id="rId214"/>
    <p:sldId id="433" r:id="rId215"/>
    <p:sldId id="434" r:id="rId216"/>
    <p:sldId id="441" r:id="rId217"/>
    <p:sldId id="430" r:id="rId218"/>
    <p:sldId id="521" r:id="rId219"/>
    <p:sldId id="445" r:id="rId220"/>
    <p:sldId id="523" r:id="rId221"/>
    <p:sldId id="522" r:id="rId222"/>
    <p:sldId id="524" r:id="rId223"/>
    <p:sldId id="525" r:id="rId224"/>
    <p:sldId id="527" r:id="rId225"/>
    <p:sldId id="528" r:id="rId226"/>
    <p:sldId id="529" r:id="rId227"/>
    <p:sldId id="533" r:id="rId228"/>
    <p:sldId id="530" r:id="rId229"/>
    <p:sldId id="526" r:id="rId230"/>
    <p:sldId id="664" r:id="rId231"/>
    <p:sldId id="531" r:id="rId232"/>
    <p:sldId id="532" r:id="rId233"/>
    <p:sldId id="462" r:id="rId234"/>
    <p:sldId id="535" r:id="rId235"/>
    <p:sldId id="536" r:id="rId236"/>
    <p:sldId id="534" r:id="rId237"/>
    <p:sldId id="537" r:id="rId238"/>
    <p:sldId id="440" r:id="rId239"/>
    <p:sldId id="540" r:id="rId240"/>
    <p:sldId id="539" r:id="rId241"/>
    <p:sldId id="543" r:id="rId242"/>
    <p:sldId id="538" r:id="rId243"/>
    <p:sldId id="541" r:id="rId244"/>
    <p:sldId id="544" r:id="rId245"/>
    <p:sldId id="545" r:id="rId246"/>
    <p:sldId id="547" r:id="rId247"/>
    <p:sldId id="546" r:id="rId248"/>
    <p:sldId id="444" r:id="rId249"/>
    <p:sldId id="548" r:id="rId250"/>
    <p:sldId id="549" r:id="rId251"/>
    <p:sldId id="551" r:id="rId252"/>
    <p:sldId id="446" r:id="rId253"/>
    <p:sldId id="552" r:id="rId254"/>
    <p:sldId id="553" r:id="rId255"/>
    <p:sldId id="555" r:id="rId256"/>
    <p:sldId id="556" r:id="rId257"/>
    <p:sldId id="557" r:id="rId258"/>
    <p:sldId id="558" r:id="rId259"/>
    <p:sldId id="559" r:id="rId260"/>
    <p:sldId id="560" r:id="rId261"/>
    <p:sldId id="449" r:id="rId262"/>
    <p:sldId id="561" r:id="rId263"/>
    <p:sldId id="562" r:id="rId264"/>
    <p:sldId id="563" r:id="rId265"/>
    <p:sldId id="564" r:id="rId266"/>
    <p:sldId id="565" r:id="rId267"/>
    <p:sldId id="665" r:id="rId268"/>
    <p:sldId id="450" r:id="rId269"/>
    <p:sldId id="451" r:id="rId270"/>
    <p:sldId id="452" r:id="rId271"/>
    <p:sldId id="666" r:id="rId272"/>
    <p:sldId id="567" r:id="rId273"/>
    <p:sldId id="568" r:id="rId274"/>
    <p:sldId id="569" r:id="rId275"/>
    <p:sldId id="570" r:id="rId276"/>
    <p:sldId id="571" r:id="rId277"/>
    <p:sldId id="572" r:id="rId278"/>
    <p:sldId id="573" r:id="rId279"/>
    <p:sldId id="574" r:id="rId280"/>
    <p:sldId id="575" r:id="rId281"/>
    <p:sldId id="576" r:id="rId282"/>
    <p:sldId id="577" r:id="rId283"/>
    <p:sldId id="439" r:id="rId284"/>
    <p:sldId id="579" r:id="rId285"/>
    <p:sldId id="580" r:id="rId286"/>
    <p:sldId id="620" r:id="rId287"/>
    <p:sldId id="621" r:id="rId288"/>
    <p:sldId id="582" r:id="rId289"/>
    <p:sldId id="596" r:id="rId290"/>
    <p:sldId id="622" r:id="rId291"/>
    <p:sldId id="623" r:id="rId292"/>
    <p:sldId id="624" r:id="rId293"/>
    <p:sldId id="625" r:id="rId294"/>
    <p:sldId id="626" r:id="rId295"/>
    <p:sldId id="627" r:id="rId296"/>
    <p:sldId id="598" r:id="rId297"/>
    <p:sldId id="597" r:id="rId298"/>
    <p:sldId id="652" r:id="rId299"/>
    <p:sldId id="659" r:id="rId300"/>
    <p:sldId id="653" r:id="rId301"/>
    <p:sldId id="657" r:id="rId302"/>
    <p:sldId id="654" r:id="rId303"/>
    <p:sldId id="658" r:id="rId304"/>
    <p:sldId id="655" r:id="rId305"/>
    <p:sldId id="656" r:id="rId306"/>
    <p:sldId id="628" r:id="rId307"/>
    <p:sldId id="583" r:id="rId308"/>
    <p:sldId id="629" r:id="rId309"/>
    <p:sldId id="630" r:id="rId310"/>
    <p:sldId id="631" r:id="rId311"/>
    <p:sldId id="632" r:id="rId312"/>
    <p:sldId id="633" r:id="rId313"/>
    <p:sldId id="634" r:id="rId314"/>
    <p:sldId id="600" r:id="rId315"/>
    <p:sldId id="601" r:id="rId316"/>
    <p:sldId id="584" r:id="rId317"/>
    <p:sldId id="635" r:id="rId318"/>
    <p:sldId id="648" r:id="rId319"/>
    <p:sldId id="649" r:id="rId320"/>
    <p:sldId id="593" r:id="rId321"/>
    <p:sldId id="594" r:id="rId322"/>
    <p:sldId id="595" r:id="rId323"/>
    <p:sldId id="647" r:id="rId324"/>
    <p:sldId id="638" r:id="rId325"/>
    <p:sldId id="636" r:id="rId326"/>
    <p:sldId id="637" r:id="rId327"/>
    <p:sldId id="639" r:id="rId328"/>
    <p:sldId id="640" r:id="rId329"/>
    <p:sldId id="641" r:id="rId330"/>
    <p:sldId id="642" r:id="rId331"/>
    <p:sldId id="643" r:id="rId332"/>
    <p:sldId id="644" r:id="rId333"/>
    <p:sldId id="645" r:id="rId334"/>
    <p:sldId id="646" r:id="rId335"/>
    <p:sldId id="602" r:id="rId336"/>
    <p:sldId id="603" r:id="rId337"/>
    <p:sldId id="605" r:id="rId338"/>
    <p:sldId id="606" r:id="rId339"/>
    <p:sldId id="607" r:id="rId340"/>
    <p:sldId id="608" r:id="rId341"/>
    <p:sldId id="609" r:id="rId342"/>
    <p:sldId id="610" r:id="rId343"/>
    <p:sldId id="604" r:id="rId344"/>
    <p:sldId id="587" r:id="rId345"/>
    <p:sldId id="588" r:id="rId346"/>
    <p:sldId id="578" r:id="rId347"/>
    <p:sldId id="612" r:id="rId348"/>
    <p:sldId id="589" r:id="rId349"/>
    <p:sldId id="590" r:id="rId350"/>
    <p:sldId id="613" r:id="rId351"/>
    <p:sldId id="614" r:id="rId352"/>
    <p:sldId id="592" r:id="rId353"/>
    <p:sldId id="651" r:id="rId354"/>
    <p:sldId id="591" r:id="rId355"/>
    <p:sldId id="615" r:id="rId356"/>
    <p:sldId id="616" r:id="rId357"/>
    <p:sldId id="617" r:id="rId358"/>
    <p:sldId id="619" r:id="rId359"/>
    <p:sldId id="618" r:id="rId360"/>
    <p:sldId id="650" r:id="rId361"/>
    <p:sldId id="260" r:id="rId362"/>
    <p:sldId id="467" r:id="rId363"/>
    <p:sldId id="542" r:id="rId364"/>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21531D-1964-4532-9585-A70A53BCA3FA}" v="1" dt="2026-05-11T09:52:41.555"/>
  </p1510:revLst>
</p1510:revInfo>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270" autoAdjust="0"/>
  </p:normalViewPr>
  <p:slideViewPr>
    <p:cSldViewPr snapToGrid="0">
      <p:cViewPr varScale="1">
        <p:scale>
          <a:sx n="104" d="100"/>
          <a:sy n="104" d="100"/>
        </p:scale>
        <p:origin x="83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99" Type="http://schemas.openxmlformats.org/officeDocument/2006/relationships/slide" Target="slides/slide295.xml"/><Relationship Id="rId21" Type="http://schemas.openxmlformats.org/officeDocument/2006/relationships/slide" Target="slides/slide17.xml"/><Relationship Id="rId63" Type="http://schemas.openxmlformats.org/officeDocument/2006/relationships/slide" Target="slides/slide59.xml"/><Relationship Id="rId159" Type="http://schemas.openxmlformats.org/officeDocument/2006/relationships/slide" Target="slides/slide155.xml"/><Relationship Id="rId324" Type="http://schemas.openxmlformats.org/officeDocument/2006/relationships/slide" Target="slides/slide320.xml"/><Relationship Id="rId366" Type="http://schemas.openxmlformats.org/officeDocument/2006/relationships/viewProps" Target="viewProps.xml"/><Relationship Id="rId170" Type="http://schemas.openxmlformats.org/officeDocument/2006/relationships/slide" Target="slides/slide166.xml"/><Relationship Id="rId226" Type="http://schemas.openxmlformats.org/officeDocument/2006/relationships/slide" Target="slides/slide222.xml"/><Relationship Id="rId268" Type="http://schemas.openxmlformats.org/officeDocument/2006/relationships/slide" Target="slides/slide264.xml"/><Relationship Id="rId32" Type="http://schemas.openxmlformats.org/officeDocument/2006/relationships/slide" Target="slides/slide28.xml"/><Relationship Id="rId74" Type="http://schemas.openxmlformats.org/officeDocument/2006/relationships/slide" Target="slides/slide70.xml"/><Relationship Id="rId128" Type="http://schemas.openxmlformats.org/officeDocument/2006/relationships/slide" Target="slides/slide124.xml"/><Relationship Id="rId335" Type="http://schemas.openxmlformats.org/officeDocument/2006/relationships/slide" Target="slides/slide331.xml"/><Relationship Id="rId5" Type="http://schemas.openxmlformats.org/officeDocument/2006/relationships/slide" Target="slides/slide1.xml"/><Relationship Id="rId181" Type="http://schemas.openxmlformats.org/officeDocument/2006/relationships/slide" Target="slides/slide177.xml"/><Relationship Id="rId237" Type="http://schemas.openxmlformats.org/officeDocument/2006/relationships/slide" Target="slides/slide233.xml"/><Relationship Id="rId279" Type="http://schemas.openxmlformats.org/officeDocument/2006/relationships/slide" Target="slides/slide275.xml"/><Relationship Id="rId43" Type="http://schemas.openxmlformats.org/officeDocument/2006/relationships/slide" Target="slides/slide39.xml"/><Relationship Id="rId139" Type="http://schemas.openxmlformats.org/officeDocument/2006/relationships/slide" Target="slides/slide135.xml"/><Relationship Id="rId290" Type="http://schemas.openxmlformats.org/officeDocument/2006/relationships/slide" Target="slides/slide286.xml"/><Relationship Id="rId304" Type="http://schemas.openxmlformats.org/officeDocument/2006/relationships/slide" Target="slides/slide300.xml"/><Relationship Id="rId346" Type="http://schemas.openxmlformats.org/officeDocument/2006/relationships/slide" Target="slides/slide342.xml"/><Relationship Id="rId85" Type="http://schemas.openxmlformats.org/officeDocument/2006/relationships/slide" Target="slides/slide81.xml"/><Relationship Id="rId150" Type="http://schemas.openxmlformats.org/officeDocument/2006/relationships/slide" Target="slides/slide146.xml"/><Relationship Id="rId192" Type="http://schemas.openxmlformats.org/officeDocument/2006/relationships/slide" Target="slides/slide188.xml"/><Relationship Id="rId206" Type="http://schemas.openxmlformats.org/officeDocument/2006/relationships/slide" Target="slides/slide202.xml"/><Relationship Id="rId248" Type="http://schemas.openxmlformats.org/officeDocument/2006/relationships/slide" Target="slides/slide244.xml"/><Relationship Id="rId12" Type="http://schemas.openxmlformats.org/officeDocument/2006/relationships/slide" Target="slides/slide8.xml"/><Relationship Id="rId108" Type="http://schemas.openxmlformats.org/officeDocument/2006/relationships/slide" Target="slides/slide104.xml"/><Relationship Id="rId315" Type="http://schemas.openxmlformats.org/officeDocument/2006/relationships/slide" Target="slides/slide311.xml"/><Relationship Id="rId357" Type="http://schemas.openxmlformats.org/officeDocument/2006/relationships/slide" Target="slides/slide353.xml"/><Relationship Id="rId54" Type="http://schemas.openxmlformats.org/officeDocument/2006/relationships/slide" Target="slides/slide50.xml"/><Relationship Id="rId96" Type="http://schemas.openxmlformats.org/officeDocument/2006/relationships/slide" Target="slides/slide92.xml"/><Relationship Id="rId161" Type="http://schemas.openxmlformats.org/officeDocument/2006/relationships/slide" Target="slides/slide157.xml"/><Relationship Id="rId217" Type="http://schemas.openxmlformats.org/officeDocument/2006/relationships/slide" Target="slides/slide213.xml"/><Relationship Id="rId259" Type="http://schemas.openxmlformats.org/officeDocument/2006/relationships/slide" Target="slides/slide255.xml"/><Relationship Id="rId23" Type="http://schemas.openxmlformats.org/officeDocument/2006/relationships/slide" Target="slides/slide19.xml"/><Relationship Id="rId119" Type="http://schemas.openxmlformats.org/officeDocument/2006/relationships/slide" Target="slides/slide115.xml"/><Relationship Id="rId270" Type="http://schemas.openxmlformats.org/officeDocument/2006/relationships/slide" Target="slides/slide266.xml"/><Relationship Id="rId326" Type="http://schemas.openxmlformats.org/officeDocument/2006/relationships/slide" Target="slides/slide322.xml"/><Relationship Id="rId65" Type="http://schemas.openxmlformats.org/officeDocument/2006/relationships/slide" Target="slides/slide61.xml"/><Relationship Id="rId130" Type="http://schemas.openxmlformats.org/officeDocument/2006/relationships/slide" Target="slides/slide126.xml"/><Relationship Id="rId368" Type="http://schemas.openxmlformats.org/officeDocument/2006/relationships/tableStyles" Target="tableStyles.xml"/><Relationship Id="rId172" Type="http://schemas.openxmlformats.org/officeDocument/2006/relationships/slide" Target="slides/slide168.xml"/><Relationship Id="rId228" Type="http://schemas.openxmlformats.org/officeDocument/2006/relationships/slide" Target="slides/slide224.xml"/><Relationship Id="rId281" Type="http://schemas.openxmlformats.org/officeDocument/2006/relationships/slide" Target="slides/slide277.xml"/><Relationship Id="rId337" Type="http://schemas.openxmlformats.org/officeDocument/2006/relationships/slide" Target="slides/slide333.xml"/><Relationship Id="rId34" Type="http://schemas.openxmlformats.org/officeDocument/2006/relationships/slide" Target="slides/slide30.xml"/><Relationship Id="rId76" Type="http://schemas.openxmlformats.org/officeDocument/2006/relationships/slide" Target="slides/slide72.xml"/><Relationship Id="rId141" Type="http://schemas.openxmlformats.org/officeDocument/2006/relationships/slide" Target="slides/slide137.xml"/><Relationship Id="rId7" Type="http://schemas.openxmlformats.org/officeDocument/2006/relationships/slide" Target="slides/slide3.xml"/><Relationship Id="rId183" Type="http://schemas.openxmlformats.org/officeDocument/2006/relationships/slide" Target="slides/slide179.xml"/><Relationship Id="rId239" Type="http://schemas.openxmlformats.org/officeDocument/2006/relationships/slide" Target="slides/slide235.xml"/><Relationship Id="rId250" Type="http://schemas.openxmlformats.org/officeDocument/2006/relationships/slide" Target="slides/slide246.xml"/><Relationship Id="rId292" Type="http://schemas.openxmlformats.org/officeDocument/2006/relationships/slide" Target="slides/slide288.xml"/><Relationship Id="rId306" Type="http://schemas.openxmlformats.org/officeDocument/2006/relationships/slide" Target="slides/slide302.xml"/><Relationship Id="rId45" Type="http://schemas.openxmlformats.org/officeDocument/2006/relationships/slide" Target="slides/slide41.xml"/><Relationship Id="rId87" Type="http://schemas.openxmlformats.org/officeDocument/2006/relationships/slide" Target="slides/slide83.xml"/><Relationship Id="rId110" Type="http://schemas.openxmlformats.org/officeDocument/2006/relationships/slide" Target="slides/slide106.xml"/><Relationship Id="rId348" Type="http://schemas.openxmlformats.org/officeDocument/2006/relationships/slide" Target="slides/slide344.xml"/><Relationship Id="rId152" Type="http://schemas.openxmlformats.org/officeDocument/2006/relationships/slide" Target="slides/slide148.xml"/><Relationship Id="rId194" Type="http://schemas.openxmlformats.org/officeDocument/2006/relationships/slide" Target="slides/slide190.xml"/><Relationship Id="rId208" Type="http://schemas.openxmlformats.org/officeDocument/2006/relationships/slide" Target="slides/slide204.xml"/><Relationship Id="rId261" Type="http://schemas.openxmlformats.org/officeDocument/2006/relationships/slide" Target="slides/slide257.xml"/><Relationship Id="rId14" Type="http://schemas.openxmlformats.org/officeDocument/2006/relationships/slide" Target="slides/slide10.xml"/><Relationship Id="rId56" Type="http://schemas.openxmlformats.org/officeDocument/2006/relationships/slide" Target="slides/slide52.xml"/><Relationship Id="rId317" Type="http://schemas.openxmlformats.org/officeDocument/2006/relationships/slide" Target="slides/slide313.xml"/><Relationship Id="rId359" Type="http://schemas.openxmlformats.org/officeDocument/2006/relationships/slide" Target="slides/slide355.xml"/><Relationship Id="rId98" Type="http://schemas.openxmlformats.org/officeDocument/2006/relationships/slide" Target="slides/slide94.xml"/><Relationship Id="rId121" Type="http://schemas.openxmlformats.org/officeDocument/2006/relationships/slide" Target="slides/slide117.xml"/><Relationship Id="rId163" Type="http://schemas.openxmlformats.org/officeDocument/2006/relationships/slide" Target="slides/slide159.xml"/><Relationship Id="rId219" Type="http://schemas.openxmlformats.org/officeDocument/2006/relationships/slide" Target="slides/slide215.xml"/><Relationship Id="rId370" Type="http://schemas.microsoft.com/office/2015/10/relationships/revisionInfo" Target="revisionInfo.xml"/><Relationship Id="rId230" Type="http://schemas.openxmlformats.org/officeDocument/2006/relationships/slide" Target="slides/slide226.xml"/><Relationship Id="rId25" Type="http://schemas.openxmlformats.org/officeDocument/2006/relationships/slide" Target="slides/slide21.xml"/><Relationship Id="rId67" Type="http://schemas.openxmlformats.org/officeDocument/2006/relationships/slide" Target="slides/slide63.xml"/><Relationship Id="rId272" Type="http://schemas.openxmlformats.org/officeDocument/2006/relationships/slide" Target="slides/slide268.xml"/><Relationship Id="rId328" Type="http://schemas.openxmlformats.org/officeDocument/2006/relationships/slide" Target="slides/slide324.xml"/><Relationship Id="rId132" Type="http://schemas.openxmlformats.org/officeDocument/2006/relationships/slide" Target="slides/slide128.xml"/><Relationship Id="rId174" Type="http://schemas.openxmlformats.org/officeDocument/2006/relationships/slide" Target="slides/slide170.xml"/><Relationship Id="rId241" Type="http://schemas.openxmlformats.org/officeDocument/2006/relationships/slide" Target="slides/slide23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262" Type="http://schemas.openxmlformats.org/officeDocument/2006/relationships/slide" Target="slides/slide258.xml"/><Relationship Id="rId283" Type="http://schemas.openxmlformats.org/officeDocument/2006/relationships/slide" Target="slides/slide279.xml"/><Relationship Id="rId318" Type="http://schemas.openxmlformats.org/officeDocument/2006/relationships/slide" Target="slides/slide314.xml"/><Relationship Id="rId339" Type="http://schemas.openxmlformats.org/officeDocument/2006/relationships/slide" Target="slides/slide335.xml"/><Relationship Id="rId78" Type="http://schemas.openxmlformats.org/officeDocument/2006/relationships/slide" Target="slides/slide74.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64" Type="http://schemas.openxmlformats.org/officeDocument/2006/relationships/slide" Target="slides/slide160.xml"/><Relationship Id="rId185" Type="http://schemas.openxmlformats.org/officeDocument/2006/relationships/slide" Target="slides/slide181.xml"/><Relationship Id="rId350" Type="http://schemas.openxmlformats.org/officeDocument/2006/relationships/slide" Target="slides/slide346.xml"/><Relationship Id="rId9" Type="http://schemas.openxmlformats.org/officeDocument/2006/relationships/slide" Target="slides/slide5.xml"/><Relationship Id="rId210" Type="http://schemas.openxmlformats.org/officeDocument/2006/relationships/slide" Target="slides/slide206.xml"/><Relationship Id="rId26" Type="http://schemas.openxmlformats.org/officeDocument/2006/relationships/slide" Target="slides/slide22.xml"/><Relationship Id="rId231" Type="http://schemas.openxmlformats.org/officeDocument/2006/relationships/slide" Target="slides/slide227.xml"/><Relationship Id="rId252" Type="http://schemas.openxmlformats.org/officeDocument/2006/relationships/slide" Target="slides/slide248.xml"/><Relationship Id="rId273" Type="http://schemas.openxmlformats.org/officeDocument/2006/relationships/slide" Target="slides/slide269.xml"/><Relationship Id="rId294" Type="http://schemas.openxmlformats.org/officeDocument/2006/relationships/slide" Target="slides/slide290.xml"/><Relationship Id="rId308" Type="http://schemas.openxmlformats.org/officeDocument/2006/relationships/slide" Target="slides/slide304.xml"/><Relationship Id="rId329" Type="http://schemas.openxmlformats.org/officeDocument/2006/relationships/slide" Target="slides/slide325.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340" Type="http://schemas.openxmlformats.org/officeDocument/2006/relationships/slide" Target="slides/slide336.xml"/><Relationship Id="rId361" Type="http://schemas.openxmlformats.org/officeDocument/2006/relationships/slide" Target="slides/slide357.xml"/><Relationship Id="rId196" Type="http://schemas.openxmlformats.org/officeDocument/2006/relationships/slide" Target="slides/slide192.xml"/><Relationship Id="rId200" Type="http://schemas.openxmlformats.org/officeDocument/2006/relationships/slide" Target="slides/slide196.xml"/><Relationship Id="rId16" Type="http://schemas.openxmlformats.org/officeDocument/2006/relationships/slide" Target="slides/slide12.xml"/><Relationship Id="rId221" Type="http://schemas.openxmlformats.org/officeDocument/2006/relationships/slide" Target="slides/slide217.xml"/><Relationship Id="rId242" Type="http://schemas.openxmlformats.org/officeDocument/2006/relationships/slide" Target="slides/slide238.xml"/><Relationship Id="rId263" Type="http://schemas.openxmlformats.org/officeDocument/2006/relationships/slide" Target="slides/slide259.xml"/><Relationship Id="rId284" Type="http://schemas.openxmlformats.org/officeDocument/2006/relationships/slide" Target="slides/slide280.xml"/><Relationship Id="rId319" Type="http://schemas.openxmlformats.org/officeDocument/2006/relationships/slide" Target="slides/slide315.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330" Type="http://schemas.openxmlformats.org/officeDocument/2006/relationships/slide" Target="slides/slide326.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351" Type="http://schemas.openxmlformats.org/officeDocument/2006/relationships/slide" Target="slides/slide347.xml"/><Relationship Id="rId211" Type="http://schemas.openxmlformats.org/officeDocument/2006/relationships/slide" Target="slides/slide207.xml"/><Relationship Id="rId232" Type="http://schemas.openxmlformats.org/officeDocument/2006/relationships/slide" Target="slides/slide228.xml"/><Relationship Id="rId253" Type="http://schemas.openxmlformats.org/officeDocument/2006/relationships/slide" Target="slides/slide249.xml"/><Relationship Id="rId274" Type="http://schemas.openxmlformats.org/officeDocument/2006/relationships/slide" Target="slides/slide270.xml"/><Relationship Id="rId295" Type="http://schemas.openxmlformats.org/officeDocument/2006/relationships/slide" Target="slides/slide291.xml"/><Relationship Id="rId309" Type="http://schemas.openxmlformats.org/officeDocument/2006/relationships/slide" Target="slides/slide305.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320" Type="http://schemas.openxmlformats.org/officeDocument/2006/relationships/slide" Target="slides/slide316.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341" Type="http://schemas.openxmlformats.org/officeDocument/2006/relationships/slide" Target="slides/slide337.xml"/><Relationship Id="rId362" Type="http://schemas.openxmlformats.org/officeDocument/2006/relationships/slide" Target="slides/slide358.xml"/><Relationship Id="rId201" Type="http://schemas.openxmlformats.org/officeDocument/2006/relationships/slide" Target="slides/slide197.xml"/><Relationship Id="rId222" Type="http://schemas.openxmlformats.org/officeDocument/2006/relationships/slide" Target="slides/slide218.xml"/><Relationship Id="rId243" Type="http://schemas.openxmlformats.org/officeDocument/2006/relationships/slide" Target="slides/slide239.xml"/><Relationship Id="rId264" Type="http://schemas.openxmlformats.org/officeDocument/2006/relationships/slide" Target="slides/slide260.xml"/><Relationship Id="rId285" Type="http://schemas.openxmlformats.org/officeDocument/2006/relationships/slide" Target="slides/slide281.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310" Type="http://schemas.openxmlformats.org/officeDocument/2006/relationships/slide" Target="slides/slide306.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331" Type="http://schemas.openxmlformats.org/officeDocument/2006/relationships/slide" Target="slides/slide327.xml"/><Relationship Id="rId352" Type="http://schemas.openxmlformats.org/officeDocument/2006/relationships/slide" Target="slides/slide348.xml"/><Relationship Id="rId1" Type="http://schemas.openxmlformats.org/officeDocument/2006/relationships/customXml" Target="../customXml/item1.xml"/><Relationship Id="rId212" Type="http://schemas.openxmlformats.org/officeDocument/2006/relationships/slide" Target="slides/slide208.xml"/><Relationship Id="rId233" Type="http://schemas.openxmlformats.org/officeDocument/2006/relationships/slide" Target="slides/slide229.xml"/><Relationship Id="rId254" Type="http://schemas.openxmlformats.org/officeDocument/2006/relationships/slide" Target="slides/slide250.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275" Type="http://schemas.openxmlformats.org/officeDocument/2006/relationships/slide" Target="slides/slide271.xml"/><Relationship Id="rId296" Type="http://schemas.openxmlformats.org/officeDocument/2006/relationships/slide" Target="slides/slide292.xml"/><Relationship Id="rId300" Type="http://schemas.openxmlformats.org/officeDocument/2006/relationships/slide" Target="slides/slide296.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 Id="rId321" Type="http://schemas.openxmlformats.org/officeDocument/2006/relationships/slide" Target="slides/slide317.xml"/><Relationship Id="rId342" Type="http://schemas.openxmlformats.org/officeDocument/2006/relationships/slide" Target="slides/slide338.xml"/><Relationship Id="rId363" Type="http://schemas.openxmlformats.org/officeDocument/2006/relationships/slide" Target="slides/slide359.xml"/><Relationship Id="rId202" Type="http://schemas.openxmlformats.org/officeDocument/2006/relationships/slide" Target="slides/slide198.xml"/><Relationship Id="rId223" Type="http://schemas.openxmlformats.org/officeDocument/2006/relationships/slide" Target="slides/slide219.xml"/><Relationship Id="rId244" Type="http://schemas.openxmlformats.org/officeDocument/2006/relationships/slide" Target="slides/slide240.xml"/><Relationship Id="rId18" Type="http://schemas.openxmlformats.org/officeDocument/2006/relationships/slide" Target="slides/slide14.xml"/><Relationship Id="rId39" Type="http://schemas.openxmlformats.org/officeDocument/2006/relationships/slide" Target="slides/slide35.xml"/><Relationship Id="rId265" Type="http://schemas.openxmlformats.org/officeDocument/2006/relationships/slide" Target="slides/slide261.xml"/><Relationship Id="rId286" Type="http://schemas.openxmlformats.org/officeDocument/2006/relationships/slide" Target="slides/slide282.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311" Type="http://schemas.openxmlformats.org/officeDocument/2006/relationships/slide" Target="slides/slide307.xml"/><Relationship Id="rId332" Type="http://schemas.openxmlformats.org/officeDocument/2006/relationships/slide" Target="slides/slide328.xml"/><Relationship Id="rId353" Type="http://schemas.openxmlformats.org/officeDocument/2006/relationships/slide" Target="slides/slide349.xml"/><Relationship Id="rId71" Type="http://schemas.openxmlformats.org/officeDocument/2006/relationships/slide" Target="slides/slide67.xml"/><Relationship Id="rId92" Type="http://schemas.openxmlformats.org/officeDocument/2006/relationships/slide" Target="slides/slide88.xml"/><Relationship Id="rId213" Type="http://schemas.openxmlformats.org/officeDocument/2006/relationships/slide" Target="slides/slide209.xml"/><Relationship Id="rId234" Type="http://schemas.openxmlformats.org/officeDocument/2006/relationships/slide" Target="slides/slide230.xml"/><Relationship Id="rId2" Type="http://schemas.openxmlformats.org/officeDocument/2006/relationships/customXml" Target="../customXml/item2.xml"/><Relationship Id="rId29" Type="http://schemas.openxmlformats.org/officeDocument/2006/relationships/slide" Target="slides/slide25.xml"/><Relationship Id="rId255" Type="http://schemas.openxmlformats.org/officeDocument/2006/relationships/slide" Target="slides/slide251.xml"/><Relationship Id="rId276" Type="http://schemas.openxmlformats.org/officeDocument/2006/relationships/slide" Target="slides/slide272.xml"/><Relationship Id="rId297" Type="http://schemas.openxmlformats.org/officeDocument/2006/relationships/slide" Target="slides/slide293.xml"/><Relationship Id="rId40" Type="http://schemas.openxmlformats.org/officeDocument/2006/relationships/slide" Target="slides/slide36.xml"/><Relationship Id="rId115" Type="http://schemas.openxmlformats.org/officeDocument/2006/relationships/slide" Target="slides/slide111.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301" Type="http://schemas.openxmlformats.org/officeDocument/2006/relationships/slide" Target="slides/slide297.xml"/><Relationship Id="rId322" Type="http://schemas.openxmlformats.org/officeDocument/2006/relationships/slide" Target="slides/slide318.xml"/><Relationship Id="rId343" Type="http://schemas.openxmlformats.org/officeDocument/2006/relationships/slide" Target="slides/slide339.xml"/><Relationship Id="rId364" Type="http://schemas.openxmlformats.org/officeDocument/2006/relationships/slide" Target="slides/slide360.xml"/><Relationship Id="rId61" Type="http://schemas.openxmlformats.org/officeDocument/2006/relationships/slide" Target="slides/slide57.xml"/><Relationship Id="rId82" Type="http://schemas.openxmlformats.org/officeDocument/2006/relationships/slide" Target="slides/slide78.xml"/><Relationship Id="rId199" Type="http://schemas.openxmlformats.org/officeDocument/2006/relationships/slide" Target="slides/slide195.xml"/><Relationship Id="rId203" Type="http://schemas.openxmlformats.org/officeDocument/2006/relationships/slide" Target="slides/slide199.xml"/><Relationship Id="rId19" Type="http://schemas.openxmlformats.org/officeDocument/2006/relationships/slide" Target="slides/slide15.xml"/><Relationship Id="rId224" Type="http://schemas.openxmlformats.org/officeDocument/2006/relationships/slide" Target="slides/slide220.xml"/><Relationship Id="rId245" Type="http://schemas.openxmlformats.org/officeDocument/2006/relationships/slide" Target="slides/slide241.xml"/><Relationship Id="rId266" Type="http://schemas.openxmlformats.org/officeDocument/2006/relationships/slide" Target="slides/slide262.xml"/><Relationship Id="rId287" Type="http://schemas.openxmlformats.org/officeDocument/2006/relationships/slide" Target="slides/slide283.xml"/><Relationship Id="rId30" Type="http://schemas.openxmlformats.org/officeDocument/2006/relationships/slide" Target="slides/slide2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312" Type="http://schemas.openxmlformats.org/officeDocument/2006/relationships/slide" Target="slides/slide308.xml"/><Relationship Id="rId333" Type="http://schemas.openxmlformats.org/officeDocument/2006/relationships/slide" Target="slides/slide329.xml"/><Relationship Id="rId354" Type="http://schemas.openxmlformats.org/officeDocument/2006/relationships/slide" Target="slides/slide350.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189" Type="http://schemas.openxmlformats.org/officeDocument/2006/relationships/slide" Target="slides/slide185.xml"/><Relationship Id="rId3" Type="http://schemas.openxmlformats.org/officeDocument/2006/relationships/customXml" Target="../customXml/item3.xml"/><Relationship Id="rId214" Type="http://schemas.openxmlformats.org/officeDocument/2006/relationships/slide" Target="slides/slide210.xml"/><Relationship Id="rId235" Type="http://schemas.openxmlformats.org/officeDocument/2006/relationships/slide" Target="slides/slide231.xml"/><Relationship Id="rId256" Type="http://schemas.openxmlformats.org/officeDocument/2006/relationships/slide" Target="slides/slide252.xml"/><Relationship Id="rId277" Type="http://schemas.openxmlformats.org/officeDocument/2006/relationships/slide" Target="slides/slide273.xml"/><Relationship Id="rId298" Type="http://schemas.openxmlformats.org/officeDocument/2006/relationships/slide" Target="slides/slide294.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302" Type="http://schemas.openxmlformats.org/officeDocument/2006/relationships/slide" Target="slides/slide298.xml"/><Relationship Id="rId323" Type="http://schemas.openxmlformats.org/officeDocument/2006/relationships/slide" Target="slides/slide319.xml"/><Relationship Id="rId344" Type="http://schemas.openxmlformats.org/officeDocument/2006/relationships/slide" Target="slides/slide340.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179" Type="http://schemas.openxmlformats.org/officeDocument/2006/relationships/slide" Target="slides/slide175.xml"/><Relationship Id="rId365" Type="http://schemas.openxmlformats.org/officeDocument/2006/relationships/presProps" Target="presProps.xml"/><Relationship Id="rId190" Type="http://schemas.openxmlformats.org/officeDocument/2006/relationships/slide" Target="slides/slide186.xml"/><Relationship Id="rId204" Type="http://schemas.openxmlformats.org/officeDocument/2006/relationships/slide" Target="slides/slide200.xml"/><Relationship Id="rId225" Type="http://schemas.openxmlformats.org/officeDocument/2006/relationships/slide" Target="slides/slide221.xml"/><Relationship Id="rId246" Type="http://schemas.openxmlformats.org/officeDocument/2006/relationships/slide" Target="slides/slide242.xml"/><Relationship Id="rId267" Type="http://schemas.openxmlformats.org/officeDocument/2006/relationships/slide" Target="slides/slide263.xml"/><Relationship Id="rId288" Type="http://schemas.openxmlformats.org/officeDocument/2006/relationships/slide" Target="slides/slide284.xml"/><Relationship Id="rId106" Type="http://schemas.openxmlformats.org/officeDocument/2006/relationships/slide" Target="slides/slide102.xml"/><Relationship Id="rId127" Type="http://schemas.openxmlformats.org/officeDocument/2006/relationships/slide" Target="slides/slide123.xml"/><Relationship Id="rId313" Type="http://schemas.openxmlformats.org/officeDocument/2006/relationships/slide" Target="slides/slide309.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94" Type="http://schemas.openxmlformats.org/officeDocument/2006/relationships/slide" Target="slides/slide90.xml"/><Relationship Id="rId148" Type="http://schemas.openxmlformats.org/officeDocument/2006/relationships/slide" Target="slides/slide144.xml"/><Relationship Id="rId169" Type="http://schemas.openxmlformats.org/officeDocument/2006/relationships/slide" Target="slides/slide165.xml"/><Relationship Id="rId334" Type="http://schemas.openxmlformats.org/officeDocument/2006/relationships/slide" Target="slides/slide330.xml"/><Relationship Id="rId355" Type="http://schemas.openxmlformats.org/officeDocument/2006/relationships/slide" Target="slides/slide351.xml"/><Relationship Id="rId4" Type="http://schemas.openxmlformats.org/officeDocument/2006/relationships/slideMaster" Target="slideMasters/slideMaster1.xml"/><Relationship Id="rId180" Type="http://schemas.openxmlformats.org/officeDocument/2006/relationships/slide" Target="slides/slide176.xml"/><Relationship Id="rId215" Type="http://schemas.openxmlformats.org/officeDocument/2006/relationships/slide" Target="slides/slide211.xml"/><Relationship Id="rId236" Type="http://schemas.openxmlformats.org/officeDocument/2006/relationships/slide" Target="slides/slide232.xml"/><Relationship Id="rId257" Type="http://schemas.openxmlformats.org/officeDocument/2006/relationships/slide" Target="slides/slide253.xml"/><Relationship Id="rId278" Type="http://schemas.openxmlformats.org/officeDocument/2006/relationships/slide" Target="slides/slide274.xml"/><Relationship Id="rId303" Type="http://schemas.openxmlformats.org/officeDocument/2006/relationships/slide" Target="slides/slide299.xml"/><Relationship Id="rId42" Type="http://schemas.openxmlformats.org/officeDocument/2006/relationships/slide" Target="slides/slide38.xml"/><Relationship Id="rId84" Type="http://schemas.openxmlformats.org/officeDocument/2006/relationships/slide" Target="slides/slide80.xml"/><Relationship Id="rId138" Type="http://schemas.openxmlformats.org/officeDocument/2006/relationships/slide" Target="slides/slide134.xml"/><Relationship Id="rId345" Type="http://schemas.openxmlformats.org/officeDocument/2006/relationships/slide" Target="slides/slide341.xml"/><Relationship Id="rId191" Type="http://schemas.openxmlformats.org/officeDocument/2006/relationships/slide" Target="slides/slide187.xml"/><Relationship Id="rId205" Type="http://schemas.openxmlformats.org/officeDocument/2006/relationships/slide" Target="slides/slide201.xml"/><Relationship Id="rId247" Type="http://schemas.openxmlformats.org/officeDocument/2006/relationships/slide" Target="slides/slide243.xml"/><Relationship Id="rId107" Type="http://schemas.openxmlformats.org/officeDocument/2006/relationships/slide" Target="slides/slide103.xml"/><Relationship Id="rId289" Type="http://schemas.openxmlformats.org/officeDocument/2006/relationships/slide" Target="slides/slide285.xml"/><Relationship Id="rId11" Type="http://schemas.openxmlformats.org/officeDocument/2006/relationships/slide" Target="slides/slide7.xml"/><Relationship Id="rId53" Type="http://schemas.openxmlformats.org/officeDocument/2006/relationships/slide" Target="slides/slide49.xml"/><Relationship Id="rId149" Type="http://schemas.openxmlformats.org/officeDocument/2006/relationships/slide" Target="slides/slide145.xml"/><Relationship Id="rId314" Type="http://schemas.openxmlformats.org/officeDocument/2006/relationships/slide" Target="slides/slide310.xml"/><Relationship Id="rId356" Type="http://schemas.openxmlformats.org/officeDocument/2006/relationships/slide" Target="slides/slide352.xml"/><Relationship Id="rId95" Type="http://schemas.openxmlformats.org/officeDocument/2006/relationships/slide" Target="slides/slide91.xml"/><Relationship Id="rId160" Type="http://schemas.openxmlformats.org/officeDocument/2006/relationships/slide" Target="slides/slide156.xml"/><Relationship Id="rId216" Type="http://schemas.openxmlformats.org/officeDocument/2006/relationships/slide" Target="slides/slide212.xml"/><Relationship Id="rId258" Type="http://schemas.openxmlformats.org/officeDocument/2006/relationships/slide" Target="slides/slide254.xml"/><Relationship Id="rId22" Type="http://schemas.openxmlformats.org/officeDocument/2006/relationships/slide" Target="slides/slide18.xml"/><Relationship Id="rId64" Type="http://schemas.openxmlformats.org/officeDocument/2006/relationships/slide" Target="slides/slide60.xml"/><Relationship Id="rId118" Type="http://schemas.openxmlformats.org/officeDocument/2006/relationships/slide" Target="slides/slide114.xml"/><Relationship Id="rId325" Type="http://schemas.openxmlformats.org/officeDocument/2006/relationships/slide" Target="slides/slide321.xml"/><Relationship Id="rId367" Type="http://schemas.openxmlformats.org/officeDocument/2006/relationships/theme" Target="theme/theme1.xml"/><Relationship Id="rId171" Type="http://schemas.openxmlformats.org/officeDocument/2006/relationships/slide" Target="slides/slide167.xml"/><Relationship Id="rId227" Type="http://schemas.openxmlformats.org/officeDocument/2006/relationships/slide" Target="slides/slide223.xml"/><Relationship Id="rId269" Type="http://schemas.openxmlformats.org/officeDocument/2006/relationships/slide" Target="slides/slide265.xml"/><Relationship Id="rId33" Type="http://schemas.openxmlformats.org/officeDocument/2006/relationships/slide" Target="slides/slide29.xml"/><Relationship Id="rId129" Type="http://schemas.openxmlformats.org/officeDocument/2006/relationships/slide" Target="slides/slide125.xml"/><Relationship Id="rId280" Type="http://schemas.openxmlformats.org/officeDocument/2006/relationships/slide" Target="slides/slide276.xml"/><Relationship Id="rId336" Type="http://schemas.openxmlformats.org/officeDocument/2006/relationships/slide" Target="slides/slide332.xml"/><Relationship Id="rId75" Type="http://schemas.openxmlformats.org/officeDocument/2006/relationships/slide" Target="slides/slide71.xml"/><Relationship Id="rId140" Type="http://schemas.openxmlformats.org/officeDocument/2006/relationships/slide" Target="slides/slide136.xml"/><Relationship Id="rId182" Type="http://schemas.openxmlformats.org/officeDocument/2006/relationships/slide" Target="slides/slide178.xml"/><Relationship Id="rId6" Type="http://schemas.openxmlformats.org/officeDocument/2006/relationships/slide" Target="slides/slide2.xml"/><Relationship Id="rId238" Type="http://schemas.openxmlformats.org/officeDocument/2006/relationships/slide" Target="slides/slide234.xml"/><Relationship Id="rId291" Type="http://schemas.openxmlformats.org/officeDocument/2006/relationships/slide" Target="slides/slide287.xml"/><Relationship Id="rId305" Type="http://schemas.openxmlformats.org/officeDocument/2006/relationships/slide" Target="slides/slide301.xml"/><Relationship Id="rId347" Type="http://schemas.openxmlformats.org/officeDocument/2006/relationships/slide" Target="slides/slide343.xml"/><Relationship Id="rId44" Type="http://schemas.openxmlformats.org/officeDocument/2006/relationships/slide" Target="slides/slide40.xml"/><Relationship Id="rId86" Type="http://schemas.openxmlformats.org/officeDocument/2006/relationships/slide" Target="slides/slide82.xml"/><Relationship Id="rId151" Type="http://schemas.openxmlformats.org/officeDocument/2006/relationships/slide" Target="slides/slide147.xml"/><Relationship Id="rId193" Type="http://schemas.openxmlformats.org/officeDocument/2006/relationships/slide" Target="slides/slide189.xml"/><Relationship Id="rId207" Type="http://schemas.openxmlformats.org/officeDocument/2006/relationships/slide" Target="slides/slide203.xml"/><Relationship Id="rId249" Type="http://schemas.openxmlformats.org/officeDocument/2006/relationships/slide" Target="slides/slide245.xml"/><Relationship Id="rId13" Type="http://schemas.openxmlformats.org/officeDocument/2006/relationships/slide" Target="slides/slide9.xml"/><Relationship Id="rId109" Type="http://schemas.openxmlformats.org/officeDocument/2006/relationships/slide" Target="slides/slide105.xml"/><Relationship Id="rId260" Type="http://schemas.openxmlformats.org/officeDocument/2006/relationships/slide" Target="slides/slide256.xml"/><Relationship Id="rId316" Type="http://schemas.openxmlformats.org/officeDocument/2006/relationships/slide" Target="slides/slide312.xml"/><Relationship Id="rId55" Type="http://schemas.openxmlformats.org/officeDocument/2006/relationships/slide" Target="slides/slide51.xml"/><Relationship Id="rId97" Type="http://schemas.openxmlformats.org/officeDocument/2006/relationships/slide" Target="slides/slide93.xml"/><Relationship Id="rId120" Type="http://schemas.openxmlformats.org/officeDocument/2006/relationships/slide" Target="slides/slide116.xml"/><Relationship Id="rId358" Type="http://schemas.openxmlformats.org/officeDocument/2006/relationships/slide" Target="slides/slide354.xml"/><Relationship Id="rId162" Type="http://schemas.openxmlformats.org/officeDocument/2006/relationships/slide" Target="slides/slide158.xml"/><Relationship Id="rId218" Type="http://schemas.openxmlformats.org/officeDocument/2006/relationships/slide" Target="slides/slide214.xml"/><Relationship Id="rId271" Type="http://schemas.openxmlformats.org/officeDocument/2006/relationships/slide" Target="slides/slide267.xml"/><Relationship Id="rId24" Type="http://schemas.openxmlformats.org/officeDocument/2006/relationships/slide" Target="slides/slide20.xml"/><Relationship Id="rId66" Type="http://schemas.openxmlformats.org/officeDocument/2006/relationships/slide" Target="slides/slide62.xml"/><Relationship Id="rId131" Type="http://schemas.openxmlformats.org/officeDocument/2006/relationships/slide" Target="slides/slide127.xml"/><Relationship Id="rId327" Type="http://schemas.openxmlformats.org/officeDocument/2006/relationships/slide" Target="slides/slide323.xml"/><Relationship Id="rId369" Type="http://schemas.microsoft.com/office/2016/11/relationships/changesInfo" Target="changesInfos/changesInfo1.xml"/><Relationship Id="rId173" Type="http://schemas.openxmlformats.org/officeDocument/2006/relationships/slide" Target="slides/slide169.xml"/><Relationship Id="rId229" Type="http://schemas.openxmlformats.org/officeDocument/2006/relationships/slide" Target="slides/slide225.xml"/><Relationship Id="rId240" Type="http://schemas.openxmlformats.org/officeDocument/2006/relationships/slide" Target="slides/slide236.xml"/><Relationship Id="rId35" Type="http://schemas.openxmlformats.org/officeDocument/2006/relationships/slide" Target="slides/slide31.xml"/><Relationship Id="rId77" Type="http://schemas.openxmlformats.org/officeDocument/2006/relationships/slide" Target="slides/slide73.xml"/><Relationship Id="rId100" Type="http://schemas.openxmlformats.org/officeDocument/2006/relationships/slide" Target="slides/slide96.xml"/><Relationship Id="rId282" Type="http://schemas.openxmlformats.org/officeDocument/2006/relationships/slide" Target="slides/slide278.xml"/><Relationship Id="rId338" Type="http://schemas.openxmlformats.org/officeDocument/2006/relationships/slide" Target="slides/slide334.xml"/><Relationship Id="rId8" Type="http://schemas.openxmlformats.org/officeDocument/2006/relationships/slide" Target="slides/slide4.xml"/><Relationship Id="rId142" Type="http://schemas.openxmlformats.org/officeDocument/2006/relationships/slide" Target="slides/slide138.xml"/><Relationship Id="rId184" Type="http://schemas.openxmlformats.org/officeDocument/2006/relationships/slide" Target="slides/slide180.xml"/><Relationship Id="rId251" Type="http://schemas.openxmlformats.org/officeDocument/2006/relationships/slide" Target="slides/slide247.xml"/><Relationship Id="rId46" Type="http://schemas.openxmlformats.org/officeDocument/2006/relationships/slide" Target="slides/slide42.xml"/><Relationship Id="rId293" Type="http://schemas.openxmlformats.org/officeDocument/2006/relationships/slide" Target="slides/slide289.xml"/><Relationship Id="rId307" Type="http://schemas.openxmlformats.org/officeDocument/2006/relationships/slide" Target="slides/slide303.xml"/><Relationship Id="rId349" Type="http://schemas.openxmlformats.org/officeDocument/2006/relationships/slide" Target="slides/slide345.xml"/><Relationship Id="rId88" Type="http://schemas.openxmlformats.org/officeDocument/2006/relationships/slide" Target="slides/slide84.xml"/><Relationship Id="rId111" Type="http://schemas.openxmlformats.org/officeDocument/2006/relationships/slide" Target="slides/slide107.xml"/><Relationship Id="rId153" Type="http://schemas.openxmlformats.org/officeDocument/2006/relationships/slide" Target="slides/slide149.xml"/><Relationship Id="rId195" Type="http://schemas.openxmlformats.org/officeDocument/2006/relationships/slide" Target="slides/slide191.xml"/><Relationship Id="rId209" Type="http://schemas.openxmlformats.org/officeDocument/2006/relationships/slide" Target="slides/slide205.xml"/><Relationship Id="rId360" Type="http://schemas.openxmlformats.org/officeDocument/2006/relationships/slide" Target="slides/slide356.xml"/><Relationship Id="rId220" Type="http://schemas.openxmlformats.org/officeDocument/2006/relationships/slide" Target="slides/slide21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yk Machel" userId="bac18e48-6027-43a7-ad6c-908677cc280e" providerId="ADAL" clId="{8B62A2C2-DC80-4A13-AC30-07F24C473E94}"/>
    <pc:docChg chg="custSel delSld modSld">
      <pc:chgData name="Patryk Machel" userId="bac18e48-6027-43a7-ad6c-908677cc280e" providerId="ADAL" clId="{8B62A2C2-DC80-4A13-AC30-07F24C473E94}" dt="2026-05-11T10:19:23.080" v="37" actId="20577"/>
      <pc:docMkLst>
        <pc:docMk/>
      </pc:docMkLst>
      <pc:sldChg chg="del">
        <pc:chgData name="Patryk Machel" userId="bac18e48-6027-43a7-ad6c-908677cc280e" providerId="ADAL" clId="{8B62A2C2-DC80-4A13-AC30-07F24C473E94}" dt="2026-05-11T09:53:31.364" v="4" actId="2696"/>
        <pc:sldMkLst>
          <pc:docMk/>
          <pc:sldMk cId="3986223423" sldId="256"/>
        </pc:sldMkLst>
      </pc:sldChg>
      <pc:sldChg chg="addSp modSp mod">
        <pc:chgData name="Patryk Machel" userId="bac18e48-6027-43a7-ad6c-908677cc280e" providerId="ADAL" clId="{8B62A2C2-DC80-4A13-AC30-07F24C473E94}" dt="2026-05-11T10:19:23.080" v="37" actId="20577"/>
        <pc:sldMkLst>
          <pc:docMk/>
          <pc:sldMk cId="2988974093" sldId="667"/>
        </pc:sldMkLst>
        <pc:spChg chg="add mod">
          <ac:chgData name="Patryk Machel" userId="bac18e48-6027-43a7-ad6c-908677cc280e" providerId="ADAL" clId="{8B62A2C2-DC80-4A13-AC30-07F24C473E94}" dt="2026-05-11T09:52:50.537" v="3" actId="20577"/>
          <ac:spMkLst>
            <pc:docMk/>
            <pc:sldMk cId="2988974093" sldId="667"/>
            <ac:spMk id="4" creationId="{80BC7478-CEFB-7050-23A1-2F78ADB86825}"/>
          </ac:spMkLst>
        </pc:spChg>
        <pc:spChg chg="mod">
          <ac:chgData name="Patryk Machel" userId="bac18e48-6027-43a7-ad6c-908677cc280e" providerId="ADAL" clId="{8B62A2C2-DC80-4A13-AC30-07F24C473E94}" dt="2026-05-11T10:19:23.080" v="37" actId="20577"/>
          <ac:spMkLst>
            <pc:docMk/>
            <pc:sldMk cId="2988974093" sldId="667"/>
            <ac:spMk id="14" creationId="{25211729-48F2-7E4B-949B-651DDA477AB3}"/>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DD1DBAD-D0FF-31A5-DE50-D32C35EF8BDE}"/>
              </a:ext>
            </a:extLst>
          </p:cNvPr>
          <p:cNvSpPr>
            <a:spLocks noGrp="1"/>
          </p:cNvSpPr>
          <p:nvPr>
            <p:ph type="ctrTitle"/>
          </p:nvPr>
        </p:nvSpPr>
        <p:spPr>
          <a:xfrm>
            <a:off x="1524000" y="1122363"/>
            <a:ext cx="9144000" cy="2387600"/>
          </a:xfrm>
        </p:spPr>
        <p:txBody>
          <a:bodyPr anchor="b"/>
          <a:lstStyle>
            <a:lvl1pPr algn="ctr">
              <a:defRPr sz="6000"/>
            </a:lvl1pPr>
          </a:lstStyle>
          <a:p>
            <a:r>
              <a:rPr lang="pl-PL"/>
              <a:t>Kliknij, aby edytować styl</a:t>
            </a:r>
          </a:p>
        </p:txBody>
      </p:sp>
      <p:sp>
        <p:nvSpPr>
          <p:cNvPr id="3" name="Podtytuł 2">
            <a:extLst>
              <a:ext uri="{FF2B5EF4-FFF2-40B4-BE49-F238E27FC236}">
                <a16:creationId xmlns:a16="http://schemas.microsoft.com/office/drawing/2014/main" id="{A8E81C4A-E8D2-FB9F-F5FE-3633BC85C5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a:t>Kliknij, aby edytować styl wzorca podtytułu</a:t>
            </a:r>
          </a:p>
        </p:txBody>
      </p:sp>
      <p:sp>
        <p:nvSpPr>
          <p:cNvPr id="4" name="Symbol zastępczy daty 3">
            <a:extLst>
              <a:ext uri="{FF2B5EF4-FFF2-40B4-BE49-F238E27FC236}">
                <a16:creationId xmlns:a16="http://schemas.microsoft.com/office/drawing/2014/main" id="{82074893-D6CF-9B9D-9CA3-98B84BC9B11A}"/>
              </a:ext>
            </a:extLst>
          </p:cNvPr>
          <p:cNvSpPr>
            <a:spLocks noGrp="1"/>
          </p:cNvSpPr>
          <p:nvPr>
            <p:ph type="dt" sz="half" idx="10"/>
          </p:nvPr>
        </p:nvSpPr>
        <p:spPr/>
        <p:txBody>
          <a:bodyPr/>
          <a:lstStyle/>
          <a:p>
            <a:fld id="{B2933F2A-B639-4891-926E-AD1924A2B9AF}" type="datetimeFigureOut">
              <a:rPr lang="pl-PL" smtClean="0"/>
              <a:t>11.05.2026</a:t>
            </a:fld>
            <a:endParaRPr lang="pl-PL" dirty="0"/>
          </a:p>
        </p:txBody>
      </p:sp>
      <p:sp>
        <p:nvSpPr>
          <p:cNvPr id="5" name="Symbol zastępczy stopki 4">
            <a:extLst>
              <a:ext uri="{FF2B5EF4-FFF2-40B4-BE49-F238E27FC236}">
                <a16:creationId xmlns:a16="http://schemas.microsoft.com/office/drawing/2014/main" id="{259362B2-65E9-D309-DA57-F72F6F602412}"/>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62B2D7F1-898D-B6AF-250E-8DB51E3CF5AB}"/>
              </a:ext>
            </a:extLst>
          </p:cNvPr>
          <p:cNvSpPr>
            <a:spLocks noGrp="1"/>
          </p:cNvSpPr>
          <p:nvPr>
            <p:ph type="sldNum" sz="quarter" idx="12"/>
          </p:nvPr>
        </p:nvSpPr>
        <p:spPr/>
        <p:txBody>
          <a:bodyPr/>
          <a:lstStyle/>
          <a:p>
            <a:fld id="{DCF0F73F-F72B-42E9-9424-9EDE8D379A90}" type="slidenum">
              <a:rPr lang="pl-PL" smtClean="0"/>
              <a:t>‹#›</a:t>
            </a:fld>
            <a:endParaRPr lang="pl-PL" dirty="0"/>
          </a:p>
        </p:txBody>
      </p:sp>
    </p:spTree>
    <p:extLst>
      <p:ext uri="{BB962C8B-B14F-4D97-AF65-F5344CB8AC3E}">
        <p14:creationId xmlns:p14="http://schemas.microsoft.com/office/powerpoint/2010/main" val="4170470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BBA3D04-E94D-0563-A93A-3F45BC33F64F}"/>
              </a:ext>
            </a:extLst>
          </p:cNvPr>
          <p:cNvSpPr>
            <a:spLocks noGrp="1"/>
          </p:cNvSpPr>
          <p:nvPr>
            <p:ph type="title"/>
          </p:nvPr>
        </p:nvSpPr>
        <p:spPr/>
        <p:txBody>
          <a:bodyPr/>
          <a:lstStyle/>
          <a:p>
            <a:r>
              <a:rPr lang="pl-PL"/>
              <a:t>Kliknij, aby edytować styl</a:t>
            </a:r>
          </a:p>
        </p:txBody>
      </p:sp>
      <p:sp>
        <p:nvSpPr>
          <p:cNvPr id="3" name="Symbol zastępczy tytułu pionowego 2">
            <a:extLst>
              <a:ext uri="{FF2B5EF4-FFF2-40B4-BE49-F238E27FC236}">
                <a16:creationId xmlns:a16="http://schemas.microsoft.com/office/drawing/2014/main" id="{2BC89600-4607-F1CF-A623-13DBFA5FC21E}"/>
              </a:ext>
            </a:extLst>
          </p:cNvPr>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5764CB70-6523-8C44-5472-61AC4A61282C}"/>
              </a:ext>
            </a:extLst>
          </p:cNvPr>
          <p:cNvSpPr>
            <a:spLocks noGrp="1"/>
          </p:cNvSpPr>
          <p:nvPr>
            <p:ph type="dt" sz="half" idx="10"/>
          </p:nvPr>
        </p:nvSpPr>
        <p:spPr/>
        <p:txBody>
          <a:bodyPr/>
          <a:lstStyle/>
          <a:p>
            <a:fld id="{B2933F2A-B639-4891-926E-AD1924A2B9AF}" type="datetimeFigureOut">
              <a:rPr lang="pl-PL" smtClean="0"/>
              <a:t>11.05.2026</a:t>
            </a:fld>
            <a:endParaRPr lang="pl-PL" dirty="0"/>
          </a:p>
        </p:txBody>
      </p:sp>
      <p:sp>
        <p:nvSpPr>
          <p:cNvPr id="5" name="Symbol zastępczy stopki 4">
            <a:extLst>
              <a:ext uri="{FF2B5EF4-FFF2-40B4-BE49-F238E27FC236}">
                <a16:creationId xmlns:a16="http://schemas.microsoft.com/office/drawing/2014/main" id="{EF6C6D88-A18D-E3EB-EEEC-6A9C06F93EE0}"/>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4C96E4EB-5013-3408-390A-8AF2BF1ADA88}"/>
              </a:ext>
            </a:extLst>
          </p:cNvPr>
          <p:cNvSpPr>
            <a:spLocks noGrp="1"/>
          </p:cNvSpPr>
          <p:nvPr>
            <p:ph type="sldNum" sz="quarter" idx="12"/>
          </p:nvPr>
        </p:nvSpPr>
        <p:spPr/>
        <p:txBody>
          <a:bodyPr/>
          <a:lstStyle/>
          <a:p>
            <a:fld id="{DCF0F73F-F72B-42E9-9424-9EDE8D379A90}" type="slidenum">
              <a:rPr lang="pl-PL" smtClean="0"/>
              <a:t>‹#›</a:t>
            </a:fld>
            <a:endParaRPr lang="pl-PL" dirty="0"/>
          </a:p>
        </p:txBody>
      </p:sp>
    </p:spTree>
    <p:extLst>
      <p:ext uri="{BB962C8B-B14F-4D97-AF65-F5344CB8AC3E}">
        <p14:creationId xmlns:p14="http://schemas.microsoft.com/office/powerpoint/2010/main" val="251843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a:extLst>
              <a:ext uri="{FF2B5EF4-FFF2-40B4-BE49-F238E27FC236}">
                <a16:creationId xmlns:a16="http://schemas.microsoft.com/office/drawing/2014/main" id="{E38411DC-98D7-142D-189D-B1A2E06A6D0E}"/>
              </a:ext>
            </a:extLst>
          </p:cNvPr>
          <p:cNvSpPr>
            <a:spLocks noGrp="1"/>
          </p:cNvSpPr>
          <p:nvPr>
            <p:ph type="title" orient="vert"/>
          </p:nvPr>
        </p:nvSpPr>
        <p:spPr>
          <a:xfrm>
            <a:off x="8724900" y="365125"/>
            <a:ext cx="2628900" cy="5811838"/>
          </a:xfrm>
        </p:spPr>
        <p:txBody>
          <a:bodyPr vert="eaVert"/>
          <a:lstStyle/>
          <a:p>
            <a:r>
              <a:rPr lang="pl-PL"/>
              <a:t>Kliknij, aby edytować styl</a:t>
            </a:r>
          </a:p>
        </p:txBody>
      </p:sp>
      <p:sp>
        <p:nvSpPr>
          <p:cNvPr id="3" name="Symbol zastępczy tytułu pionowego 2">
            <a:extLst>
              <a:ext uri="{FF2B5EF4-FFF2-40B4-BE49-F238E27FC236}">
                <a16:creationId xmlns:a16="http://schemas.microsoft.com/office/drawing/2014/main" id="{BCE95FD8-4482-09E8-9343-AB14D6B3931A}"/>
              </a:ext>
            </a:extLst>
          </p:cNvPr>
          <p:cNvSpPr>
            <a:spLocks noGrp="1"/>
          </p:cNvSpPr>
          <p:nvPr>
            <p:ph type="body" orient="vert" idx="1"/>
          </p:nvPr>
        </p:nvSpPr>
        <p:spPr>
          <a:xfrm>
            <a:off x="838200" y="365125"/>
            <a:ext cx="7734300"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B16DCDE1-36FC-A5F2-9CDA-A1B500A935C2}"/>
              </a:ext>
            </a:extLst>
          </p:cNvPr>
          <p:cNvSpPr>
            <a:spLocks noGrp="1"/>
          </p:cNvSpPr>
          <p:nvPr>
            <p:ph type="dt" sz="half" idx="10"/>
          </p:nvPr>
        </p:nvSpPr>
        <p:spPr/>
        <p:txBody>
          <a:bodyPr/>
          <a:lstStyle/>
          <a:p>
            <a:fld id="{B2933F2A-B639-4891-926E-AD1924A2B9AF}" type="datetimeFigureOut">
              <a:rPr lang="pl-PL" smtClean="0"/>
              <a:t>11.05.2026</a:t>
            </a:fld>
            <a:endParaRPr lang="pl-PL" dirty="0"/>
          </a:p>
        </p:txBody>
      </p:sp>
      <p:sp>
        <p:nvSpPr>
          <p:cNvPr id="5" name="Symbol zastępczy stopki 4">
            <a:extLst>
              <a:ext uri="{FF2B5EF4-FFF2-40B4-BE49-F238E27FC236}">
                <a16:creationId xmlns:a16="http://schemas.microsoft.com/office/drawing/2014/main" id="{804BD280-FE52-0961-6006-7FCA28037424}"/>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57252E1E-A5B7-6616-CB88-74764CEB4BC9}"/>
              </a:ext>
            </a:extLst>
          </p:cNvPr>
          <p:cNvSpPr>
            <a:spLocks noGrp="1"/>
          </p:cNvSpPr>
          <p:nvPr>
            <p:ph type="sldNum" sz="quarter" idx="12"/>
          </p:nvPr>
        </p:nvSpPr>
        <p:spPr/>
        <p:txBody>
          <a:bodyPr/>
          <a:lstStyle/>
          <a:p>
            <a:fld id="{DCF0F73F-F72B-42E9-9424-9EDE8D379A90}" type="slidenum">
              <a:rPr lang="pl-PL" smtClean="0"/>
              <a:t>‹#›</a:t>
            </a:fld>
            <a:endParaRPr lang="pl-PL" dirty="0"/>
          </a:p>
        </p:txBody>
      </p:sp>
    </p:spTree>
    <p:extLst>
      <p:ext uri="{BB962C8B-B14F-4D97-AF65-F5344CB8AC3E}">
        <p14:creationId xmlns:p14="http://schemas.microsoft.com/office/powerpoint/2010/main" val="4200605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94DE323-363E-323A-A427-99D30500C1B0}"/>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8C983CE8-E712-B1A5-61B0-A9476765448A}"/>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DF943FF8-C677-FFAD-48C2-04916E1418E9}"/>
              </a:ext>
            </a:extLst>
          </p:cNvPr>
          <p:cNvSpPr>
            <a:spLocks noGrp="1"/>
          </p:cNvSpPr>
          <p:nvPr>
            <p:ph type="dt" sz="half" idx="10"/>
          </p:nvPr>
        </p:nvSpPr>
        <p:spPr/>
        <p:txBody>
          <a:bodyPr/>
          <a:lstStyle/>
          <a:p>
            <a:fld id="{B2933F2A-B639-4891-926E-AD1924A2B9AF}" type="datetimeFigureOut">
              <a:rPr lang="pl-PL" smtClean="0"/>
              <a:t>11.05.2026</a:t>
            </a:fld>
            <a:endParaRPr lang="pl-PL" dirty="0"/>
          </a:p>
        </p:txBody>
      </p:sp>
      <p:sp>
        <p:nvSpPr>
          <p:cNvPr id="5" name="Symbol zastępczy stopki 4">
            <a:extLst>
              <a:ext uri="{FF2B5EF4-FFF2-40B4-BE49-F238E27FC236}">
                <a16:creationId xmlns:a16="http://schemas.microsoft.com/office/drawing/2014/main" id="{1DCA7F7C-4853-7715-9338-EE8AC3CD5E13}"/>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55E656A-5598-09A3-33BB-A86ACD5AC8FA}"/>
              </a:ext>
            </a:extLst>
          </p:cNvPr>
          <p:cNvSpPr>
            <a:spLocks noGrp="1"/>
          </p:cNvSpPr>
          <p:nvPr>
            <p:ph type="sldNum" sz="quarter" idx="12"/>
          </p:nvPr>
        </p:nvSpPr>
        <p:spPr/>
        <p:txBody>
          <a:bodyPr/>
          <a:lstStyle/>
          <a:p>
            <a:fld id="{DCF0F73F-F72B-42E9-9424-9EDE8D379A90}" type="slidenum">
              <a:rPr lang="pl-PL" smtClean="0"/>
              <a:t>‹#›</a:t>
            </a:fld>
            <a:endParaRPr lang="pl-PL" dirty="0"/>
          </a:p>
        </p:txBody>
      </p:sp>
    </p:spTree>
    <p:extLst>
      <p:ext uri="{BB962C8B-B14F-4D97-AF65-F5344CB8AC3E}">
        <p14:creationId xmlns:p14="http://schemas.microsoft.com/office/powerpoint/2010/main" val="837291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CEBAAB3-BEF1-ED3B-E0B0-E04F7C72D0B2}"/>
              </a:ext>
            </a:extLst>
          </p:cNvPr>
          <p:cNvSpPr>
            <a:spLocks noGrp="1"/>
          </p:cNvSpPr>
          <p:nvPr>
            <p:ph type="title"/>
          </p:nvPr>
        </p:nvSpPr>
        <p:spPr>
          <a:xfrm>
            <a:off x="831850" y="1709738"/>
            <a:ext cx="10515600" cy="2852737"/>
          </a:xfrm>
        </p:spPr>
        <p:txBody>
          <a:bodyPr anchor="b"/>
          <a:lstStyle>
            <a:lvl1pPr>
              <a:defRPr sz="6000"/>
            </a:lvl1pPr>
          </a:lstStyle>
          <a:p>
            <a:r>
              <a:rPr lang="pl-PL"/>
              <a:t>Kliknij, aby edytować styl</a:t>
            </a:r>
          </a:p>
        </p:txBody>
      </p:sp>
      <p:sp>
        <p:nvSpPr>
          <p:cNvPr id="3" name="Symbol zastępczy tekstu 2">
            <a:extLst>
              <a:ext uri="{FF2B5EF4-FFF2-40B4-BE49-F238E27FC236}">
                <a16:creationId xmlns:a16="http://schemas.microsoft.com/office/drawing/2014/main" id="{0F2FC5C2-D955-A5C0-2D8B-35A96E8276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a:t>Kliknij, aby edytować style wzorca tekstu</a:t>
            </a:r>
          </a:p>
        </p:txBody>
      </p:sp>
      <p:sp>
        <p:nvSpPr>
          <p:cNvPr id="4" name="Symbol zastępczy daty 3">
            <a:extLst>
              <a:ext uri="{FF2B5EF4-FFF2-40B4-BE49-F238E27FC236}">
                <a16:creationId xmlns:a16="http://schemas.microsoft.com/office/drawing/2014/main" id="{C6AE74DD-4120-013D-3BC6-A78656F54493}"/>
              </a:ext>
            </a:extLst>
          </p:cNvPr>
          <p:cNvSpPr>
            <a:spLocks noGrp="1"/>
          </p:cNvSpPr>
          <p:nvPr>
            <p:ph type="dt" sz="half" idx="10"/>
          </p:nvPr>
        </p:nvSpPr>
        <p:spPr/>
        <p:txBody>
          <a:bodyPr/>
          <a:lstStyle/>
          <a:p>
            <a:fld id="{B2933F2A-B639-4891-926E-AD1924A2B9AF}" type="datetimeFigureOut">
              <a:rPr lang="pl-PL" smtClean="0"/>
              <a:t>11.05.2026</a:t>
            </a:fld>
            <a:endParaRPr lang="pl-PL" dirty="0"/>
          </a:p>
        </p:txBody>
      </p:sp>
      <p:sp>
        <p:nvSpPr>
          <p:cNvPr id="5" name="Symbol zastępczy stopki 4">
            <a:extLst>
              <a:ext uri="{FF2B5EF4-FFF2-40B4-BE49-F238E27FC236}">
                <a16:creationId xmlns:a16="http://schemas.microsoft.com/office/drawing/2014/main" id="{4D3E9D6A-7FA4-E78E-245B-A262DDDD81DF}"/>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5733F5C-77E5-A497-9561-4F537B53E7BA}"/>
              </a:ext>
            </a:extLst>
          </p:cNvPr>
          <p:cNvSpPr>
            <a:spLocks noGrp="1"/>
          </p:cNvSpPr>
          <p:nvPr>
            <p:ph type="sldNum" sz="quarter" idx="12"/>
          </p:nvPr>
        </p:nvSpPr>
        <p:spPr/>
        <p:txBody>
          <a:bodyPr/>
          <a:lstStyle/>
          <a:p>
            <a:fld id="{DCF0F73F-F72B-42E9-9424-9EDE8D379A90}" type="slidenum">
              <a:rPr lang="pl-PL" smtClean="0"/>
              <a:t>‹#›</a:t>
            </a:fld>
            <a:endParaRPr lang="pl-PL" dirty="0"/>
          </a:p>
        </p:txBody>
      </p:sp>
    </p:spTree>
    <p:extLst>
      <p:ext uri="{BB962C8B-B14F-4D97-AF65-F5344CB8AC3E}">
        <p14:creationId xmlns:p14="http://schemas.microsoft.com/office/powerpoint/2010/main" val="1721565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A40393A-1D1D-CE81-97B1-3C4EEB037009}"/>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2D2C9073-C92D-C0FA-D5C2-67055B2894CD}"/>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371B34F8-64B2-8716-05EB-14A8BFBEC601}"/>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E18EBADB-F169-BCF1-8BBC-6071F3EBFA82}"/>
              </a:ext>
            </a:extLst>
          </p:cNvPr>
          <p:cNvSpPr>
            <a:spLocks noGrp="1"/>
          </p:cNvSpPr>
          <p:nvPr>
            <p:ph type="dt" sz="half" idx="10"/>
          </p:nvPr>
        </p:nvSpPr>
        <p:spPr/>
        <p:txBody>
          <a:bodyPr/>
          <a:lstStyle/>
          <a:p>
            <a:fld id="{B2933F2A-B639-4891-926E-AD1924A2B9AF}" type="datetimeFigureOut">
              <a:rPr lang="pl-PL" smtClean="0"/>
              <a:t>11.05.2026</a:t>
            </a:fld>
            <a:endParaRPr lang="pl-PL" dirty="0"/>
          </a:p>
        </p:txBody>
      </p:sp>
      <p:sp>
        <p:nvSpPr>
          <p:cNvPr id="6" name="Symbol zastępczy stopki 5">
            <a:extLst>
              <a:ext uri="{FF2B5EF4-FFF2-40B4-BE49-F238E27FC236}">
                <a16:creationId xmlns:a16="http://schemas.microsoft.com/office/drawing/2014/main" id="{33DBD867-70AD-1FC3-9AFA-11BDD0187CE5}"/>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4B207AB1-5BDE-F800-B73F-227CEFD25939}"/>
              </a:ext>
            </a:extLst>
          </p:cNvPr>
          <p:cNvSpPr>
            <a:spLocks noGrp="1"/>
          </p:cNvSpPr>
          <p:nvPr>
            <p:ph type="sldNum" sz="quarter" idx="12"/>
          </p:nvPr>
        </p:nvSpPr>
        <p:spPr/>
        <p:txBody>
          <a:bodyPr/>
          <a:lstStyle/>
          <a:p>
            <a:fld id="{DCF0F73F-F72B-42E9-9424-9EDE8D379A90}" type="slidenum">
              <a:rPr lang="pl-PL" smtClean="0"/>
              <a:t>‹#›</a:t>
            </a:fld>
            <a:endParaRPr lang="pl-PL" dirty="0"/>
          </a:p>
        </p:txBody>
      </p:sp>
    </p:spTree>
    <p:extLst>
      <p:ext uri="{BB962C8B-B14F-4D97-AF65-F5344CB8AC3E}">
        <p14:creationId xmlns:p14="http://schemas.microsoft.com/office/powerpoint/2010/main" val="48043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5B308AE-1890-660E-B40C-BB400DFFD54E}"/>
              </a:ext>
            </a:extLst>
          </p:cNvPr>
          <p:cNvSpPr>
            <a:spLocks noGrp="1"/>
          </p:cNvSpPr>
          <p:nvPr>
            <p:ph type="title"/>
          </p:nvPr>
        </p:nvSpPr>
        <p:spPr>
          <a:xfrm>
            <a:off x="839788" y="365125"/>
            <a:ext cx="10515600" cy="1325563"/>
          </a:xfrm>
        </p:spPr>
        <p:txBody>
          <a:bodyPr/>
          <a:lstStyle/>
          <a:p>
            <a:r>
              <a:rPr lang="pl-PL"/>
              <a:t>Kliknij, aby edytować styl</a:t>
            </a:r>
          </a:p>
        </p:txBody>
      </p:sp>
      <p:sp>
        <p:nvSpPr>
          <p:cNvPr id="3" name="Symbol zastępczy tekstu 2">
            <a:extLst>
              <a:ext uri="{FF2B5EF4-FFF2-40B4-BE49-F238E27FC236}">
                <a16:creationId xmlns:a16="http://schemas.microsoft.com/office/drawing/2014/main" id="{5560C970-657E-D25C-91D1-8B680DE891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a:extLst>
              <a:ext uri="{FF2B5EF4-FFF2-40B4-BE49-F238E27FC236}">
                <a16:creationId xmlns:a16="http://schemas.microsoft.com/office/drawing/2014/main" id="{AA05E12E-D724-AAD0-9869-D3D300906EBB}"/>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4B09FBF0-346C-7653-3780-B5440B50EB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40CBB13B-3842-5544-03D3-C0ABA56C8D57}"/>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4EFE1D9C-085F-4A96-9BFB-4151D0EFFA15}"/>
              </a:ext>
            </a:extLst>
          </p:cNvPr>
          <p:cNvSpPr>
            <a:spLocks noGrp="1"/>
          </p:cNvSpPr>
          <p:nvPr>
            <p:ph type="dt" sz="half" idx="10"/>
          </p:nvPr>
        </p:nvSpPr>
        <p:spPr/>
        <p:txBody>
          <a:bodyPr/>
          <a:lstStyle/>
          <a:p>
            <a:fld id="{B2933F2A-B639-4891-926E-AD1924A2B9AF}" type="datetimeFigureOut">
              <a:rPr lang="pl-PL" smtClean="0"/>
              <a:t>11.05.2026</a:t>
            </a:fld>
            <a:endParaRPr lang="pl-PL" dirty="0"/>
          </a:p>
        </p:txBody>
      </p:sp>
      <p:sp>
        <p:nvSpPr>
          <p:cNvPr id="8" name="Symbol zastępczy stopki 7">
            <a:extLst>
              <a:ext uri="{FF2B5EF4-FFF2-40B4-BE49-F238E27FC236}">
                <a16:creationId xmlns:a16="http://schemas.microsoft.com/office/drawing/2014/main" id="{557B805C-555B-0C9D-9471-0B2CE0A83CC4}"/>
              </a:ext>
            </a:extLst>
          </p:cNvPr>
          <p:cNvSpPr>
            <a:spLocks noGrp="1"/>
          </p:cNvSpPr>
          <p:nvPr>
            <p:ph type="ftr" sz="quarter" idx="11"/>
          </p:nvPr>
        </p:nvSpPr>
        <p:spPr/>
        <p:txBody>
          <a:bodyPr/>
          <a:lstStyle/>
          <a:p>
            <a:endParaRPr lang="pl-PL" dirty="0"/>
          </a:p>
        </p:txBody>
      </p:sp>
      <p:sp>
        <p:nvSpPr>
          <p:cNvPr id="9" name="Symbol zastępczy numeru slajdu 8">
            <a:extLst>
              <a:ext uri="{FF2B5EF4-FFF2-40B4-BE49-F238E27FC236}">
                <a16:creationId xmlns:a16="http://schemas.microsoft.com/office/drawing/2014/main" id="{BCD5E2EF-331E-4777-CBAA-6D6BED145E3B}"/>
              </a:ext>
            </a:extLst>
          </p:cNvPr>
          <p:cNvSpPr>
            <a:spLocks noGrp="1"/>
          </p:cNvSpPr>
          <p:nvPr>
            <p:ph type="sldNum" sz="quarter" idx="12"/>
          </p:nvPr>
        </p:nvSpPr>
        <p:spPr/>
        <p:txBody>
          <a:bodyPr/>
          <a:lstStyle/>
          <a:p>
            <a:fld id="{DCF0F73F-F72B-42E9-9424-9EDE8D379A90}" type="slidenum">
              <a:rPr lang="pl-PL" smtClean="0"/>
              <a:t>‹#›</a:t>
            </a:fld>
            <a:endParaRPr lang="pl-PL" dirty="0"/>
          </a:p>
        </p:txBody>
      </p:sp>
    </p:spTree>
    <p:extLst>
      <p:ext uri="{BB962C8B-B14F-4D97-AF65-F5344CB8AC3E}">
        <p14:creationId xmlns:p14="http://schemas.microsoft.com/office/powerpoint/2010/main" val="2994045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9D4BEF0E-04DA-0D07-0CE7-E66463DE61FD}"/>
              </a:ext>
            </a:extLst>
          </p:cNvPr>
          <p:cNvSpPr>
            <a:spLocks noGrp="1"/>
          </p:cNvSpPr>
          <p:nvPr>
            <p:ph type="title"/>
          </p:nvPr>
        </p:nvSpPr>
        <p:spPr/>
        <p:txBody>
          <a:bodyPr/>
          <a:lstStyle/>
          <a:p>
            <a:r>
              <a:rPr lang="pl-PL"/>
              <a:t>Kliknij, aby edytować styl</a:t>
            </a:r>
          </a:p>
        </p:txBody>
      </p:sp>
      <p:sp>
        <p:nvSpPr>
          <p:cNvPr id="3" name="Symbol zastępczy daty 2">
            <a:extLst>
              <a:ext uri="{FF2B5EF4-FFF2-40B4-BE49-F238E27FC236}">
                <a16:creationId xmlns:a16="http://schemas.microsoft.com/office/drawing/2014/main" id="{FB9F1112-AFD2-221F-69E8-C661555DB405}"/>
              </a:ext>
            </a:extLst>
          </p:cNvPr>
          <p:cNvSpPr>
            <a:spLocks noGrp="1"/>
          </p:cNvSpPr>
          <p:nvPr>
            <p:ph type="dt" sz="half" idx="10"/>
          </p:nvPr>
        </p:nvSpPr>
        <p:spPr/>
        <p:txBody>
          <a:bodyPr/>
          <a:lstStyle/>
          <a:p>
            <a:fld id="{B2933F2A-B639-4891-926E-AD1924A2B9AF}" type="datetimeFigureOut">
              <a:rPr lang="pl-PL" smtClean="0"/>
              <a:t>11.05.2026</a:t>
            </a:fld>
            <a:endParaRPr lang="pl-PL" dirty="0"/>
          </a:p>
        </p:txBody>
      </p:sp>
      <p:sp>
        <p:nvSpPr>
          <p:cNvPr id="4" name="Symbol zastępczy stopki 3">
            <a:extLst>
              <a:ext uri="{FF2B5EF4-FFF2-40B4-BE49-F238E27FC236}">
                <a16:creationId xmlns:a16="http://schemas.microsoft.com/office/drawing/2014/main" id="{BC71A21C-0254-BFA7-00A3-806951FFBB16}"/>
              </a:ext>
            </a:extLst>
          </p:cNvPr>
          <p:cNvSpPr>
            <a:spLocks noGrp="1"/>
          </p:cNvSpPr>
          <p:nvPr>
            <p:ph type="ftr" sz="quarter" idx="11"/>
          </p:nvPr>
        </p:nvSpPr>
        <p:spPr/>
        <p:txBody>
          <a:bodyPr/>
          <a:lstStyle/>
          <a:p>
            <a:endParaRPr lang="pl-PL" dirty="0"/>
          </a:p>
        </p:txBody>
      </p:sp>
      <p:sp>
        <p:nvSpPr>
          <p:cNvPr id="5" name="Symbol zastępczy numeru slajdu 4">
            <a:extLst>
              <a:ext uri="{FF2B5EF4-FFF2-40B4-BE49-F238E27FC236}">
                <a16:creationId xmlns:a16="http://schemas.microsoft.com/office/drawing/2014/main" id="{3842AD6B-32A4-773B-00F8-E594EDAA4B75}"/>
              </a:ext>
            </a:extLst>
          </p:cNvPr>
          <p:cNvSpPr>
            <a:spLocks noGrp="1"/>
          </p:cNvSpPr>
          <p:nvPr>
            <p:ph type="sldNum" sz="quarter" idx="12"/>
          </p:nvPr>
        </p:nvSpPr>
        <p:spPr/>
        <p:txBody>
          <a:bodyPr/>
          <a:lstStyle/>
          <a:p>
            <a:fld id="{DCF0F73F-F72B-42E9-9424-9EDE8D379A90}" type="slidenum">
              <a:rPr lang="pl-PL" smtClean="0"/>
              <a:t>‹#›</a:t>
            </a:fld>
            <a:endParaRPr lang="pl-PL" dirty="0"/>
          </a:p>
        </p:txBody>
      </p:sp>
    </p:spTree>
    <p:extLst>
      <p:ext uri="{BB962C8B-B14F-4D97-AF65-F5344CB8AC3E}">
        <p14:creationId xmlns:p14="http://schemas.microsoft.com/office/powerpoint/2010/main" val="3593691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21B82AC4-802B-25DD-3594-EE8E33FD52E9}"/>
              </a:ext>
            </a:extLst>
          </p:cNvPr>
          <p:cNvSpPr>
            <a:spLocks noGrp="1"/>
          </p:cNvSpPr>
          <p:nvPr>
            <p:ph type="dt" sz="half" idx="10"/>
          </p:nvPr>
        </p:nvSpPr>
        <p:spPr/>
        <p:txBody>
          <a:bodyPr/>
          <a:lstStyle/>
          <a:p>
            <a:fld id="{B2933F2A-B639-4891-926E-AD1924A2B9AF}" type="datetimeFigureOut">
              <a:rPr lang="pl-PL" smtClean="0"/>
              <a:t>11.05.2026</a:t>
            </a:fld>
            <a:endParaRPr lang="pl-PL" dirty="0"/>
          </a:p>
        </p:txBody>
      </p:sp>
      <p:sp>
        <p:nvSpPr>
          <p:cNvPr id="3" name="Symbol zastępczy stopki 2">
            <a:extLst>
              <a:ext uri="{FF2B5EF4-FFF2-40B4-BE49-F238E27FC236}">
                <a16:creationId xmlns:a16="http://schemas.microsoft.com/office/drawing/2014/main" id="{02407D03-0092-5806-BD3C-291E2E415CB0}"/>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9C05759C-32A0-423A-974A-0C7944C279A7}"/>
              </a:ext>
            </a:extLst>
          </p:cNvPr>
          <p:cNvSpPr>
            <a:spLocks noGrp="1"/>
          </p:cNvSpPr>
          <p:nvPr>
            <p:ph type="sldNum" sz="quarter" idx="12"/>
          </p:nvPr>
        </p:nvSpPr>
        <p:spPr/>
        <p:txBody>
          <a:bodyPr/>
          <a:lstStyle/>
          <a:p>
            <a:fld id="{DCF0F73F-F72B-42E9-9424-9EDE8D379A90}" type="slidenum">
              <a:rPr lang="pl-PL" smtClean="0"/>
              <a:t>‹#›</a:t>
            </a:fld>
            <a:endParaRPr lang="pl-PL" dirty="0"/>
          </a:p>
        </p:txBody>
      </p:sp>
    </p:spTree>
    <p:extLst>
      <p:ext uri="{BB962C8B-B14F-4D97-AF65-F5344CB8AC3E}">
        <p14:creationId xmlns:p14="http://schemas.microsoft.com/office/powerpoint/2010/main" val="4016517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D4EBA7E-2EB9-6288-6A20-D283998942AC}"/>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zawartości 2">
            <a:extLst>
              <a:ext uri="{FF2B5EF4-FFF2-40B4-BE49-F238E27FC236}">
                <a16:creationId xmlns:a16="http://schemas.microsoft.com/office/drawing/2014/main" id="{B94A1489-37A4-0E74-09C7-3CF6BD69E1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80E5A7E5-9232-7A35-9C6A-8731E3EA70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E4D4148D-8B25-8F21-A9CB-7D29FE0D88AC}"/>
              </a:ext>
            </a:extLst>
          </p:cNvPr>
          <p:cNvSpPr>
            <a:spLocks noGrp="1"/>
          </p:cNvSpPr>
          <p:nvPr>
            <p:ph type="dt" sz="half" idx="10"/>
          </p:nvPr>
        </p:nvSpPr>
        <p:spPr/>
        <p:txBody>
          <a:bodyPr/>
          <a:lstStyle/>
          <a:p>
            <a:fld id="{B2933F2A-B639-4891-926E-AD1924A2B9AF}" type="datetimeFigureOut">
              <a:rPr lang="pl-PL" smtClean="0"/>
              <a:t>11.05.2026</a:t>
            </a:fld>
            <a:endParaRPr lang="pl-PL" dirty="0"/>
          </a:p>
        </p:txBody>
      </p:sp>
      <p:sp>
        <p:nvSpPr>
          <p:cNvPr id="6" name="Symbol zastępczy stopki 5">
            <a:extLst>
              <a:ext uri="{FF2B5EF4-FFF2-40B4-BE49-F238E27FC236}">
                <a16:creationId xmlns:a16="http://schemas.microsoft.com/office/drawing/2014/main" id="{17C88BDD-5A46-9A15-8341-981E450D26AB}"/>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20A31006-BCA9-DFC7-55D5-8F4BAD28D50B}"/>
              </a:ext>
            </a:extLst>
          </p:cNvPr>
          <p:cNvSpPr>
            <a:spLocks noGrp="1"/>
          </p:cNvSpPr>
          <p:nvPr>
            <p:ph type="sldNum" sz="quarter" idx="12"/>
          </p:nvPr>
        </p:nvSpPr>
        <p:spPr/>
        <p:txBody>
          <a:bodyPr/>
          <a:lstStyle/>
          <a:p>
            <a:fld id="{DCF0F73F-F72B-42E9-9424-9EDE8D379A90}" type="slidenum">
              <a:rPr lang="pl-PL" smtClean="0"/>
              <a:t>‹#›</a:t>
            </a:fld>
            <a:endParaRPr lang="pl-PL" dirty="0"/>
          </a:p>
        </p:txBody>
      </p:sp>
    </p:spTree>
    <p:extLst>
      <p:ext uri="{BB962C8B-B14F-4D97-AF65-F5344CB8AC3E}">
        <p14:creationId xmlns:p14="http://schemas.microsoft.com/office/powerpoint/2010/main" val="1811393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62E0F97-79B7-1D8C-2E60-0C83FE4F1287}"/>
              </a:ext>
            </a:extLst>
          </p:cNvPr>
          <p:cNvSpPr>
            <a:spLocks noGrp="1"/>
          </p:cNvSpPr>
          <p:nvPr>
            <p:ph type="title"/>
          </p:nvPr>
        </p:nvSpPr>
        <p:spPr>
          <a:xfrm>
            <a:off x="839788" y="457200"/>
            <a:ext cx="3932237" cy="1600200"/>
          </a:xfrm>
        </p:spPr>
        <p:txBody>
          <a:bodyPr anchor="b"/>
          <a:lstStyle>
            <a:lvl1pPr>
              <a:defRPr sz="3200"/>
            </a:lvl1pPr>
          </a:lstStyle>
          <a:p>
            <a:r>
              <a:rPr lang="pl-PL"/>
              <a:t>Kliknij, aby edytować styl</a:t>
            </a:r>
          </a:p>
        </p:txBody>
      </p:sp>
      <p:sp>
        <p:nvSpPr>
          <p:cNvPr id="3" name="Symbol zastępczy obrazu 2">
            <a:extLst>
              <a:ext uri="{FF2B5EF4-FFF2-40B4-BE49-F238E27FC236}">
                <a16:creationId xmlns:a16="http://schemas.microsoft.com/office/drawing/2014/main" id="{32D7BD55-3AD4-5D80-FDDB-E3ACD7A704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dirty="0"/>
          </a:p>
        </p:txBody>
      </p:sp>
      <p:sp>
        <p:nvSpPr>
          <p:cNvPr id="4" name="Symbol zastępczy tekstu 3">
            <a:extLst>
              <a:ext uri="{FF2B5EF4-FFF2-40B4-BE49-F238E27FC236}">
                <a16:creationId xmlns:a16="http://schemas.microsoft.com/office/drawing/2014/main" id="{CF759058-C6DE-AF7E-6B0A-8811901AFA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6519AE26-B1A8-DAC1-FB9D-0BB59C022B44}"/>
              </a:ext>
            </a:extLst>
          </p:cNvPr>
          <p:cNvSpPr>
            <a:spLocks noGrp="1"/>
          </p:cNvSpPr>
          <p:nvPr>
            <p:ph type="dt" sz="half" idx="10"/>
          </p:nvPr>
        </p:nvSpPr>
        <p:spPr/>
        <p:txBody>
          <a:bodyPr/>
          <a:lstStyle/>
          <a:p>
            <a:fld id="{B2933F2A-B639-4891-926E-AD1924A2B9AF}" type="datetimeFigureOut">
              <a:rPr lang="pl-PL" smtClean="0"/>
              <a:t>11.05.2026</a:t>
            </a:fld>
            <a:endParaRPr lang="pl-PL" dirty="0"/>
          </a:p>
        </p:txBody>
      </p:sp>
      <p:sp>
        <p:nvSpPr>
          <p:cNvPr id="6" name="Symbol zastępczy stopki 5">
            <a:extLst>
              <a:ext uri="{FF2B5EF4-FFF2-40B4-BE49-F238E27FC236}">
                <a16:creationId xmlns:a16="http://schemas.microsoft.com/office/drawing/2014/main" id="{AC6299E0-6E03-A556-227A-1C9D3AD107BE}"/>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0560AAEA-381E-6D92-0BF2-1D29E847D05B}"/>
              </a:ext>
            </a:extLst>
          </p:cNvPr>
          <p:cNvSpPr>
            <a:spLocks noGrp="1"/>
          </p:cNvSpPr>
          <p:nvPr>
            <p:ph type="sldNum" sz="quarter" idx="12"/>
          </p:nvPr>
        </p:nvSpPr>
        <p:spPr/>
        <p:txBody>
          <a:bodyPr/>
          <a:lstStyle/>
          <a:p>
            <a:fld id="{DCF0F73F-F72B-42E9-9424-9EDE8D379A90}" type="slidenum">
              <a:rPr lang="pl-PL" smtClean="0"/>
              <a:t>‹#›</a:t>
            </a:fld>
            <a:endParaRPr lang="pl-PL" dirty="0"/>
          </a:p>
        </p:txBody>
      </p:sp>
    </p:spTree>
    <p:extLst>
      <p:ext uri="{BB962C8B-B14F-4D97-AF65-F5344CB8AC3E}">
        <p14:creationId xmlns:p14="http://schemas.microsoft.com/office/powerpoint/2010/main" val="3339640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023C06F2-245D-22AC-20E3-8EE3E4AF1C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a:extLst>
              <a:ext uri="{FF2B5EF4-FFF2-40B4-BE49-F238E27FC236}">
                <a16:creationId xmlns:a16="http://schemas.microsoft.com/office/drawing/2014/main" id="{FCB07BC7-8F2C-A761-2B27-6AC3507B82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a:extLst>
              <a:ext uri="{FF2B5EF4-FFF2-40B4-BE49-F238E27FC236}">
                <a16:creationId xmlns:a16="http://schemas.microsoft.com/office/drawing/2014/main" id="{1560C306-7646-A4D6-B83A-E636C9C781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933F2A-B639-4891-926E-AD1924A2B9AF}" type="datetimeFigureOut">
              <a:rPr lang="pl-PL" smtClean="0"/>
              <a:t>11.05.2026</a:t>
            </a:fld>
            <a:endParaRPr lang="pl-PL" dirty="0"/>
          </a:p>
        </p:txBody>
      </p:sp>
      <p:sp>
        <p:nvSpPr>
          <p:cNvPr id="5" name="Symbol zastępczy stopki 4">
            <a:extLst>
              <a:ext uri="{FF2B5EF4-FFF2-40B4-BE49-F238E27FC236}">
                <a16:creationId xmlns:a16="http://schemas.microsoft.com/office/drawing/2014/main" id="{140AC75A-486A-6930-EA98-02626B12C84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dirty="0"/>
          </a:p>
        </p:txBody>
      </p:sp>
      <p:sp>
        <p:nvSpPr>
          <p:cNvPr id="6" name="Symbol zastępczy numeru slajdu 5">
            <a:extLst>
              <a:ext uri="{FF2B5EF4-FFF2-40B4-BE49-F238E27FC236}">
                <a16:creationId xmlns:a16="http://schemas.microsoft.com/office/drawing/2014/main" id="{81159D94-4B56-AA1C-8879-25C7D2A387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F0F73F-F72B-42E9-9424-9EDE8D379A90}" type="slidenum">
              <a:rPr lang="pl-PL" smtClean="0"/>
              <a:t>‹#›</a:t>
            </a:fld>
            <a:endParaRPr lang="pl-PL" dirty="0"/>
          </a:p>
        </p:txBody>
      </p:sp>
    </p:spTree>
    <p:extLst>
      <p:ext uri="{BB962C8B-B14F-4D97-AF65-F5344CB8AC3E}">
        <p14:creationId xmlns:p14="http://schemas.microsoft.com/office/powerpoint/2010/main" val="40457299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 Id="rId4" Type="http://schemas.openxmlformats.org/officeDocument/2006/relationships/image" Target="../media/image125.png"/></Relationships>
</file>

<file path=ppt/slides/_rels/slide104.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 Id="rId4" Type="http://schemas.openxmlformats.org/officeDocument/2006/relationships/image" Target="../media/image127.png"/></Relationships>
</file>

<file path=ppt/slides/_rels/slide105.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 Id="rId4" Type="http://schemas.openxmlformats.org/officeDocument/2006/relationships/image" Target="../media/image130.png"/></Relationships>
</file>

<file path=ppt/slides/_rels/slide107.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 Id="rId4" Type="http://schemas.openxmlformats.org/officeDocument/2006/relationships/image" Target="../media/image133.png"/></Relationships>
</file>

<file path=ppt/slides/_rels/slide109.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 Id="rId4" Type="http://schemas.openxmlformats.org/officeDocument/2006/relationships/image" Target="../media/image134.png"/></Relationships>
</file>

<file path=ppt/slides/_rels/slide11.xml.rels><?xml version="1.0" encoding="UTF-8" standalone="yes"?>
<Relationships xmlns="http://schemas.openxmlformats.org/package/2006/relationships"><Relationship Id="rId3" Type="http://schemas.openxmlformats.org/officeDocument/2006/relationships/hyperlink" Target="https://www.lapp.com/pl/pl/PLN/h07v-k-har/p/4521001" TargetMode="External"/><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3" Type="http://schemas.openxmlformats.org/officeDocument/2006/relationships/hyperlink" Target="https://www.napiecie.salama.pl/jak-dobrac-i-ulozyc-kable-przewody-teleinformatyczne/#Minimalny-promien-giecia" TargetMode="External"/><Relationship Id="rId2" Type="http://schemas.openxmlformats.org/officeDocument/2006/relationships/image" Target="../media/image138.png"/><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3" Type="http://schemas.openxmlformats.org/officeDocument/2006/relationships/hyperlink" Target="https://www.tim.pl/dynamometr-elektroniczny-dynafor-3-2-t-260899-dynamometr-dynafor-tractel-llz2-3200-kg/p/0001-00014-15235" TargetMode="External"/><Relationship Id="rId2" Type="http://schemas.openxmlformats.org/officeDocument/2006/relationships/hyperlink" Target="https://www.tim.pl/dynamometr-elektroniczny-do-2-ton-st112-2e/p/0002-00000-82252" TargetMode="External"/><Relationship Id="rId1" Type="http://schemas.openxmlformats.org/officeDocument/2006/relationships/slideLayout" Target="../slideLayouts/slideLayout1.xml"/><Relationship Id="rId5" Type="http://schemas.openxmlformats.org/officeDocument/2006/relationships/image" Target="../media/image140.png"/><Relationship Id="rId4" Type="http://schemas.openxmlformats.org/officeDocument/2006/relationships/image" Target="../media/image139.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1.xml"/><Relationship Id="rId5" Type="http://schemas.openxmlformats.org/officeDocument/2006/relationships/image" Target="../media/image144.png"/><Relationship Id="rId4" Type="http://schemas.openxmlformats.org/officeDocument/2006/relationships/image" Target="../media/image143.png"/></Relationships>
</file>

<file path=ppt/slides/_rels/slide118.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1.xml"/><Relationship Id="rId5" Type="http://schemas.openxmlformats.org/officeDocument/2006/relationships/image" Target="../media/image148.png"/><Relationship Id="rId4" Type="http://schemas.openxmlformats.org/officeDocument/2006/relationships/image" Target="../media/image147.png"/></Relationships>
</file>

<file path=ppt/slides/_rels/slide119.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hyperlink" Target="https://www.ergom.com/pl/cms/wiedza/ckor"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hyperlink" Target="https://www.ergom.com/pl/cms/wiedza/ckor" TargetMode="External"/><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hyperlink" Target="https://www.ergom.com/pl/cms/wiedza/ckor" TargetMode="Externa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2" Type="http://schemas.openxmlformats.org/officeDocument/2006/relationships/hyperlink" Target="https://www.ergom.com/pl/cms/wiedza/ckor" TargetMode="Externa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2" Type="http://schemas.openxmlformats.org/officeDocument/2006/relationships/hyperlink" Target="https://www.ergom.com/pl/cms/wiedza/ckor" TargetMode="External"/><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hyperlink" Target="https://www.ergom.com/pl/cms/wiedza/ckor" TargetMode="External"/><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3" Type="http://schemas.openxmlformats.org/officeDocument/2006/relationships/image" Target="../media/image154.emf"/><Relationship Id="rId2" Type="http://schemas.openxmlformats.org/officeDocument/2006/relationships/image" Target="../media/image153.png"/><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30.xml.rels><?xml version="1.0" encoding="UTF-8" standalone="yes"?>
<Relationships xmlns="http://schemas.openxmlformats.org/package/2006/relationships"><Relationship Id="rId3" Type="http://schemas.openxmlformats.org/officeDocument/2006/relationships/image" Target="../media/image154.emf"/><Relationship Id="rId2" Type="http://schemas.openxmlformats.org/officeDocument/2006/relationships/image" Target="../media/image153.png"/><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6.png"/><Relationship Id="rId1" Type="http://schemas.openxmlformats.org/officeDocument/2006/relationships/slideLayout" Target="../slideLayouts/slideLayout1.xml"/><Relationship Id="rId4" Type="http://schemas.openxmlformats.org/officeDocument/2006/relationships/image" Target="../media/image154.emf"/></Relationships>
</file>

<file path=ppt/slides/_rels/slide132.xml.rels><?xml version="1.0" encoding="UTF-8" standalone="yes"?>
<Relationships xmlns="http://schemas.openxmlformats.org/package/2006/relationships"><Relationship Id="rId3" Type="http://schemas.openxmlformats.org/officeDocument/2006/relationships/image" Target="../media/image154.emf"/><Relationship Id="rId2" Type="http://schemas.openxmlformats.org/officeDocument/2006/relationships/image" Target="../media/image153.png"/><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3" Type="http://schemas.openxmlformats.org/officeDocument/2006/relationships/image" Target="../media/image154.emf"/><Relationship Id="rId2" Type="http://schemas.openxmlformats.org/officeDocument/2006/relationships/image" Target="../media/image153.png"/><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3" Type="http://schemas.openxmlformats.org/officeDocument/2006/relationships/image" Target="../media/image157.jpeg"/><Relationship Id="rId2" Type="http://schemas.openxmlformats.org/officeDocument/2006/relationships/hyperlink" Target="https://www.napiecie.salama.pl/jak-laczyc-kable-i-przewody-szybkozlaczka/#Czy-to-Wada" TargetMode="External"/><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1.xml"/><Relationship Id="rId4" Type="http://schemas.openxmlformats.org/officeDocument/2006/relationships/image" Target="../media/image160.png"/></Relationships>
</file>

<file path=ppt/slides/_rels/slide136.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1.xml"/><Relationship Id="rId4" Type="http://schemas.openxmlformats.org/officeDocument/2006/relationships/image" Target="../media/image160.png"/></Relationships>
</file>

<file path=ppt/slides/_rels/slide137.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1.xml"/><Relationship Id="rId4" Type="http://schemas.openxmlformats.org/officeDocument/2006/relationships/image" Target="../media/image160.png"/></Relationships>
</file>

<file path=ppt/slides/_rels/slide138.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1.png"/><Relationship Id="rId1" Type="http://schemas.openxmlformats.org/officeDocument/2006/relationships/slideLayout" Target="../slideLayouts/slideLayout1.xml"/><Relationship Id="rId6" Type="http://schemas.openxmlformats.org/officeDocument/2006/relationships/image" Target="../media/image160.png"/><Relationship Id="rId5" Type="http://schemas.openxmlformats.org/officeDocument/2006/relationships/image" Target="../media/image159.png"/><Relationship Id="rId4" Type="http://schemas.openxmlformats.org/officeDocument/2006/relationships/image" Target="../media/image158.png"/></Relationships>
</file>

<file path=ppt/slides/_rels/slide139.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image" Target="../media/image158.png"/><Relationship Id="rId1" Type="http://schemas.openxmlformats.org/officeDocument/2006/relationships/slideLayout" Target="../slideLayouts/slideLayout1.xml"/><Relationship Id="rId4" Type="http://schemas.openxmlformats.org/officeDocument/2006/relationships/image" Target="../media/image160.png"/></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63.png"/><Relationship Id="rId1" Type="http://schemas.openxmlformats.org/officeDocument/2006/relationships/slideLayout" Target="../slideLayouts/slideLayout1.xml"/><Relationship Id="rId5" Type="http://schemas.openxmlformats.org/officeDocument/2006/relationships/image" Target="../media/image160.png"/><Relationship Id="rId4" Type="http://schemas.openxmlformats.org/officeDocument/2006/relationships/image" Target="../media/image159.png"/></Relationships>
</file>

<file path=ppt/slides/_rels/slide141.xml.rels><?xml version="1.0" encoding="UTF-8" standalone="yes"?>
<Relationships xmlns="http://schemas.openxmlformats.org/package/2006/relationships"><Relationship Id="rId3" Type="http://schemas.openxmlformats.org/officeDocument/2006/relationships/image" Target="../media/image165.emf"/><Relationship Id="rId7" Type="http://schemas.openxmlformats.org/officeDocument/2006/relationships/image" Target="../media/image169.png"/><Relationship Id="rId2" Type="http://schemas.openxmlformats.org/officeDocument/2006/relationships/image" Target="../media/image164.emf"/><Relationship Id="rId1" Type="http://schemas.openxmlformats.org/officeDocument/2006/relationships/slideLayout" Target="../slideLayouts/slideLayout1.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66.emf"/></Relationships>
</file>

<file path=ppt/slides/_rels/slide142.xml.rels><?xml version="1.0" encoding="UTF-8" standalone="yes"?>
<Relationships xmlns="http://schemas.openxmlformats.org/package/2006/relationships"><Relationship Id="rId3" Type="http://schemas.openxmlformats.org/officeDocument/2006/relationships/image" Target="../media/image165.emf"/><Relationship Id="rId7" Type="http://schemas.openxmlformats.org/officeDocument/2006/relationships/image" Target="../media/image169.png"/><Relationship Id="rId2" Type="http://schemas.openxmlformats.org/officeDocument/2006/relationships/image" Target="../media/image164.emf"/><Relationship Id="rId1" Type="http://schemas.openxmlformats.org/officeDocument/2006/relationships/slideLayout" Target="../slideLayouts/slideLayout1.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66.emf"/></Relationships>
</file>

<file path=ppt/slides/_rels/slide143.xml.rels><?xml version="1.0" encoding="UTF-8" standalone="yes"?>
<Relationships xmlns="http://schemas.openxmlformats.org/package/2006/relationships"><Relationship Id="rId3" Type="http://schemas.openxmlformats.org/officeDocument/2006/relationships/image" Target="../media/image165.emf"/><Relationship Id="rId7" Type="http://schemas.openxmlformats.org/officeDocument/2006/relationships/image" Target="../media/image169.png"/><Relationship Id="rId2" Type="http://schemas.openxmlformats.org/officeDocument/2006/relationships/image" Target="../media/image164.emf"/><Relationship Id="rId1" Type="http://schemas.openxmlformats.org/officeDocument/2006/relationships/slideLayout" Target="../slideLayouts/slideLayout1.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66.emf"/></Relationships>
</file>

<file path=ppt/slides/_rels/slide144.xml.rels><?xml version="1.0" encoding="UTF-8" standalone="yes"?>
<Relationships xmlns="http://schemas.openxmlformats.org/package/2006/relationships"><Relationship Id="rId8" Type="http://schemas.openxmlformats.org/officeDocument/2006/relationships/image" Target="../media/image169.png"/><Relationship Id="rId3" Type="http://schemas.openxmlformats.org/officeDocument/2006/relationships/image" Target="../media/image164.emf"/><Relationship Id="rId7" Type="http://schemas.openxmlformats.org/officeDocument/2006/relationships/image" Target="../media/image168.png"/><Relationship Id="rId2" Type="http://schemas.openxmlformats.org/officeDocument/2006/relationships/image" Target="../media/image170.png"/><Relationship Id="rId1" Type="http://schemas.openxmlformats.org/officeDocument/2006/relationships/slideLayout" Target="../slideLayouts/slideLayout1.xml"/><Relationship Id="rId6" Type="http://schemas.openxmlformats.org/officeDocument/2006/relationships/image" Target="../media/image167.png"/><Relationship Id="rId5" Type="http://schemas.openxmlformats.org/officeDocument/2006/relationships/image" Target="../media/image166.emf"/><Relationship Id="rId4" Type="http://schemas.openxmlformats.org/officeDocument/2006/relationships/image" Target="../media/image165.emf"/></Relationships>
</file>

<file path=ppt/slides/_rels/slide145.xml.rels><?xml version="1.0" encoding="UTF-8" standalone="yes"?>
<Relationships xmlns="http://schemas.openxmlformats.org/package/2006/relationships"><Relationship Id="rId3" Type="http://schemas.openxmlformats.org/officeDocument/2006/relationships/image" Target="../media/image165.emf"/><Relationship Id="rId7" Type="http://schemas.openxmlformats.org/officeDocument/2006/relationships/image" Target="../media/image169.png"/><Relationship Id="rId2" Type="http://schemas.openxmlformats.org/officeDocument/2006/relationships/image" Target="../media/image164.emf"/><Relationship Id="rId1" Type="http://schemas.openxmlformats.org/officeDocument/2006/relationships/slideLayout" Target="../slideLayouts/slideLayout1.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66.emf"/></Relationships>
</file>

<file path=ppt/slides/_rels/slide146.xml.rels><?xml version="1.0" encoding="UTF-8" standalone="yes"?>
<Relationships xmlns="http://schemas.openxmlformats.org/package/2006/relationships"><Relationship Id="rId8" Type="http://schemas.openxmlformats.org/officeDocument/2006/relationships/image" Target="../media/image169.png"/><Relationship Id="rId3" Type="http://schemas.openxmlformats.org/officeDocument/2006/relationships/image" Target="../media/image164.emf"/><Relationship Id="rId7" Type="http://schemas.openxmlformats.org/officeDocument/2006/relationships/image" Target="../media/image168.png"/><Relationship Id="rId2" Type="http://schemas.openxmlformats.org/officeDocument/2006/relationships/image" Target="../media/image171.png"/><Relationship Id="rId1" Type="http://schemas.openxmlformats.org/officeDocument/2006/relationships/slideLayout" Target="../slideLayouts/slideLayout1.xml"/><Relationship Id="rId6" Type="http://schemas.openxmlformats.org/officeDocument/2006/relationships/image" Target="../media/image167.png"/><Relationship Id="rId5" Type="http://schemas.openxmlformats.org/officeDocument/2006/relationships/image" Target="../media/image166.emf"/><Relationship Id="rId4" Type="http://schemas.openxmlformats.org/officeDocument/2006/relationships/image" Target="../media/image165.emf"/></Relationships>
</file>

<file path=ppt/slides/_rels/slide147.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4.png"/><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5.png"/><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image" Target="../media/image177.png"/><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image" Target="../media/image178.png"/><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image" Target="../media/image179.png"/><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81.png"/><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82.png"/><Relationship Id="rId1" Type="http://schemas.openxmlformats.org/officeDocument/2006/relationships/slideLayout" Target="../slideLayouts/slideLayout1.xml"/></Relationships>
</file>

<file path=ppt/slides/_rels/slide164.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83.png"/><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1.xml"/></Relationships>
</file>

<file path=ppt/slides/_rels/slide166.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1.xml"/></Relationships>
</file>

<file path=ppt/slides/_rels/slide167.xml.rels><?xml version="1.0" encoding="UTF-8" standalone="yes"?>
<Relationships xmlns="http://schemas.openxmlformats.org/package/2006/relationships"><Relationship Id="rId2" Type="http://schemas.openxmlformats.org/officeDocument/2006/relationships/image" Target="../media/image184.png"/><Relationship Id="rId1" Type="http://schemas.openxmlformats.org/officeDocument/2006/relationships/slideLayout" Target="../slideLayouts/slideLayout1.xml"/></Relationships>
</file>

<file path=ppt/slides/_rels/slide168.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image" Target="../media/image185.png"/><Relationship Id="rId1" Type="http://schemas.openxmlformats.org/officeDocument/2006/relationships/slideLayout" Target="../slideLayouts/slideLayout1.xml"/></Relationships>
</file>

<file path=ppt/slides/_rels/slide169.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image" Target="../media/image18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image" Target="../media/image187.png"/><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image" Target="../media/image183.png"/><Relationship Id="rId1" Type="http://schemas.openxmlformats.org/officeDocument/2006/relationships/slideLayout" Target="../slideLayouts/slideLayout1.xml"/></Relationships>
</file>

<file path=ppt/slides/_rels/slide172.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1.xml"/></Relationships>
</file>

<file path=ppt/slides/_rels/slide173.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1.xml"/></Relationships>
</file>

<file path=ppt/slides/_rels/slide175.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9.png"/><Relationship Id="rId1" Type="http://schemas.openxmlformats.org/officeDocument/2006/relationships/slideLayout" Target="../slideLayouts/slideLayout1.xml"/></Relationships>
</file>

<file path=ppt/slides/_rels/slide176.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90.png"/><Relationship Id="rId1" Type="http://schemas.openxmlformats.org/officeDocument/2006/relationships/slideLayout" Target="../slideLayouts/slideLayout1.xml"/></Relationships>
</file>

<file path=ppt/slides/_rels/slide177.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91.png"/><Relationship Id="rId1" Type="http://schemas.openxmlformats.org/officeDocument/2006/relationships/slideLayout" Target="../slideLayouts/slideLayout1.xml"/></Relationships>
</file>

<file path=ppt/slides/_rels/slide178.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image" Target="../media/image183.png"/><Relationship Id="rId1" Type="http://schemas.openxmlformats.org/officeDocument/2006/relationships/slideLayout" Target="../slideLayouts/slideLayout1.xml"/></Relationships>
</file>

<file path=ppt/slides/_rels/slide179.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1.xml"/></Relationships>
</file>

<file path=ppt/slides/_rels/slide181.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image" Target="../media/image193.png"/><Relationship Id="rId1" Type="http://schemas.openxmlformats.org/officeDocument/2006/relationships/slideLayout" Target="../slideLayouts/slideLayout1.xml"/></Relationships>
</file>

<file path=ppt/slides/_rels/slide182.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image" Target="../media/image194.png"/><Relationship Id="rId1" Type="http://schemas.openxmlformats.org/officeDocument/2006/relationships/slideLayout" Target="../slideLayouts/slideLayout1.xml"/></Relationships>
</file>

<file path=ppt/slides/_rels/slide183.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image" Target="../media/image195.png"/><Relationship Id="rId1" Type="http://schemas.openxmlformats.org/officeDocument/2006/relationships/slideLayout" Target="../slideLayouts/slideLayout1.xml"/></Relationships>
</file>

<file path=ppt/slides/_rels/slide184.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image" Target="../media/image183.png"/><Relationship Id="rId1" Type="http://schemas.openxmlformats.org/officeDocument/2006/relationships/slideLayout" Target="../slideLayouts/slideLayout1.xml"/></Relationships>
</file>

<file path=ppt/slides/_rels/slide185.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1.xml"/></Relationships>
</file>

<file path=ppt/slides/_rels/slide186.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1.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8.xml.rels><?xml version="1.0" encoding="UTF-8" standalone="yes"?>
<Relationships xmlns="http://schemas.openxmlformats.org/package/2006/relationships"><Relationship Id="rId3" Type="http://schemas.openxmlformats.org/officeDocument/2006/relationships/hyperlink" Target="https://www.simet.com.pl/wp-content/uploads/files/bloki_rozdzielcze/instrukcja-instalacji-przewodu-aluminiowego.pdf" TargetMode="External"/><Relationship Id="rId2" Type="http://schemas.openxmlformats.org/officeDocument/2006/relationships/image" Target="../media/image197.png"/><Relationship Id="rId1" Type="http://schemas.openxmlformats.org/officeDocument/2006/relationships/slideLayout" Target="../slideLayouts/slideLayout1.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3" Type="http://schemas.openxmlformats.org/officeDocument/2006/relationships/hyperlink" Target="https://www.simet.com.pl/kategorie-produktow/bloki-rozdzielcze/" TargetMode="External"/><Relationship Id="rId7" Type="http://schemas.openxmlformats.org/officeDocument/2006/relationships/image" Target="../media/image202.jpeg"/><Relationship Id="rId2" Type="http://schemas.openxmlformats.org/officeDocument/2006/relationships/image" Target="../media/image198.jpeg"/><Relationship Id="rId1" Type="http://schemas.openxmlformats.org/officeDocument/2006/relationships/slideLayout" Target="../slideLayouts/slideLayout1.xml"/><Relationship Id="rId6" Type="http://schemas.openxmlformats.org/officeDocument/2006/relationships/image" Target="../media/image201.jpeg"/><Relationship Id="rId5" Type="http://schemas.openxmlformats.org/officeDocument/2006/relationships/image" Target="../media/image200.jpeg"/><Relationship Id="rId4" Type="http://schemas.openxmlformats.org/officeDocument/2006/relationships/image" Target="../media/image199.jpeg"/></Relationships>
</file>

<file path=ppt/slides/_rels/slide191.xml.rels><?xml version="1.0" encoding="UTF-8" standalone="yes"?>
<Relationships xmlns="http://schemas.openxmlformats.org/package/2006/relationships"><Relationship Id="rId8" Type="http://schemas.openxmlformats.org/officeDocument/2006/relationships/image" Target="../media/image208.jpeg"/><Relationship Id="rId3" Type="http://schemas.openxmlformats.org/officeDocument/2006/relationships/hyperlink" Target="https://www.simet.com.pl/kategorie-produktow/zlaczki/?sf_paged=1" TargetMode="External"/><Relationship Id="rId7" Type="http://schemas.openxmlformats.org/officeDocument/2006/relationships/image" Target="../media/image207.jpeg"/><Relationship Id="rId2" Type="http://schemas.openxmlformats.org/officeDocument/2006/relationships/image" Target="../media/image203.jpeg"/><Relationship Id="rId1" Type="http://schemas.openxmlformats.org/officeDocument/2006/relationships/slideLayout" Target="../slideLayouts/slideLayout1.xml"/><Relationship Id="rId6" Type="http://schemas.openxmlformats.org/officeDocument/2006/relationships/image" Target="../media/image206.png"/><Relationship Id="rId5" Type="http://schemas.openxmlformats.org/officeDocument/2006/relationships/image" Target="../media/image205.png"/><Relationship Id="rId4" Type="http://schemas.openxmlformats.org/officeDocument/2006/relationships/image" Target="../media/image204.jpeg"/></Relationships>
</file>

<file path=ppt/slides/_rels/slide192.xml.rels><?xml version="1.0" encoding="UTF-8" standalone="yes"?>
<Relationships xmlns="http://schemas.openxmlformats.org/package/2006/relationships"><Relationship Id="rId3" Type="http://schemas.openxmlformats.org/officeDocument/2006/relationships/hyperlink" Target="https://www.simet.com.pl/kategorie-produktow/odgalezniki/" TargetMode="External"/><Relationship Id="rId2" Type="http://schemas.openxmlformats.org/officeDocument/2006/relationships/image" Target="../media/image209.png"/><Relationship Id="rId1" Type="http://schemas.openxmlformats.org/officeDocument/2006/relationships/slideLayout" Target="../slideLayouts/slideLayout1.xml"/><Relationship Id="rId5" Type="http://schemas.openxmlformats.org/officeDocument/2006/relationships/image" Target="../media/image211.png"/><Relationship Id="rId4" Type="http://schemas.openxmlformats.org/officeDocument/2006/relationships/image" Target="../media/image210.png"/></Relationships>
</file>

<file path=ppt/slides/_rels/slide193.xml.rels><?xml version="1.0" encoding="UTF-8" standalone="yes"?>
<Relationships xmlns="http://schemas.openxmlformats.org/package/2006/relationships"><Relationship Id="rId2" Type="http://schemas.openxmlformats.org/officeDocument/2006/relationships/hyperlink" Target="https://www.simet.com.pl/kategorie-produktow/bloki-rozdzielcze/" TargetMode="External"/><Relationship Id="rId1" Type="http://schemas.openxmlformats.org/officeDocument/2006/relationships/slideLayout" Target="../slideLayouts/slideLayout1.xml"/></Relationships>
</file>

<file path=ppt/slides/_rels/slide194.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image" Target="../media/image212.png"/><Relationship Id="rId1" Type="http://schemas.openxmlformats.org/officeDocument/2006/relationships/slideLayout" Target="../slideLayouts/slideLayout1.xml"/><Relationship Id="rId6" Type="http://schemas.openxmlformats.org/officeDocument/2006/relationships/image" Target="../media/image215.png"/><Relationship Id="rId5" Type="http://schemas.openxmlformats.org/officeDocument/2006/relationships/image" Target="../media/image214.png"/><Relationship Id="rId4" Type="http://schemas.openxmlformats.org/officeDocument/2006/relationships/hyperlink" Target="https://www.napiecie.salama.pl/jak-laczyc-kable-i-przewody-szybkozlaczka/#Listwy" TargetMode="External"/></Relationships>
</file>

<file path=ppt/slides/_rels/slide195.xml.rels><?xml version="1.0" encoding="UTF-8" standalone="yes"?>
<Relationships xmlns="http://schemas.openxmlformats.org/package/2006/relationships"><Relationship Id="rId3" Type="http://schemas.openxmlformats.org/officeDocument/2006/relationships/hyperlink" Target="https://www.napiecie.salama.pl/jak-laczyc-kable-i-przewody-szybkozlaczka/#Zlaczka-srubowa" TargetMode="External"/><Relationship Id="rId2" Type="http://schemas.openxmlformats.org/officeDocument/2006/relationships/image" Target="../media/image216.jpeg"/><Relationship Id="rId1" Type="http://schemas.openxmlformats.org/officeDocument/2006/relationships/slideLayout" Target="../slideLayouts/slideLayout1.xml"/></Relationships>
</file>

<file path=ppt/slides/_rels/slide196.xml.rels><?xml version="1.0" encoding="UTF-8" standalone="yes"?>
<Relationships xmlns="http://schemas.openxmlformats.org/package/2006/relationships"><Relationship Id="rId3" Type="http://schemas.openxmlformats.org/officeDocument/2006/relationships/hyperlink" Target="https://www.napiecie.salama.pl/jak-laczyc-kable-i-przewody-szybkozlaczka/#Zlaczka-srubowa" TargetMode="External"/><Relationship Id="rId2" Type="http://schemas.openxmlformats.org/officeDocument/2006/relationships/image" Target="../media/image217.jpeg"/><Relationship Id="rId1" Type="http://schemas.openxmlformats.org/officeDocument/2006/relationships/slideLayout" Target="../slideLayouts/slideLayout1.xml"/></Relationships>
</file>

<file path=ppt/slides/_rels/slide197.xml.rels><?xml version="1.0" encoding="UTF-8" standalone="yes"?>
<Relationships xmlns="http://schemas.openxmlformats.org/package/2006/relationships"><Relationship Id="rId3" Type="http://schemas.openxmlformats.org/officeDocument/2006/relationships/hyperlink" Target="https://www.napiecie.salama.pl/jak-laczyc-kable-i-przewody-szybkozlaczka/#Zlaczka-srubowa" TargetMode="External"/><Relationship Id="rId2" Type="http://schemas.openxmlformats.org/officeDocument/2006/relationships/image" Target="../media/image218.jpeg"/><Relationship Id="rId1" Type="http://schemas.openxmlformats.org/officeDocument/2006/relationships/slideLayout" Target="../slideLayouts/slideLayout1.xml"/></Relationships>
</file>

<file path=ppt/slides/_rels/slide198.xml.rels><?xml version="1.0" encoding="UTF-8" standalone="yes"?>
<Relationships xmlns="http://schemas.openxmlformats.org/package/2006/relationships"><Relationship Id="rId3" Type="http://schemas.openxmlformats.org/officeDocument/2006/relationships/hyperlink" Target="https://www.napiecie.salama.pl/jak-laczyc-kable-i-przewody-szybkozlaczka/#Zlaczka-srubowa" TargetMode="External"/><Relationship Id="rId2" Type="http://schemas.openxmlformats.org/officeDocument/2006/relationships/image" Target="../media/image219.jpeg"/><Relationship Id="rId1" Type="http://schemas.openxmlformats.org/officeDocument/2006/relationships/slideLayout" Target="../slideLayouts/slideLayout1.xml"/></Relationships>
</file>

<file path=ppt/slides/_rels/slide199.xml.rels><?xml version="1.0" encoding="UTF-8" standalone="yes"?>
<Relationships xmlns="http://schemas.openxmlformats.org/package/2006/relationships"><Relationship Id="rId2" Type="http://schemas.openxmlformats.org/officeDocument/2006/relationships/hyperlink" Target="https://www.napiecie.salama.pl/jak-laczyc-kable-i-przewody-szybkozlaczka/#Zlaczka-srubowa"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1.xml.rels><?xml version="1.0" encoding="UTF-8" standalone="yes"?>
<Relationships xmlns="http://schemas.openxmlformats.org/package/2006/relationships"><Relationship Id="rId3" Type="http://schemas.openxmlformats.org/officeDocument/2006/relationships/hyperlink" Target="https://www.tim.pl/strefa-porad/Sprawdz-czy-robisz-to-dobrze-Najpopularniejsze-bledy-podczas-dokrecania" TargetMode="External"/><Relationship Id="rId2" Type="http://schemas.openxmlformats.org/officeDocument/2006/relationships/image" Target="../media/image220.jpeg"/><Relationship Id="rId1" Type="http://schemas.openxmlformats.org/officeDocument/2006/relationships/slideLayout" Target="../slideLayouts/slideLayout1.xml"/></Relationships>
</file>

<file path=ppt/slides/_rels/slide202.xml.rels><?xml version="1.0" encoding="UTF-8" standalone="yes"?>
<Relationships xmlns="http://schemas.openxmlformats.org/package/2006/relationships"><Relationship Id="rId3" Type="http://schemas.openxmlformats.org/officeDocument/2006/relationships/hyperlink" Target="https://www.tim.pl/strefa-porad/Sprawdz-czy-robisz-to-dobrze-Najpopularniejsze-bledy-podczas-dokrecania" TargetMode="External"/><Relationship Id="rId2" Type="http://schemas.openxmlformats.org/officeDocument/2006/relationships/image" Target="../media/image221.jpeg"/><Relationship Id="rId1" Type="http://schemas.openxmlformats.org/officeDocument/2006/relationships/slideLayout" Target="../slideLayouts/slideLayout1.xml"/></Relationships>
</file>

<file path=ppt/slides/_rels/slide203.xml.rels><?xml version="1.0" encoding="UTF-8" standalone="yes"?>
<Relationships xmlns="http://schemas.openxmlformats.org/package/2006/relationships"><Relationship Id="rId3" Type="http://schemas.openxmlformats.org/officeDocument/2006/relationships/hyperlink" Target="https://www.tim.pl/strefa-porad/Sprawdz-czy-robisz-to-dobrze-Najpopularniejsze-bledy-podczas-dokrecania" TargetMode="External"/><Relationship Id="rId2" Type="http://schemas.openxmlformats.org/officeDocument/2006/relationships/image" Target="../media/image222.jpeg"/><Relationship Id="rId1" Type="http://schemas.openxmlformats.org/officeDocument/2006/relationships/slideLayout" Target="../slideLayouts/slideLayout1.xml"/></Relationships>
</file>

<file path=ppt/slides/_rels/slide204.xml.rels><?xml version="1.0" encoding="UTF-8" standalone="yes"?>
<Relationships xmlns="http://schemas.openxmlformats.org/package/2006/relationships"><Relationship Id="rId3" Type="http://schemas.openxmlformats.org/officeDocument/2006/relationships/image" Target="../media/image223.gif"/><Relationship Id="rId2" Type="http://schemas.openxmlformats.org/officeDocument/2006/relationships/hyperlink" Target="https://wiha.com/pl/pl/wiedza/profile-srub/" TargetMode="External"/><Relationship Id="rId1" Type="http://schemas.openxmlformats.org/officeDocument/2006/relationships/slideLayout" Target="../slideLayouts/slideLayout1.xml"/><Relationship Id="rId4" Type="http://schemas.openxmlformats.org/officeDocument/2006/relationships/image" Target="../media/image224.gif"/></Relationships>
</file>

<file path=ppt/slides/_rels/slide205.xml.rels><?xml version="1.0" encoding="UTF-8" standalone="yes"?>
<Relationships xmlns="http://schemas.openxmlformats.org/package/2006/relationships"><Relationship Id="rId3" Type="http://schemas.openxmlformats.org/officeDocument/2006/relationships/image" Target="../media/image225.gif"/><Relationship Id="rId2" Type="http://schemas.openxmlformats.org/officeDocument/2006/relationships/hyperlink" Target="https://wiha.com/pl/pl/wiedza/profile-srub/" TargetMode="External"/><Relationship Id="rId1" Type="http://schemas.openxmlformats.org/officeDocument/2006/relationships/slideLayout" Target="../slideLayouts/slideLayout1.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7.xml.rels><?xml version="1.0" encoding="UTF-8" standalone="yes"?>
<Relationships xmlns="http://schemas.openxmlformats.org/package/2006/relationships"><Relationship Id="rId3" Type="http://schemas.openxmlformats.org/officeDocument/2006/relationships/image" Target="../media/image227.png"/><Relationship Id="rId2" Type="http://schemas.openxmlformats.org/officeDocument/2006/relationships/image" Target="../media/image226.png"/><Relationship Id="rId1" Type="http://schemas.openxmlformats.org/officeDocument/2006/relationships/slideLayout" Target="../slideLayouts/slideLayout1.xml"/></Relationships>
</file>

<file path=ppt/slides/_rels/slide208.xml.rels><?xml version="1.0" encoding="UTF-8" standalone="yes"?>
<Relationships xmlns="http://schemas.openxmlformats.org/package/2006/relationships"><Relationship Id="rId2" Type="http://schemas.openxmlformats.org/officeDocument/2006/relationships/hyperlink" Target="https://www.tim.pl/strefa-porad/Sprawdz-czy-robisz-to-dobrze-Najpopularniejsze-bledy-podczas-dokrecania" TargetMode="External"/><Relationship Id="rId1" Type="http://schemas.openxmlformats.org/officeDocument/2006/relationships/slideLayout" Target="../slideLayouts/slideLayout1.xml"/></Relationships>
</file>

<file path=ppt/slides/_rels/slide209.xml.rels><?xml version="1.0" encoding="UTF-8" standalone="yes"?>
<Relationships xmlns="http://schemas.openxmlformats.org/package/2006/relationships"><Relationship Id="rId2" Type="http://schemas.openxmlformats.org/officeDocument/2006/relationships/image" Target="../media/image22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0.xml.rels><?xml version="1.0" encoding="UTF-8" standalone="yes"?>
<Relationships xmlns="http://schemas.openxmlformats.org/package/2006/relationships"><Relationship Id="rId3" Type="http://schemas.openxmlformats.org/officeDocument/2006/relationships/hyperlink" Target="https://wiha.com/pl/pl/narzedzia/narzedzia-dynamometryczne/wiha-torquevario-s-vde/zestawy/wkretak-dynamometryczny-zestaw-torquevario-s-electric/38074" TargetMode="External"/><Relationship Id="rId2" Type="http://schemas.openxmlformats.org/officeDocument/2006/relationships/image" Target="../media/image228.png"/><Relationship Id="rId1" Type="http://schemas.openxmlformats.org/officeDocument/2006/relationships/slideLayout" Target="../slideLayouts/slideLayout1.xml"/><Relationship Id="rId4" Type="http://schemas.openxmlformats.org/officeDocument/2006/relationships/image" Target="../media/image229.png"/></Relationships>
</file>

<file path=ppt/slides/_rels/slide211.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hyperlink" Target="https://wiha.com/pl/pl/narzedzia/narzedzia-dynamometryczne/wiha-torquevario-s/rekojesc/wkretak-dynamometryczny-torquevario-s/36850" TargetMode="External"/><Relationship Id="rId1" Type="http://schemas.openxmlformats.org/officeDocument/2006/relationships/slideLayout" Target="../slideLayouts/slideLayout1.xml"/></Relationships>
</file>

<file path=ppt/slides/_rels/slide212.xml.rels><?xml version="1.0" encoding="UTF-8" standalone="yes"?>
<Relationships xmlns="http://schemas.openxmlformats.org/package/2006/relationships"><Relationship Id="rId2" Type="http://schemas.openxmlformats.org/officeDocument/2006/relationships/image" Target="../media/image231.png"/><Relationship Id="rId1" Type="http://schemas.openxmlformats.org/officeDocument/2006/relationships/slideLayout" Target="../slideLayouts/slideLayout1.xml"/></Relationships>
</file>

<file path=ppt/slides/_rels/slide213.xml.rels><?xml version="1.0" encoding="UTF-8" standalone="yes"?>
<Relationships xmlns="http://schemas.openxmlformats.org/package/2006/relationships"><Relationship Id="rId3" Type="http://schemas.openxmlformats.org/officeDocument/2006/relationships/image" Target="../media/image233.png"/><Relationship Id="rId2" Type="http://schemas.openxmlformats.org/officeDocument/2006/relationships/image" Target="../media/image232.png"/><Relationship Id="rId1" Type="http://schemas.openxmlformats.org/officeDocument/2006/relationships/slideLayout" Target="../slideLayouts/slideLayout1.xml"/><Relationship Id="rId5" Type="http://schemas.openxmlformats.org/officeDocument/2006/relationships/image" Target="../media/image234.png"/><Relationship Id="rId4" Type="http://schemas.openxmlformats.org/officeDocument/2006/relationships/hyperlink" Target="https://wiha.com/pl/pl/narzedzia/narzedzia-dynamometryczne/trzony-wymienne-wiha-torque/klucz-do-dokrecania-zlaczy-kablowych/36421" TargetMode="Externa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5.xml.rels><?xml version="1.0" encoding="UTF-8" standalone="yes"?>
<Relationships xmlns="http://schemas.openxmlformats.org/package/2006/relationships"><Relationship Id="rId2" Type="http://schemas.openxmlformats.org/officeDocument/2006/relationships/hyperlink" Target="https://www.napiecie.salama.pl/idealna-szybkozlaczka-jak-bezpieczie-laczyc/" TargetMode="External"/><Relationship Id="rId1" Type="http://schemas.openxmlformats.org/officeDocument/2006/relationships/slideLayout" Target="../slideLayouts/slideLayout1.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7.xml.rels><?xml version="1.0" encoding="UTF-8" standalone="yes"?>
<Relationships xmlns="http://schemas.openxmlformats.org/package/2006/relationships"><Relationship Id="rId2" Type="http://schemas.openxmlformats.org/officeDocument/2006/relationships/hyperlink" Target="https://www.napiecie.salama.pl/idealna-szybkozlaczka-jak-bezpieczie-laczyc/" TargetMode="External"/><Relationship Id="rId1" Type="http://schemas.openxmlformats.org/officeDocument/2006/relationships/slideLayout" Target="../slideLayouts/slideLayout1.xml"/></Relationships>
</file>

<file path=ppt/slides/_rels/slide218.xml.rels><?xml version="1.0" encoding="UTF-8" standalone="yes"?>
<Relationships xmlns="http://schemas.openxmlformats.org/package/2006/relationships"><Relationship Id="rId3" Type="http://schemas.openxmlformats.org/officeDocument/2006/relationships/image" Target="../media/image235.png"/><Relationship Id="rId2" Type="http://schemas.openxmlformats.org/officeDocument/2006/relationships/hyperlink" Target="https://www.napiecie.salama.pl/idealna-szybkozlaczka-jak-bezpieczie-laczyc/" TargetMode="External"/><Relationship Id="rId1" Type="http://schemas.openxmlformats.org/officeDocument/2006/relationships/slideLayout" Target="../slideLayouts/slideLayout1.xml"/><Relationship Id="rId4" Type="http://schemas.openxmlformats.org/officeDocument/2006/relationships/image" Target="../media/image236.png"/></Relationships>
</file>

<file path=ppt/slides/_rels/slide219.xml.rels><?xml version="1.0" encoding="UTF-8" standalone="yes"?>
<Relationships xmlns="http://schemas.openxmlformats.org/package/2006/relationships"><Relationship Id="rId3" Type="http://schemas.openxmlformats.org/officeDocument/2006/relationships/image" Target="../media/image237.jpeg"/><Relationship Id="rId2" Type="http://schemas.openxmlformats.org/officeDocument/2006/relationships/hyperlink" Target="https://www.napiecie.salama.pl/idealna-szybkozlaczka-jak-bezpieczie-laczyc/" TargetMode="External"/><Relationship Id="rId1" Type="http://schemas.openxmlformats.org/officeDocument/2006/relationships/slideLayout" Target="../slideLayouts/slideLayout1.xml"/><Relationship Id="rId4" Type="http://schemas.openxmlformats.org/officeDocument/2006/relationships/image" Target="../media/image238.jpeg"/></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20.xml.rels><?xml version="1.0" encoding="UTF-8" standalone="yes"?>
<Relationships xmlns="http://schemas.openxmlformats.org/package/2006/relationships"><Relationship Id="rId3" Type="http://schemas.openxmlformats.org/officeDocument/2006/relationships/image" Target="../media/image239.png"/><Relationship Id="rId2" Type="http://schemas.openxmlformats.org/officeDocument/2006/relationships/hyperlink" Target="https://www.napiecie.salama.pl/idealna-szybkozlaczka-jak-bezpieczie-laczyc/" TargetMode="External"/><Relationship Id="rId1" Type="http://schemas.openxmlformats.org/officeDocument/2006/relationships/slideLayout" Target="../slideLayouts/slideLayout1.xml"/></Relationships>
</file>

<file path=ppt/slides/_rels/slide221.xml.rels><?xml version="1.0" encoding="UTF-8" standalone="yes"?>
<Relationships xmlns="http://schemas.openxmlformats.org/package/2006/relationships"><Relationship Id="rId3" Type="http://schemas.openxmlformats.org/officeDocument/2006/relationships/image" Target="../media/image240.jpeg"/><Relationship Id="rId2" Type="http://schemas.openxmlformats.org/officeDocument/2006/relationships/hyperlink" Target="https://www.napiecie.salama.pl/idealna-szybkozlaczka-jak-bezpieczie-laczyc/" TargetMode="External"/><Relationship Id="rId1" Type="http://schemas.openxmlformats.org/officeDocument/2006/relationships/slideLayout" Target="../slideLayouts/slideLayout1.xml"/></Relationships>
</file>

<file path=ppt/slides/_rels/slide222.xml.rels><?xml version="1.0" encoding="UTF-8" standalone="yes"?>
<Relationships xmlns="http://schemas.openxmlformats.org/package/2006/relationships"><Relationship Id="rId3" Type="http://schemas.openxmlformats.org/officeDocument/2006/relationships/image" Target="../media/image241.jpeg"/><Relationship Id="rId2" Type="http://schemas.openxmlformats.org/officeDocument/2006/relationships/hyperlink" Target="https://www.napiecie.salama.pl/idealna-szybkozlaczka-jak-bezpieczie-laczyc/" TargetMode="External"/><Relationship Id="rId1" Type="http://schemas.openxmlformats.org/officeDocument/2006/relationships/slideLayout" Target="../slideLayouts/slideLayout1.xml"/></Relationships>
</file>

<file path=ppt/slides/_rels/slide223.xml.rels><?xml version="1.0" encoding="UTF-8" standalone="yes"?>
<Relationships xmlns="http://schemas.openxmlformats.org/package/2006/relationships"><Relationship Id="rId3" Type="http://schemas.openxmlformats.org/officeDocument/2006/relationships/image" Target="../media/image242.jpeg"/><Relationship Id="rId2" Type="http://schemas.openxmlformats.org/officeDocument/2006/relationships/hyperlink" Target="https://www.napiecie.salama.pl/idealna-szybkozlaczka-jak-bezpieczie-laczyc/" TargetMode="External"/><Relationship Id="rId1" Type="http://schemas.openxmlformats.org/officeDocument/2006/relationships/slideLayout" Target="../slideLayouts/slideLayout1.xml"/><Relationship Id="rId4" Type="http://schemas.openxmlformats.org/officeDocument/2006/relationships/image" Target="../media/image243.png"/></Relationships>
</file>

<file path=ppt/slides/_rels/slide224.xml.rels><?xml version="1.0" encoding="UTF-8" standalone="yes"?>
<Relationships xmlns="http://schemas.openxmlformats.org/package/2006/relationships"><Relationship Id="rId3" Type="http://schemas.openxmlformats.org/officeDocument/2006/relationships/image" Target="../media/image244.jpeg"/><Relationship Id="rId2" Type="http://schemas.openxmlformats.org/officeDocument/2006/relationships/hyperlink" Target="https://www.napiecie.salama.pl/idealna-szybkozlaczka-jak-bezpieczie-laczyc/" TargetMode="External"/><Relationship Id="rId1" Type="http://schemas.openxmlformats.org/officeDocument/2006/relationships/slideLayout" Target="../slideLayouts/slideLayout1.xml"/><Relationship Id="rId4" Type="http://schemas.openxmlformats.org/officeDocument/2006/relationships/image" Target="../media/image245.jpeg"/></Relationships>
</file>

<file path=ppt/slides/_rels/slide225.xml.rels><?xml version="1.0" encoding="UTF-8" standalone="yes"?>
<Relationships xmlns="http://schemas.openxmlformats.org/package/2006/relationships"><Relationship Id="rId2" Type="http://schemas.openxmlformats.org/officeDocument/2006/relationships/hyperlink" Target="https://www.napiecie.salama.pl/idealna-szybkozlaczka-jak-bezpieczie-laczyc/" TargetMode="External"/><Relationship Id="rId1" Type="http://schemas.openxmlformats.org/officeDocument/2006/relationships/slideLayout" Target="../slideLayouts/slideLayout1.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7.xml.rels><?xml version="1.0" encoding="UTF-8" standalone="yes"?>
<Relationships xmlns="http://schemas.openxmlformats.org/package/2006/relationships"><Relationship Id="rId2" Type="http://schemas.openxmlformats.org/officeDocument/2006/relationships/hyperlink" Target="https://www.napiecie.salama.pl/idealna-szybkozlaczka-jak-bezpieczie-laczyc/" TargetMode="External"/><Relationship Id="rId1" Type="http://schemas.openxmlformats.org/officeDocument/2006/relationships/slideLayout" Target="../slideLayouts/slideLayout1.xml"/></Relationships>
</file>

<file path=ppt/slides/_rels/slide228.xml.rels><?xml version="1.0" encoding="UTF-8" standalone="yes"?>
<Relationships xmlns="http://schemas.openxmlformats.org/package/2006/relationships"><Relationship Id="rId3" Type="http://schemas.openxmlformats.org/officeDocument/2006/relationships/image" Target="../media/image246.jpeg"/><Relationship Id="rId2" Type="http://schemas.openxmlformats.org/officeDocument/2006/relationships/hyperlink" Target="https://www.napiecie.salama.pl/idealna-szybkozlaczka-jak-bezpieczie-laczyc/" TargetMode="External"/><Relationship Id="rId1" Type="http://schemas.openxmlformats.org/officeDocument/2006/relationships/slideLayout" Target="../slideLayouts/slideLayout1.xml"/></Relationships>
</file>

<file path=ppt/slides/_rels/slide229.xml.rels><?xml version="1.0" encoding="UTF-8" standalone="yes"?>
<Relationships xmlns="http://schemas.openxmlformats.org/package/2006/relationships"><Relationship Id="rId3" Type="http://schemas.openxmlformats.org/officeDocument/2006/relationships/image" Target="../media/image246.jpeg"/><Relationship Id="rId2" Type="http://schemas.openxmlformats.org/officeDocument/2006/relationships/hyperlink" Target="https://www.napiecie.salama.pl/idealna-szybkozlaczka-jak-bezpieczie-laczyc/"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30.xml.rels><?xml version="1.0" encoding="UTF-8" standalone="yes"?>
<Relationships xmlns="http://schemas.openxmlformats.org/package/2006/relationships"><Relationship Id="rId8" Type="http://schemas.openxmlformats.org/officeDocument/2006/relationships/image" Target="../media/image251.jpeg"/><Relationship Id="rId13" Type="http://schemas.openxmlformats.org/officeDocument/2006/relationships/image" Target="../media/image256.jpeg"/><Relationship Id="rId3" Type="http://schemas.openxmlformats.org/officeDocument/2006/relationships/hyperlink" Target="https://www.napiecie.salama.pl/jak-laczyc-kable-i-przewody-szybkozlaczka/" TargetMode="External"/><Relationship Id="rId7" Type="http://schemas.openxmlformats.org/officeDocument/2006/relationships/image" Target="../media/image250.jpeg"/><Relationship Id="rId12" Type="http://schemas.openxmlformats.org/officeDocument/2006/relationships/image" Target="../media/image255.jpeg"/><Relationship Id="rId2" Type="http://schemas.openxmlformats.org/officeDocument/2006/relationships/hyperlink" Target="https://www.napiecie.salama.pl/idealna-szybkozlaczka-jak-bezpieczie-laczyc/" TargetMode="External"/><Relationship Id="rId16" Type="http://schemas.openxmlformats.org/officeDocument/2006/relationships/image" Target="../media/image259.jpeg"/><Relationship Id="rId1" Type="http://schemas.openxmlformats.org/officeDocument/2006/relationships/slideLayout" Target="../slideLayouts/slideLayout1.xml"/><Relationship Id="rId6" Type="http://schemas.openxmlformats.org/officeDocument/2006/relationships/image" Target="../media/image249.jpeg"/><Relationship Id="rId11" Type="http://schemas.openxmlformats.org/officeDocument/2006/relationships/image" Target="../media/image254.jpeg"/><Relationship Id="rId5" Type="http://schemas.openxmlformats.org/officeDocument/2006/relationships/image" Target="../media/image248.jpeg"/><Relationship Id="rId15" Type="http://schemas.openxmlformats.org/officeDocument/2006/relationships/image" Target="../media/image258.jpeg"/><Relationship Id="rId10" Type="http://schemas.openxmlformats.org/officeDocument/2006/relationships/image" Target="../media/image253.jpeg"/><Relationship Id="rId4" Type="http://schemas.openxmlformats.org/officeDocument/2006/relationships/image" Target="../media/image247.jpeg"/><Relationship Id="rId9" Type="http://schemas.openxmlformats.org/officeDocument/2006/relationships/image" Target="../media/image252.jpeg"/><Relationship Id="rId14" Type="http://schemas.openxmlformats.org/officeDocument/2006/relationships/image" Target="../media/image257.jpeg"/></Relationships>
</file>

<file path=ppt/slides/_rels/slide231.xml.rels><?xml version="1.0" encoding="UTF-8" standalone="yes"?>
<Relationships xmlns="http://schemas.openxmlformats.org/package/2006/relationships"><Relationship Id="rId3" Type="http://schemas.openxmlformats.org/officeDocument/2006/relationships/image" Target="../media/image260.png"/><Relationship Id="rId7" Type="http://schemas.openxmlformats.org/officeDocument/2006/relationships/image" Target="../media/image264.png"/><Relationship Id="rId2" Type="http://schemas.openxmlformats.org/officeDocument/2006/relationships/hyperlink" Target="https://www.wago.com/pl/technika-laczeniowa/odkryj-zlaczki-listwowe" TargetMode="External"/><Relationship Id="rId1" Type="http://schemas.openxmlformats.org/officeDocument/2006/relationships/slideLayout" Target="../slideLayouts/slideLayout1.xml"/><Relationship Id="rId6" Type="http://schemas.openxmlformats.org/officeDocument/2006/relationships/image" Target="../media/image263.png"/><Relationship Id="rId5" Type="http://schemas.openxmlformats.org/officeDocument/2006/relationships/image" Target="../media/image262.png"/><Relationship Id="rId4" Type="http://schemas.openxmlformats.org/officeDocument/2006/relationships/image" Target="../media/image261.png"/></Relationships>
</file>

<file path=ppt/slides/_rels/slide232.xml.rels><?xml version="1.0" encoding="UTF-8" standalone="yes"?>
<Relationships xmlns="http://schemas.openxmlformats.org/package/2006/relationships"><Relationship Id="rId8" Type="http://schemas.openxmlformats.org/officeDocument/2006/relationships/image" Target="../media/image270.jpeg"/><Relationship Id="rId13" Type="http://schemas.openxmlformats.org/officeDocument/2006/relationships/image" Target="../media/image275.jpeg"/><Relationship Id="rId3" Type="http://schemas.openxmlformats.org/officeDocument/2006/relationships/image" Target="../media/image265.jpeg"/><Relationship Id="rId7" Type="http://schemas.openxmlformats.org/officeDocument/2006/relationships/image" Target="../media/image269.jpeg"/><Relationship Id="rId12" Type="http://schemas.openxmlformats.org/officeDocument/2006/relationships/image" Target="../media/image274.jpeg"/><Relationship Id="rId2" Type="http://schemas.openxmlformats.org/officeDocument/2006/relationships/hyperlink" Target="https://www.phoenixcontact.com/pl-pl/produkty/bloki-rozdzielcze?ps=50&amp;p=21" TargetMode="External"/><Relationship Id="rId1" Type="http://schemas.openxmlformats.org/officeDocument/2006/relationships/slideLayout" Target="../slideLayouts/slideLayout1.xml"/><Relationship Id="rId6" Type="http://schemas.openxmlformats.org/officeDocument/2006/relationships/image" Target="../media/image268.jpeg"/><Relationship Id="rId11" Type="http://schemas.openxmlformats.org/officeDocument/2006/relationships/image" Target="../media/image273.jpeg"/><Relationship Id="rId5" Type="http://schemas.openxmlformats.org/officeDocument/2006/relationships/image" Target="../media/image267.jpeg"/><Relationship Id="rId10" Type="http://schemas.openxmlformats.org/officeDocument/2006/relationships/image" Target="../media/image272.jpeg"/><Relationship Id="rId4" Type="http://schemas.openxmlformats.org/officeDocument/2006/relationships/image" Target="../media/image266.jpeg"/><Relationship Id="rId9" Type="http://schemas.openxmlformats.org/officeDocument/2006/relationships/image" Target="../media/image271.jpeg"/></Relationships>
</file>

<file path=ppt/slides/_rels/slide233.xml.rels><?xml version="1.0" encoding="UTF-8" standalone="yes"?>
<Relationships xmlns="http://schemas.openxmlformats.org/package/2006/relationships"><Relationship Id="rId3" Type="http://schemas.openxmlformats.org/officeDocument/2006/relationships/hyperlink" Target="https://www.phoenixcontact.com/pl-pl/produkty/zlacza/zlacza-fotowoltaiczne" TargetMode="External"/><Relationship Id="rId2" Type="http://schemas.openxmlformats.org/officeDocument/2006/relationships/image" Target="../media/image276.png"/><Relationship Id="rId1" Type="http://schemas.openxmlformats.org/officeDocument/2006/relationships/slideLayout" Target="../slideLayouts/slideLayout1.xml"/><Relationship Id="rId5" Type="http://schemas.openxmlformats.org/officeDocument/2006/relationships/image" Target="../media/image277.png"/><Relationship Id="rId4" Type="http://schemas.openxmlformats.org/officeDocument/2006/relationships/hyperlink" Target="https://youtu.be/L8dLKXXXPJ4?si=Ijtr7qoE1iso186z" TargetMode="External"/></Relationships>
</file>

<file path=ppt/slides/_rels/slide234.xml.rels><?xml version="1.0" encoding="UTF-8" standalone="yes"?>
<Relationships xmlns="http://schemas.openxmlformats.org/package/2006/relationships"><Relationship Id="rId3" Type="http://schemas.openxmlformats.org/officeDocument/2006/relationships/hyperlink" Target="https://www.lapp.com/pl/pl/PLN/produkty/dawnice-kablowe/c/113980" TargetMode="External"/><Relationship Id="rId2" Type="http://schemas.openxmlformats.org/officeDocument/2006/relationships/image" Target="../media/image278.jpeg"/><Relationship Id="rId1" Type="http://schemas.openxmlformats.org/officeDocument/2006/relationships/slideLayout" Target="../slideLayouts/slideLayout1.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8.xml.rels><?xml version="1.0" encoding="UTF-8" standalone="yes"?>
<Relationships xmlns="http://schemas.openxmlformats.org/package/2006/relationships"><Relationship Id="rId2" Type="http://schemas.openxmlformats.org/officeDocument/2006/relationships/hyperlink" Target="https://www.lapp.com/pl/pl/PLN/produkty/dawnice-kablowe/pojedyncze-wejscia/c/113981" TargetMode="External"/><Relationship Id="rId1" Type="http://schemas.openxmlformats.org/officeDocument/2006/relationships/slideLayout" Target="../slideLayouts/slideLayout1.xml"/></Relationships>
</file>

<file path=ppt/slides/_rels/slide239.xml.rels><?xml version="1.0" encoding="UTF-8" standalone="yes"?>
<Relationships xmlns="http://schemas.openxmlformats.org/package/2006/relationships"><Relationship Id="rId3" Type="http://schemas.openxmlformats.org/officeDocument/2006/relationships/image" Target="../media/image279.png"/><Relationship Id="rId2" Type="http://schemas.openxmlformats.org/officeDocument/2006/relationships/hyperlink" Target="https://www.simet.com.pl/produkty/dlawnica-do-przewodow-i-rur-fi-516-mm-ip54/" TargetMode="Externa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40.xml.rels><?xml version="1.0" encoding="UTF-8" standalone="yes"?>
<Relationships xmlns="http://schemas.openxmlformats.org/package/2006/relationships"><Relationship Id="rId3" Type="http://schemas.openxmlformats.org/officeDocument/2006/relationships/image" Target="../media/image280.emf"/><Relationship Id="rId2" Type="http://schemas.openxmlformats.org/officeDocument/2006/relationships/hyperlink" Target="https://www.lapp.com/pl/pl/PLN/produkty/dawnice-kablowe/c/113980" TargetMode="External"/><Relationship Id="rId1" Type="http://schemas.openxmlformats.org/officeDocument/2006/relationships/slideLayout" Target="../slideLayouts/slideLayout1.xml"/><Relationship Id="rId4" Type="http://schemas.openxmlformats.org/officeDocument/2006/relationships/image" Target="../media/image281.jpeg"/></Relationships>
</file>

<file path=ppt/slides/_rels/slide241.xml.rels><?xml version="1.0" encoding="UTF-8" standalone="yes"?>
<Relationships xmlns="http://schemas.openxmlformats.org/package/2006/relationships"><Relationship Id="rId3" Type="http://schemas.openxmlformats.org/officeDocument/2006/relationships/image" Target="../media/image283.jpeg"/><Relationship Id="rId2" Type="http://schemas.openxmlformats.org/officeDocument/2006/relationships/image" Target="../media/image282.jpeg"/><Relationship Id="rId1" Type="http://schemas.openxmlformats.org/officeDocument/2006/relationships/slideLayout" Target="../slideLayouts/slideLayout1.xml"/><Relationship Id="rId5" Type="http://schemas.openxmlformats.org/officeDocument/2006/relationships/image" Target="../media/image284.jpeg"/><Relationship Id="rId4" Type="http://schemas.openxmlformats.org/officeDocument/2006/relationships/hyperlink" Target="https://www.lapp.com/pl/pl/PLN/skintop-flat/p/53119375" TargetMode="External"/></Relationships>
</file>

<file path=ppt/slides/_rels/slide242.xml.rels><?xml version="1.0" encoding="UTF-8" standalone="yes"?>
<Relationships xmlns="http://schemas.openxmlformats.org/package/2006/relationships"><Relationship Id="rId2" Type="http://schemas.openxmlformats.org/officeDocument/2006/relationships/image" Target="../media/image285.jpeg"/><Relationship Id="rId1" Type="http://schemas.openxmlformats.org/officeDocument/2006/relationships/slideLayout" Target="../slideLayouts/slideLayout1.xml"/></Relationships>
</file>

<file path=ppt/slides/_rels/slide243.xml.rels><?xml version="1.0" encoding="UTF-8" standalone="yes"?>
<Relationships xmlns="http://schemas.openxmlformats.org/package/2006/relationships"><Relationship Id="rId3" Type="http://schemas.openxmlformats.org/officeDocument/2006/relationships/image" Target="../media/image287.png"/><Relationship Id="rId2" Type="http://schemas.openxmlformats.org/officeDocument/2006/relationships/image" Target="../media/image286.png"/><Relationship Id="rId1" Type="http://schemas.openxmlformats.org/officeDocument/2006/relationships/slideLayout" Target="../slideLayouts/slideLayout1.xml"/><Relationship Id="rId6" Type="http://schemas.openxmlformats.org/officeDocument/2006/relationships/image" Target="../media/image290.png"/><Relationship Id="rId5" Type="http://schemas.openxmlformats.org/officeDocument/2006/relationships/image" Target="../media/image289.png"/><Relationship Id="rId4" Type="http://schemas.openxmlformats.org/officeDocument/2006/relationships/image" Target="../media/image288.png"/></Relationships>
</file>

<file path=ppt/slides/_rels/slide244.xml.rels><?xml version="1.0" encoding="UTF-8" standalone="yes"?>
<Relationships xmlns="http://schemas.openxmlformats.org/package/2006/relationships"><Relationship Id="rId3" Type="http://schemas.openxmlformats.org/officeDocument/2006/relationships/hyperlink" Target="https://www.lapp.com/pl/pl/PLN/skintop-ms-npt-brush/p/53112037" TargetMode="External"/><Relationship Id="rId2" Type="http://schemas.openxmlformats.org/officeDocument/2006/relationships/image" Target="../media/image291.jpeg"/><Relationship Id="rId1" Type="http://schemas.openxmlformats.org/officeDocument/2006/relationships/slideLayout" Target="../slideLayouts/slideLayout1.xml"/><Relationship Id="rId4" Type="http://schemas.openxmlformats.org/officeDocument/2006/relationships/image" Target="../media/image292.jpeg"/></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7.xml.rels><?xml version="1.0" encoding="UTF-8" standalone="yes"?>
<Relationships xmlns="http://schemas.openxmlformats.org/package/2006/relationships"><Relationship Id="rId3" Type="http://schemas.openxmlformats.org/officeDocument/2006/relationships/hyperlink" Target="https://www.simet.com.pl/kategorie-produktow/puszki/" TargetMode="External"/><Relationship Id="rId2" Type="http://schemas.openxmlformats.org/officeDocument/2006/relationships/image" Target="../media/image293.jpeg"/><Relationship Id="rId1" Type="http://schemas.openxmlformats.org/officeDocument/2006/relationships/slideLayout" Target="../slideLayouts/slideLayout1.xml"/><Relationship Id="rId4" Type="http://schemas.openxmlformats.org/officeDocument/2006/relationships/image" Target="../media/image294.jpeg"/></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50.xml.rels><?xml version="1.0" encoding="UTF-8" standalone="yes"?>
<Relationships xmlns="http://schemas.openxmlformats.org/package/2006/relationships"><Relationship Id="rId3" Type="http://schemas.openxmlformats.org/officeDocument/2006/relationships/image" Target="../media/image296.png"/><Relationship Id="rId2" Type="http://schemas.openxmlformats.org/officeDocument/2006/relationships/image" Target="../media/image295.png"/><Relationship Id="rId1" Type="http://schemas.openxmlformats.org/officeDocument/2006/relationships/slideLayout" Target="../slideLayouts/slideLayout1.xml"/><Relationship Id="rId5" Type="http://schemas.openxmlformats.org/officeDocument/2006/relationships/hyperlink" Target="https://hager.com/pl/katalog/systemy-prowadzenia-instalacji-elektrycznych/tehalit-br-tehalit-bkis-tehalit-gbd-a" TargetMode="External"/><Relationship Id="rId4" Type="http://schemas.openxmlformats.org/officeDocument/2006/relationships/image" Target="../media/image297.png"/></Relationships>
</file>

<file path=ppt/slides/_rels/slide251.xml.rels><?xml version="1.0" encoding="UTF-8" standalone="yes"?>
<Relationships xmlns="http://schemas.openxmlformats.org/package/2006/relationships"><Relationship Id="rId2" Type="http://schemas.openxmlformats.org/officeDocument/2006/relationships/image" Target="../media/image298.jpeg"/><Relationship Id="rId1" Type="http://schemas.openxmlformats.org/officeDocument/2006/relationships/slideLayout" Target="../slideLayouts/slideLayout1.xml"/></Relationships>
</file>

<file path=ppt/slides/_rels/slide252.xml.rels><?xml version="1.0" encoding="UTF-8" standalone="yes"?>
<Relationships xmlns="http://schemas.openxmlformats.org/package/2006/relationships"><Relationship Id="rId3" Type="http://schemas.openxmlformats.org/officeDocument/2006/relationships/image" Target="../media/image300.png"/><Relationship Id="rId2" Type="http://schemas.openxmlformats.org/officeDocument/2006/relationships/image" Target="../media/image299.png"/><Relationship Id="rId1" Type="http://schemas.openxmlformats.org/officeDocument/2006/relationships/slideLayout" Target="../slideLayouts/slideLayout1.xml"/><Relationship Id="rId5" Type="http://schemas.openxmlformats.org/officeDocument/2006/relationships/hyperlink" Target="https://www.knipex.com/pl-pl/produkty/szczypce-rowerowe/no%C5%BCyce-do-tworzywa-sztucznego-r%C3%B3wnie%C5%BC-do-korytek-kablowych/no%C5%BCyce-do-tworzywa-sztucznego-r%C3%B3wnie%C5%BC-do-korytek-kablowych/950221" TargetMode="External"/><Relationship Id="rId4" Type="http://schemas.openxmlformats.org/officeDocument/2006/relationships/image" Target="../media/image301.png"/></Relationships>
</file>

<file path=ppt/slides/_rels/slide253.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302.png"/><Relationship Id="rId1" Type="http://schemas.openxmlformats.org/officeDocument/2006/relationships/slideLayout" Target="../slideLayouts/slideLayout1.xml"/></Relationships>
</file>

<file path=ppt/slides/_rels/slide254.xml.rels><?xml version="1.0" encoding="UTF-8" standalone="yes"?>
<Relationships xmlns="http://schemas.openxmlformats.org/package/2006/relationships"><Relationship Id="rId3" Type="http://schemas.openxmlformats.org/officeDocument/2006/relationships/image" Target="../media/image305.png"/><Relationship Id="rId2" Type="http://schemas.openxmlformats.org/officeDocument/2006/relationships/image" Target="../media/image304.png"/><Relationship Id="rId1" Type="http://schemas.openxmlformats.org/officeDocument/2006/relationships/slideLayout" Target="../slideLayouts/slideLayout1.xml"/></Relationships>
</file>

<file path=ppt/slides/_rels/slide255.xml.rels><?xml version="1.0" encoding="UTF-8" standalone="yes"?>
<Relationships xmlns="http://schemas.openxmlformats.org/package/2006/relationships"><Relationship Id="rId3" Type="http://schemas.openxmlformats.org/officeDocument/2006/relationships/image" Target="../media/image307.png"/><Relationship Id="rId2" Type="http://schemas.openxmlformats.org/officeDocument/2006/relationships/image" Target="../media/image306.png"/><Relationship Id="rId1" Type="http://schemas.openxmlformats.org/officeDocument/2006/relationships/slideLayout" Target="../slideLayouts/slideLayout1.xml"/></Relationships>
</file>

<file path=ppt/slides/_rels/slide256.xml.rels><?xml version="1.0" encoding="UTF-8" standalone="yes"?>
<Relationships xmlns="http://schemas.openxmlformats.org/package/2006/relationships"><Relationship Id="rId3" Type="http://schemas.openxmlformats.org/officeDocument/2006/relationships/image" Target="../media/image309.png"/><Relationship Id="rId2" Type="http://schemas.openxmlformats.org/officeDocument/2006/relationships/image" Target="../media/image308.png"/><Relationship Id="rId1" Type="http://schemas.openxmlformats.org/officeDocument/2006/relationships/slideLayout" Target="../slideLayouts/slideLayout1.xml"/></Relationships>
</file>

<file path=ppt/slides/_rels/slide257.xml.rels><?xml version="1.0" encoding="UTF-8" standalone="yes"?>
<Relationships xmlns="http://schemas.openxmlformats.org/package/2006/relationships"><Relationship Id="rId3" Type="http://schemas.openxmlformats.org/officeDocument/2006/relationships/image" Target="../media/image311.png"/><Relationship Id="rId2" Type="http://schemas.openxmlformats.org/officeDocument/2006/relationships/image" Target="../media/image310.png"/><Relationship Id="rId1" Type="http://schemas.openxmlformats.org/officeDocument/2006/relationships/slideLayout" Target="../slideLayouts/slideLayout1.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9.xml.rels><?xml version="1.0" encoding="UTF-8" standalone="yes"?>
<Relationships xmlns="http://schemas.openxmlformats.org/package/2006/relationships"><Relationship Id="rId2" Type="http://schemas.openxmlformats.org/officeDocument/2006/relationships/image" Target="../media/image31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60.xml.rels><?xml version="1.0" encoding="UTF-8" standalone="yes"?>
<Relationships xmlns="http://schemas.openxmlformats.org/package/2006/relationships"><Relationship Id="rId2" Type="http://schemas.openxmlformats.org/officeDocument/2006/relationships/image" Target="../media/image313.png"/><Relationship Id="rId1" Type="http://schemas.openxmlformats.org/officeDocument/2006/relationships/slideLayout" Target="../slideLayouts/slideLayout1.xml"/></Relationships>
</file>

<file path=ppt/slides/_rels/slide261.xml.rels><?xml version="1.0" encoding="UTF-8" standalone="yes"?>
<Relationships xmlns="http://schemas.openxmlformats.org/package/2006/relationships"><Relationship Id="rId2" Type="http://schemas.openxmlformats.org/officeDocument/2006/relationships/image" Target="../media/image314.png"/><Relationship Id="rId1" Type="http://schemas.openxmlformats.org/officeDocument/2006/relationships/slideLayout" Target="../slideLayouts/slideLayout1.xml"/></Relationships>
</file>

<file path=ppt/slides/_rels/slide262.xml.rels><?xml version="1.0" encoding="UTF-8" standalone="yes"?>
<Relationships xmlns="http://schemas.openxmlformats.org/package/2006/relationships"><Relationship Id="rId3" Type="http://schemas.openxmlformats.org/officeDocument/2006/relationships/image" Target="../media/image316.png"/><Relationship Id="rId2" Type="http://schemas.openxmlformats.org/officeDocument/2006/relationships/image" Target="../media/image315.png"/><Relationship Id="rId1" Type="http://schemas.openxmlformats.org/officeDocument/2006/relationships/slideLayout" Target="../slideLayouts/slideLayout1.xml"/></Relationships>
</file>

<file path=ppt/slides/_rels/slide263.xml.rels><?xml version="1.0" encoding="UTF-8" standalone="yes"?>
<Relationships xmlns="http://schemas.openxmlformats.org/package/2006/relationships"><Relationship Id="rId2" Type="http://schemas.openxmlformats.org/officeDocument/2006/relationships/image" Target="../media/image317.png"/><Relationship Id="rId1" Type="http://schemas.openxmlformats.org/officeDocument/2006/relationships/slideLayout" Target="../slideLayouts/slideLayout1.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5.xml.rels><?xml version="1.0" encoding="UTF-8" standalone="yes"?>
<Relationships xmlns="http://schemas.openxmlformats.org/package/2006/relationships"><Relationship Id="rId3" Type="http://schemas.openxmlformats.org/officeDocument/2006/relationships/image" Target="../media/image318.png"/><Relationship Id="rId2" Type="http://schemas.openxmlformats.org/officeDocument/2006/relationships/hyperlink" Target="https://pl.wikipedia.org/wiki/Gniazdo_elektryczne" TargetMode="External"/><Relationship Id="rId1" Type="http://schemas.openxmlformats.org/officeDocument/2006/relationships/slideLayout" Target="../slideLayouts/slideLayout1.xml"/><Relationship Id="rId4" Type="http://schemas.openxmlformats.org/officeDocument/2006/relationships/image" Target="../media/image319.png"/></Relationships>
</file>

<file path=ppt/slides/_rels/slide266.xml.rels><?xml version="1.0" encoding="UTF-8" standalone="yes"?>
<Relationships xmlns="http://schemas.openxmlformats.org/package/2006/relationships"><Relationship Id="rId3" Type="http://schemas.openxmlformats.org/officeDocument/2006/relationships/hyperlink" Target="https://www.elektroda.pl/rtvforum/topic3834251.html#gallery-8" TargetMode="External"/><Relationship Id="rId2" Type="http://schemas.openxmlformats.org/officeDocument/2006/relationships/image" Target="../media/image320.jpeg"/><Relationship Id="rId1" Type="http://schemas.openxmlformats.org/officeDocument/2006/relationships/slideLayout" Target="../slideLayouts/slideLayout1.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8.xml.rels><?xml version="1.0" encoding="UTF-8" standalone="yes"?>
<Relationships xmlns="http://schemas.openxmlformats.org/package/2006/relationships"><Relationship Id="rId3" Type="http://schemas.openxmlformats.org/officeDocument/2006/relationships/image" Target="../media/image321.png"/><Relationship Id="rId2" Type="http://schemas.openxmlformats.org/officeDocument/2006/relationships/hyperlink" Target="https://www.ospel.pl/do-pobrania/schematy" TargetMode="External"/><Relationship Id="rId1" Type="http://schemas.openxmlformats.org/officeDocument/2006/relationships/slideLayout" Target="../slideLayouts/slideLayout1.xml"/><Relationship Id="rId5" Type="http://schemas.openxmlformats.org/officeDocument/2006/relationships/image" Target="../media/image323.png"/><Relationship Id="rId4" Type="http://schemas.openxmlformats.org/officeDocument/2006/relationships/image" Target="../media/image322.png"/></Relationships>
</file>

<file path=ppt/slides/_rels/slide269.xml.rels><?xml version="1.0" encoding="UTF-8" standalone="yes"?>
<Relationships xmlns="http://schemas.openxmlformats.org/package/2006/relationships"><Relationship Id="rId3" Type="http://schemas.openxmlformats.org/officeDocument/2006/relationships/image" Target="../media/image324.png"/><Relationship Id="rId2" Type="http://schemas.openxmlformats.org/officeDocument/2006/relationships/hyperlink" Target="https://www.ospel.pl/do-pobrania/schematy" TargetMode="External"/><Relationship Id="rId1" Type="http://schemas.openxmlformats.org/officeDocument/2006/relationships/slideLayout" Target="../slideLayouts/slideLayout1.xml"/><Relationship Id="rId5" Type="http://schemas.openxmlformats.org/officeDocument/2006/relationships/image" Target="../media/image326.png"/><Relationship Id="rId4" Type="http://schemas.openxmlformats.org/officeDocument/2006/relationships/image" Target="../media/image32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0.xml.rels><?xml version="1.0" encoding="UTF-8" standalone="yes"?>
<Relationships xmlns="http://schemas.openxmlformats.org/package/2006/relationships"><Relationship Id="rId3" Type="http://schemas.openxmlformats.org/officeDocument/2006/relationships/image" Target="../media/image327.png"/><Relationship Id="rId2" Type="http://schemas.openxmlformats.org/officeDocument/2006/relationships/hyperlink" Target="https://www.ospel.pl/do-pobrania/schematy" TargetMode="External"/><Relationship Id="rId1" Type="http://schemas.openxmlformats.org/officeDocument/2006/relationships/slideLayout" Target="../slideLayouts/slideLayout1.xml"/></Relationships>
</file>

<file path=ppt/slides/_rels/slide271.xml.rels><?xml version="1.0" encoding="UTF-8" standalone="yes"?>
<Relationships xmlns="http://schemas.openxmlformats.org/package/2006/relationships"><Relationship Id="rId3" Type="http://schemas.openxmlformats.org/officeDocument/2006/relationships/image" Target="../media/image328.png"/><Relationship Id="rId2" Type="http://schemas.openxmlformats.org/officeDocument/2006/relationships/hyperlink" Target="https://www.ospel.pl/do-pobrania/schematy" TargetMode="External"/><Relationship Id="rId1" Type="http://schemas.openxmlformats.org/officeDocument/2006/relationships/slideLayout" Target="../slideLayouts/slideLayout1.xml"/></Relationships>
</file>

<file path=ppt/slides/_rels/slide272.xml.rels><?xml version="1.0" encoding="UTF-8" standalone="yes"?>
<Relationships xmlns="http://schemas.openxmlformats.org/package/2006/relationships"><Relationship Id="rId3" Type="http://schemas.openxmlformats.org/officeDocument/2006/relationships/image" Target="../media/image329.png"/><Relationship Id="rId2" Type="http://schemas.openxmlformats.org/officeDocument/2006/relationships/hyperlink" Target="https://www.ospel.pl/do-pobrania/schematy" TargetMode="External"/><Relationship Id="rId1" Type="http://schemas.openxmlformats.org/officeDocument/2006/relationships/slideLayout" Target="../slideLayouts/slideLayout1.xml"/></Relationships>
</file>

<file path=ppt/slides/_rels/slide273.xml.rels><?xml version="1.0" encoding="UTF-8" standalone="yes"?>
<Relationships xmlns="http://schemas.openxmlformats.org/package/2006/relationships"><Relationship Id="rId3" Type="http://schemas.openxmlformats.org/officeDocument/2006/relationships/image" Target="../media/image330.png"/><Relationship Id="rId2" Type="http://schemas.openxmlformats.org/officeDocument/2006/relationships/hyperlink" Target="https://www.ospel.pl/do-pobrania/schematy" TargetMode="External"/><Relationship Id="rId1" Type="http://schemas.openxmlformats.org/officeDocument/2006/relationships/slideLayout" Target="../slideLayouts/slideLayout1.xml"/></Relationships>
</file>

<file path=ppt/slides/_rels/slide274.xml.rels><?xml version="1.0" encoding="UTF-8" standalone="yes"?>
<Relationships xmlns="http://schemas.openxmlformats.org/package/2006/relationships"><Relationship Id="rId3" Type="http://schemas.openxmlformats.org/officeDocument/2006/relationships/image" Target="../media/image331.png"/><Relationship Id="rId2" Type="http://schemas.openxmlformats.org/officeDocument/2006/relationships/hyperlink" Target="https://www.ospel.pl/do-pobrania/schematy" TargetMode="External"/><Relationship Id="rId1" Type="http://schemas.openxmlformats.org/officeDocument/2006/relationships/slideLayout" Target="../slideLayouts/slideLayout1.xml"/></Relationships>
</file>

<file path=ppt/slides/_rels/slide275.xml.rels><?xml version="1.0" encoding="UTF-8" standalone="yes"?>
<Relationships xmlns="http://schemas.openxmlformats.org/package/2006/relationships"><Relationship Id="rId3" Type="http://schemas.openxmlformats.org/officeDocument/2006/relationships/image" Target="../media/image332.png"/><Relationship Id="rId2" Type="http://schemas.openxmlformats.org/officeDocument/2006/relationships/hyperlink" Target="https://www.ospel.pl/do-pobrania/schematy" TargetMode="External"/><Relationship Id="rId1" Type="http://schemas.openxmlformats.org/officeDocument/2006/relationships/slideLayout" Target="../slideLayouts/slideLayout1.xml"/></Relationships>
</file>

<file path=ppt/slides/_rels/slide276.xml.rels><?xml version="1.0" encoding="UTF-8" standalone="yes"?>
<Relationships xmlns="http://schemas.openxmlformats.org/package/2006/relationships"><Relationship Id="rId3" Type="http://schemas.openxmlformats.org/officeDocument/2006/relationships/image" Target="../media/image333.png"/><Relationship Id="rId2" Type="http://schemas.openxmlformats.org/officeDocument/2006/relationships/hyperlink" Target="https://www.ospel.pl/do-pobrania/schematy" TargetMode="External"/><Relationship Id="rId1" Type="http://schemas.openxmlformats.org/officeDocument/2006/relationships/slideLayout" Target="../slideLayouts/slideLayout1.xml"/></Relationships>
</file>

<file path=ppt/slides/_rels/slide277.xml.rels><?xml version="1.0" encoding="UTF-8" standalone="yes"?>
<Relationships xmlns="http://schemas.openxmlformats.org/package/2006/relationships"><Relationship Id="rId3" Type="http://schemas.openxmlformats.org/officeDocument/2006/relationships/image" Target="../media/image334.png"/><Relationship Id="rId2" Type="http://schemas.openxmlformats.org/officeDocument/2006/relationships/hyperlink" Target="https://www.ospel.pl/do-pobrania/schematy" TargetMode="External"/><Relationship Id="rId1" Type="http://schemas.openxmlformats.org/officeDocument/2006/relationships/slideLayout" Target="../slideLayouts/slideLayout1.xml"/></Relationships>
</file>

<file path=ppt/slides/_rels/slide278.xml.rels><?xml version="1.0" encoding="UTF-8" standalone="yes"?>
<Relationships xmlns="http://schemas.openxmlformats.org/package/2006/relationships"><Relationship Id="rId3" Type="http://schemas.openxmlformats.org/officeDocument/2006/relationships/image" Target="../media/image335.png"/><Relationship Id="rId2" Type="http://schemas.openxmlformats.org/officeDocument/2006/relationships/hyperlink" Target="https://www.ospel.pl/do-pobrania/schematy" TargetMode="External"/><Relationship Id="rId1" Type="http://schemas.openxmlformats.org/officeDocument/2006/relationships/slideLayout" Target="../slideLayouts/slideLayout1.xm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helukabel.pl/oferta/Topflex-emv-uv-3-plus-2yslcyk-j-ul-csa,1821" TargetMode="External"/><Relationship Id="rId1" Type="http://schemas.openxmlformats.org/officeDocument/2006/relationships/slideLayout" Target="../slideLayouts/slideLayout1.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1.xml.rels><?xml version="1.0" encoding="UTF-8" standalone="yes"?>
<Relationships xmlns="http://schemas.openxmlformats.org/package/2006/relationships"><Relationship Id="rId3" Type="http://schemas.openxmlformats.org/officeDocument/2006/relationships/image" Target="../media/image337.png"/><Relationship Id="rId2" Type="http://schemas.openxmlformats.org/officeDocument/2006/relationships/image" Target="../media/image336.png"/><Relationship Id="rId1" Type="http://schemas.openxmlformats.org/officeDocument/2006/relationships/slideLayout" Target="../slideLayouts/slideLayout1.xml"/><Relationship Id="rId4" Type="http://schemas.openxmlformats.org/officeDocument/2006/relationships/hyperlink" Target="https://www.cellpack.com/pl/home" TargetMode="External"/></Relationships>
</file>

<file path=ppt/slides/_rels/slide2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4.xml.rels><?xml version="1.0" encoding="UTF-8" standalone="yes"?>
<Relationships xmlns="http://schemas.openxmlformats.org/package/2006/relationships"><Relationship Id="rId2" Type="http://schemas.openxmlformats.org/officeDocument/2006/relationships/hyperlink" Target="https://www.cellpack.com/pl/faq" TargetMode="External"/><Relationship Id="rId1" Type="http://schemas.openxmlformats.org/officeDocument/2006/relationships/slideLayout" Target="../slideLayouts/slideLayout1.xml"/></Relationships>
</file>

<file path=ppt/slides/_rels/slide285.xml.rels><?xml version="1.0" encoding="UTF-8" standalone="yes"?>
<Relationships xmlns="http://schemas.openxmlformats.org/package/2006/relationships"><Relationship Id="rId2" Type="http://schemas.openxmlformats.org/officeDocument/2006/relationships/image" Target="../media/image338.emf"/><Relationship Id="rId1" Type="http://schemas.openxmlformats.org/officeDocument/2006/relationships/slideLayout" Target="../slideLayouts/slideLayout1.xml"/></Relationships>
</file>

<file path=ppt/slides/_rels/slide286.xml.rels><?xml version="1.0" encoding="UTF-8" standalone="yes"?>
<Relationships xmlns="http://schemas.openxmlformats.org/package/2006/relationships"><Relationship Id="rId2" Type="http://schemas.openxmlformats.org/officeDocument/2006/relationships/image" Target="../media/image339.png"/><Relationship Id="rId1" Type="http://schemas.openxmlformats.org/officeDocument/2006/relationships/slideLayout" Target="../slideLayouts/slideLayout1.xml"/></Relationships>
</file>

<file path=ppt/slides/_rels/slide287.xml.rels><?xml version="1.0" encoding="UTF-8" standalone="yes"?>
<Relationships xmlns="http://schemas.openxmlformats.org/package/2006/relationships"><Relationship Id="rId2" Type="http://schemas.openxmlformats.org/officeDocument/2006/relationships/image" Target="../media/image340.png"/><Relationship Id="rId1" Type="http://schemas.openxmlformats.org/officeDocument/2006/relationships/slideLayout" Target="../slideLayouts/slideLayout1.xml"/></Relationships>
</file>

<file path=ppt/slides/_rels/slide288.xml.rels><?xml version="1.0" encoding="UTF-8" standalone="yes"?>
<Relationships xmlns="http://schemas.openxmlformats.org/package/2006/relationships"><Relationship Id="rId2" Type="http://schemas.openxmlformats.org/officeDocument/2006/relationships/image" Target="../media/image341.png"/><Relationship Id="rId1" Type="http://schemas.openxmlformats.org/officeDocument/2006/relationships/slideLayout" Target="../slideLayouts/slideLayout1.xml"/></Relationships>
</file>

<file path=ppt/slides/_rels/slide289.xml.rels><?xml version="1.0" encoding="UTF-8" standalone="yes"?>
<Relationships xmlns="http://schemas.openxmlformats.org/package/2006/relationships"><Relationship Id="rId2" Type="http://schemas.openxmlformats.org/officeDocument/2006/relationships/image" Target="../media/image342.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helukabel.pl/oferta/Topflex-emv-uv-2yslcyk-j-ul-csa,1820" TargetMode="External"/><Relationship Id="rId1" Type="http://schemas.openxmlformats.org/officeDocument/2006/relationships/slideLayout" Target="../slideLayouts/slideLayout1.xml"/></Relationships>
</file>

<file path=ppt/slides/_rels/slide290.xml.rels><?xml version="1.0" encoding="UTF-8" standalone="yes"?>
<Relationships xmlns="http://schemas.openxmlformats.org/package/2006/relationships"><Relationship Id="rId2" Type="http://schemas.openxmlformats.org/officeDocument/2006/relationships/image" Target="../media/image343.png"/><Relationship Id="rId1" Type="http://schemas.openxmlformats.org/officeDocument/2006/relationships/slideLayout" Target="../slideLayouts/slideLayout1.xml"/></Relationships>
</file>

<file path=ppt/slides/_rels/slide291.xml.rels><?xml version="1.0" encoding="UTF-8" standalone="yes"?>
<Relationships xmlns="http://schemas.openxmlformats.org/package/2006/relationships"><Relationship Id="rId2" Type="http://schemas.openxmlformats.org/officeDocument/2006/relationships/image" Target="../media/image344.png"/><Relationship Id="rId1" Type="http://schemas.openxmlformats.org/officeDocument/2006/relationships/slideLayout" Target="../slideLayouts/slideLayout1.xml"/></Relationships>
</file>

<file path=ppt/slides/_rels/slide292.xml.rels><?xml version="1.0" encoding="UTF-8" standalone="yes"?>
<Relationships xmlns="http://schemas.openxmlformats.org/package/2006/relationships"><Relationship Id="rId2" Type="http://schemas.openxmlformats.org/officeDocument/2006/relationships/image" Target="../media/image345.png"/><Relationship Id="rId1" Type="http://schemas.openxmlformats.org/officeDocument/2006/relationships/slideLayout" Target="../slideLayouts/slideLayout1.xml"/></Relationships>
</file>

<file path=ppt/slides/_rels/slide293.xml.rels><?xml version="1.0" encoding="UTF-8" standalone="yes"?>
<Relationships xmlns="http://schemas.openxmlformats.org/package/2006/relationships"><Relationship Id="rId2" Type="http://schemas.openxmlformats.org/officeDocument/2006/relationships/image" Target="../media/image346.png"/><Relationship Id="rId1" Type="http://schemas.openxmlformats.org/officeDocument/2006/relationships/slideLayout" Target="../slideLayouts/slideLayout1.xml"/></Relationships>
</file>

<file path=ppt/slides/_rels/slide294.xml.rels><?xml version="1.0" encoding="UTF-8" standalone="yes"?>
<Relationships xmlns="http://schemas.openxmlformats.org/package/2006/relationships"><Relationship Id="rId2" Type="http://schemas.openxmlformats.org/officeDocument/2006/relationships/image" Target="../media/image347.png"/><Relationship Id="rId1" Type="http://schemas.openxmlformats.org/officeDocument/2006/relationships/slideLayout" Target="../slideLayouts/slideLayout1.xml"/></Relationships>
</file>

<file path=ppt/slides/_rels/slide295.xml.rels><?xml version="1.0" encoding="UTF-8" standalone="yes"?>
<Relationships xmlns="http://schemas.openxmlformats.org/package/2006/relationships"><Relationship Id="rId3" Type="http://schemas.openxmlformats.org/officeDocument/2006/relationships/image" Target="../media/image349.png"/><Relationship Id="rId2" Type="http://schemas.openxmlformats.org/officeDocument/2006/relationships/image" Target="../media/image348.png"/><Relationship Id="rId1" Type="http://schemas.openxmlformats.org/officeDocument/2006/relationships/slideLayout" Target="../slideLayouts/slideLayout1.xml"/><Relationship Id="rId4" Type="http://schemas.openxmlformats.org/officeDocument/2006/relationships/image" Target="../media/image350.png"/></Relationships>
</file>

<file path=ppt/slides/_rels/slide296.xml.rels><?xml version="1.0" encoding="UTF-8" standalone="yes"?>
<Relationships xmlns="http://schemas.openxmlformats.org/package/2006/relationships"><Relationship Id="rId3" Type="http://schemas.openxmlformats.org/officeDocument/2006/relationships/image" Target="../media/image352.png"/><Relationship Id="rId2" Type="http://schemas.openxmlformats.org/officeDocument/2006/relationships/image" Target="../media/image351.png"/><Relationship Id="rId1" Type="http://schemas.openxmlformats.org/officeDocument/2006/relationships/slideLayout" Target="../slideLayouts/slideLayout1.xml"/><Relationship Id="rId4" Type="http://schemas.openxmlformats.org/officeDocument/2006/relationships/image" Target="../media/image353.png"/></Relationships>
</file>

<file path=ppt/slides/_rels/slide297.xml.rels><?xml version="1.0" encoding="UTF-8" standalone="yes"?>
<Relationships xmlns="http://schemas.openxmlformats.org/package/2006/relationships"><Relationship Id="rId2" Type="http://schemas.openxmlformats.org/officeDocument/2006/relationships/image" Target="../media/image354.png"/><Relationship Id="rId1" Type="http://schemas.openxmlformats.org/officeDocument/2006/relationships/slideLayout" Target="../slideLayouts/slideLayout1.xml"/></Relationships>
</file>

<file path=ppt/slides/_rels/slide298.xml.rels><?xml version="1.0" encoding="UTF-8" standalone="yes"?>
<Relationships xmlns="http://schemas.openxmlformats.org/package/2006/relationships"><Relationship Id="rId3" Type="http://schemas.openxmlformats.org/officeDocument/2006/relationships/image" Target="../media/image356.png"/><Relationship Id="rId2" Type="http://schemas.openxmlformats.org/officeDocument/2006/relationships/image" Target="../media/image355.png"/><Relationship Id="rId1" Type="http://schemas.openxmlformats.org/officeDocument/2006/relationships/slideLayout" Target="../slideLayouts/slideLayout1.xml"/></Relationships>
</file>

<file path=ppt/slides/_rels/slide299.xml.rels><?xml version="1.0" encoding="UTF-8" standalone="yes"?>
<Relationships xmlns="http://schemas.openxmlformats.org/package/2006/relationships"><Relationship Id="rId2" Type="http://schemas.openxmlformats.org/officeDocument/2006/relationships/image" Target="../media/image35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helukabel.pl/oferta/Topserv-650-vfd-czarny-ul-csa,8144" TargetMode="External"/><Relationship Id="rId1" Type="http://schemas.openxmlformats.org/officeDocument/2006/relationships/slideLayout" Target="../slideLayouts/slideLayout1.xml"/></Relationships>
</file>

<file path=ppt/slides/_rels/slide300.xml.rels><?xml version="1.0" encoding="UTF-8" standalone="yes"?>
<Relationships xmlns="http://schemas.openxmlformats.org/package/2006/relationships"><Relationship Id="rId2" Type="http://schemas.openxmlformats.org/officeDocument/2006/relationships/image" Target="../media/image358.png"/><Relationship Id="rId1" Type="http://schemas.openxmlformats.org/officeDocument/2006/relationships/slideLayout" Target="../slideLayouts/slideLayout1.xml"/></Relationships>
</file>

<file path=ppt/slides/_rels/slide301.xml.rels><?xml version="1.0" encoding="UTF-8" standalone="yes"?>
<Relationships xmlns="http://schemas.openxmlformats.org/package/2006/relationships"><Relationship Id="rId2" Type="http://schemas.openxmlformats.org/officeDocument/2006/relationships/image" Target="../media/image359.png"/><Relationship Id="rId1" Type="http://schemas.openxmlformats.org/officeDocument/2006/relationships/slideLayout" Target="../slideLayouts/slideLayout1.xml"/></Relationships>
</file>

<file path=ppt/slides/_rels/slide302.xml.rels><?xml version="1.0" encoding="UTF-8" standalone="yes"?>
<Relationships xmlns="http://schemas.openxmlformats.org/package/2006/relationships"><Relationship Id="rId3" Type="http://schemas.openxmlformats.org/officeDocument/2006/relationships/image" Target="../media/image361.png"/><Relationship Id="rId2" Type="http://schemas.openxmlformats.org/officeDocument/2006/relationships/image" Target="../media/image360.png"/><Relationship Id="rId1" Type="http://schemas.openxmlformats.org/officeDocument/2006/relationships/slideLayout" Target="../slideLayouts/slideLayout1.xml"/></Relationships>
</file>

<file path=ppt/slides/_rels/slide303.xml.rels><?xml version="1.0" encoding="UTF-8" standalone="yes"?>
<Relationships xmlns="http://schemas.openxmlformats.org/package/2006/relationships"><Relationship Id="rId2" Type="http://schemas.openxmlformats.org/officeDocument/2006/relationships/image" Target="../media/image362.jpeg"/><Relationship Id="rId1" Type="http://schemas.openxmlformats.org/officeDocument/2006/relationships/slideLayout" Target="../slideLayouts/slideLayout1.xml"/></Relationships>
</file>

<file path=ppt/slides/_rels/slide304.xml.rels><?xml version="1.0" encoding="UTF-8" standalone="yes"?>
<Relationships xmlns="http://schemas.openxmlformats.org/package/2006/relationships"><Relationship Id="rId3" Type="http://schemas.openxmlformats.org/officeDocument/2006/relationships/image" Target="../media/image364.png"/><Relationship Id="rId2" Type="http://schemas.openxmlformats.org/officeDocument/2006/relationships/image" Target="../media/image363.png"/><Relationship Id="rId1" Type="http://schemas.openxmlformats.org/officeDocument/2006/relationships/slideLayout" Target="../slideLayouts/slideLayout1.xml"/></Relationships>
</file>

<file path=ppt/slides/_rels/slide305.xml.rels><?xml version="1.0" encoding="UTF-8" standalone="yes"?>
<Relationships xmlns="http://schemas.openxmlformats.org/package/2006/relationships"><Relationship Id="rId2" Type="http://schemas.openxmlformats.org/officeDocument/2006/relationships/image" Target="../media/image365.png"/><Relationship Id="rId1" Type="http://schemas.openxmlformats.org/officeDocument/2006/relationships/slideLayout" Target="../slideLayouts/slideLayout1.xml"/></Relationships>
</file>

<file path=ppt/slides/_rels/slide306.xml.rels><?xml version="1.0" encoding="UTF-8" standalone="yes"?>
<Relationships xmlns="http://schemas.openxmlformats.org/package/2006/relationships"><Relationship Id="rId3" Type="http://schemas.openxmlformats.org/officeDocument/2006/relationships/image" Target="../media/image367.png"/><Relationship Id="rId2" Type="http://schemas.openxmlformats.org/officeDocument/2006/relationships/image" Target="../media/image366.png"/><Relationship Id="rId1" Type="http://schemas.openxmlformats.org/officeDocument/2006/relationships/slideLayout" Target="../slideLayouts/slideLayout1.xml"/></Relationships>
</file>

<file path=ppt/slides/_rels/slide307.xml.rels><?xml version="1.0" encoding="UTF-8" standalone="yes"?>
<Relationships xmlns="http://schemas.openxmlformats.org/package/2006/relationships"><Relationship Id="rId2" Type="http://schemas.openxmlformats.org/officeDocument/2006/relationships/image" Target="../media/image368.png"/><Relationship Id="rId1" Type="http://schemas.openxmlformats.org/officeDocument/2006/relationships/slideLayout" Target="../slideLayouts/slideLayout1.xml"/></Relationships>
</file>

<file path=ppt/slides/_rels/slide308.xml.rels><?xml version="1.0" encoding="UTF-8" standalone="yes"?>
<Relationships xmlns="http://schemas.openxmlformats.org/package/2006/relationships"><Relationship Id="rId2" Type="http://schemas.openxmlformats.org/officeDocument/2006/relationships/image" Target="../media/image369.png"/><Relationship Id="rId1" Type="http://schemas.openxmlformats.org/officeDocument/2006/relationships/slideLayout" Target="../slideLayouts/slideLayout1.xml"/></Relationships>
</file>

<file path=ppt/slides/_rels/slide309.xml.rels><?xml version="1.0" encoding="UTF-8" standalone="yes"?>
<Relationships xmlns="http://schemas.openxmlformats.org/package/2006/relationships"><Relationship Id="rId2" Type="http://schemas.openxmlformats.org/officeDocument/2006/relationships/image" Target="../media/image370.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0.xml.rels><?xml version="1.0" encoding="UTF-8" standalone="yes"?>
<Relationships xmlns="http://schemas.openxmlformats.org/package/2006/relationships"><Relationship Id="rId2" Type="http://schemas.openxmlformats.org/officeDocument/2006/relationships/image" Target="../media/image371.png"/><Relationship Id="rId1" Type="http://schemas.openxmlformats.org/officeDocument/2006/relationships/slideLayout" Target="../slideLayouts/slideLayout1.xml"/></Relationships>
</file>

<file path=ppt/slides/_rels/slide311.xml.rels><?xml version="1.0" encoding="UTF-8" standalone="yes"?>
<Relationships xmlns="http://schemas.openxmlformats.org/package/2006/relationships"><Relationship Id="rId3" Type="http://schemas.openxmlformats.org/officeDocument/2006/relationships/image" Target="../media/image373.png"/><Relationship Id="rId2" Type="http://schemas.openxmlformats.org/officeDocument/2006/relationships/image" Target="../media/image372.png"/><Relationship Id="rId1" Type="http://schemas.openxmlformats.org/officeDocument/2006/relationships/slideLayout" Target="../slideLayouts/slideLayout1.xml"/></Relationships>
</file>

<file path=ppt/slides/_rels/slide312.xml.rels><?xml version="1.0" encoding="UTF-8" standalone="yes"?>
<Relationships xmlns="http://schemas.openxmlformats.org/package/2006/relationships"><Relationship Id="rId3" Type="http://schemas.openxmlformats.org/officeDocument/2006/relationships/image" Target="../media/image374.png"/><Relationship Id="rId2" Type="http://schemas.openxmlformats.org/officeDocument/2006/relationships/image" Target="../media/image373.png"/><Relationship Id="rId1" Type="http://schemas.openxmlformats.org/officeDocument/2006/relationships/slideLayout" Target="../slideLayouts/slideLayout1.xml"/><Relationship Id="rId4" Type="http://schemas.openxmlformats.org/officeDocument/2006/relationships/image" Target="../media/image375.png"/></Relationships>
</file>

<file path=ppt/slides/_rels/slide313.xml.rels><?xml version="1.0" encoding="UTF-8" standalone="yes"?>
<Relationships xmlns="http://schemas.openxmlformats.org/package/2006/relationships"><Relationship Id="rId2" Type="http://schemas.openxmlformats.org/officeDocument/2006/relationships/image" Target="../media/image376.jpeg"/><Relationship Id="rId1" Type="http://schemas.openxmlformats.org/officeDocument/2006/relationships/slideLayout" Target="../slideLayouts/slideLayout1.xml"/></Relationships>
</file>

<file path=ppt/slides/_rels/slide314.xml.rels><?xml version="1.0" encoding="UTF-8" standalone="yes"?>
<Relationships xmlns="http://schemas.openxmlformats.org/package/2006/relationships"><Relationship Id="rId3" Type="http://schemas.openxmlformats.org/officeDocument/2006/relationships/image" Target="../media/image378.png"/><Relationship Id="rId2" Type="http://schemas.openxmlformats.org/officeDocument/2006/relationships/image" Target="../media/image377.png"/><Relationship Id="rId1" Type="http://schemas.openxmlformats.org/officeDocument/2006/relationships/slideLayout" Target="../slideLayouts/slideLayout1.xml"/></Relationships>
</file>

<file path=ppt/slides/_rels/slide315.xml.rels><?xml version="1.0" encoding="UTF-8" standalone="yes"?>
<Relationships xmlns="http://schemas.openxmlformats.org/package/2006/relationships"><Relationship Id="rId3" Type="http://schemas.openxmlformats.org/officeDocument/2006/relationships/image" Target="../media/image378.png"/><Relationship Id="rId2" Type="http://schemas.openxmlformats.org/officeDocument/2006/relationships/image" Target="../media/image377.png"/><Relationship Id="rId1" Type="http://schemas.openxmlformats.org/officeDocument/2006/relationships/slideLayout" Target="../slideLayouts/slideLayout1.xml"/></Relationships>
</file>

<file path=ppt/slides/_rels/slide316.xml.rels><?xml version="1.0" encoding="UTF-8" standalone="yes"?>
<Relationships xmlns="http://schemas.openxmlformats.org/package/2006/relationships"><Relationship Id="rId2" Type="http://schemas.openxmlformats.org/officeDocument/2006/relationships/image" Target="../media/image379.png"/><Relationship Id="rId1" Type="http://schemas.openxmlformats.org/officeDocument/2006/relationships/slideLayout" Target="../slideLayouts/slideLayout1.xml"/></Relationships>
</file>

<file path=ppt/slides/_rels/slide317.xml.rels><?xml version="1.0" encoding="UTF-8" standalone="yes"?>
<Relationships xmlns="http://schemas.openxmlformats.org/package/2006/relationships"><Relationship Id="rId2" Type="http://schemas.openxmlformats.org/officeDocument/2006/relationships/image" Target="../media/image380.png"/><Relationship Id="rId1" Type="http://schemas.openxmlformats.org/officeDocument/2006/relationships/slideLayout" Target="../slideLayouts/slideLayout1.xml"/></Relationships>
</file>

<file path=ppt/slides/_rels/slide318.xml.rels><?xml version="1.0" encoding="UTF-8" standalone="yes"?>
<Relationships xmlns="http://schemas.openxmlformats.org/package/2006/relationships"><Relationship Id="rId2" Type="http://schemas.openxmlformats.org/officeDocument/2006/relationships/image" Target="../media/image381.png"/><Relationship Id="rId1" Type="http://schemas.openxmlformats.org/officeDocument/2006/relationships/slideLayout" Target="../slideLayouts/slideLayout1.xml"/></Relationships>
</file>

<file path=ppt/slides/_rels/slide319.xml.rels><?xml version="1.0" encoding="UTF-8" standalone="yes"?>
<Relationships xmlns="http://schemas.openxmlformats.org/package/2006/relationships"><Relationship Id="rId2" Type="http://schemas.openxmlformats.org/officeDocument/2006/relationships/image" Target="../media/image382.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320.xml.rels><?xml version="1.0" encoding="UTF-8" standalone="yes"?>
<Relationships xmlns="http://schemas.openxmlformats.org/package/2006/relationships"><Relationship Id="rId2" Type="http://schemas.openxmlformats.org/officeDocument/2006/relationships/image" Target="../media/image383.png"/><Relationship Id="rId1" Type="http://schemas.openxmlformats.org/officeDocument/2006/relationships/slideLayout" Target="../slideLayouts/slideLayout1.xml"/></Relationships>
</file>

<file path=ppt/slides/_rels/slide321.xml.rels><?xml version="1.0" encoding="UTF-8" standalone="yes"?>
<Relationships xmlns="http://schemas.openxmlformats.org/package/2006/relationships"><Relationship Id="rId3" Type="http://schemas.openxmlformats.org/officeDocument/2006/relationships/image" Target="../media/image384.png"/><Relationship Id="rId2" Type="http://schemas.openxmlformats.org/officeDocument/2006/relationships/image" Target="../media/image383.png"/><Relationship Id="rId1" Type="http://schemas.openxmlformats.org/officeDocument/2006/relationships/slideLayout" Target="../slideLayouts/slideLayout1.xml"/></Relationships>
</file>

<file path=ppt/slides/_rels/slide322.xml.rels><?xml version="1.0" encoding="UTF-8" standalone="yes"?>
<Relationships xmlns="http://schemas.openxmlformats.org/package/2006/relationships"><Relationship Id="rId3" Type="http://schemas.openxmlformats.org/officeDocument/2006/relationships/image" Target="../media/image383.png"/><Relationship Id="rId2" Type="http://schemas.openxmlformats.org/officeDocument/2006/relationships/image" Target="../media/image385.png"/><Relationship Id="rId1" Type="http://schemas.openxmlformats.org/officeDocument/2006/relationships/slideLayout" Target="../slideLayouts/slideLayout1.xml"/></Relationships>
</file>

<file path=ppt/slides/_rels/slide323.xml.rels><?xml version="1.0" encoding="UTF-8" standalone="yes"?>
<Relationships xmlns="http://schemas.openxmlformats.org/package/2006/relationships"><Relationship Id="rId3" Type="http://schemas.openxmlformats.org/officeDocument/2006/relationships/image" Target="../media/image383.png"/><Relationship Id="rId2" Type="http://schemas.openxmlformats.org/officeDocument/2006/relationships/image" Target="../media/image386.png"/><Relationship Id="rId1" Type="http://schemas.openxmlformats.org/officeDocument/2006/relationships/slideLayout" Target="../slideLayouts/slideLayout1.xml"/></Relationships>
</file>

<file path=ppt/slides/_rels/slide324.xml.rels><?xml version="1.0" encoding="UTF-8" standalone="yes"?>
<Relationships xmlns="http://schemas.openxmlformats.org/package/2006/relationships"><Relationship Id="rId2" Type="http://schemas.openxmlformats.org/officeDocument/2006/relationships/image" Target="../media/image387.png"/><Relationship Id="rId1" Type="http://schemas.openxmlformats.org/officeDocument/2006/relationships/slideLayout" Target="../slideLayouts/slideLayout1.xml"/></Relationships>
</file>

<file path=ppt/slides/_rels/slide325.xml.rels><?xml version="1.0" encoding="UTF-8" standalone="yes"?>
<Relationships xmlns="http://schemas.openxmlformats.org/package/2006/relationships"><Relationship Id="rId3" Type="http://schemas.openxmlformats.org/officeDocument/2006/relationships/image" Target="../media/image388.png"/><Relationship Id="rId2" Type="http://schemas.openxmlformats.org/officeDocument/2006/relationships/image" Target="../media/image387.png"/><Relationship Id="rId1" Type="http://schemas.openxmlformats.org/officeDocument/2006/relationships/slideLayout" Target="../slideLayouts/slideLayout1.xml"/></Relationships>
</file>

<file path=ppt/slides/_rels/slide326.xml.rels><?xml version="1.0" encoding="UTF-8" standalone="yes"?>
<Relationships xmlns="http://schemas.openxmlformats.org/package/2006/relationships"><Relationship Id="rId3" Type="http://schemas.openxmlformats.org/officeDocument/2006/relationships/image" Target="../media/image387.png"/><Relationship Id="rId2" Type="http://schemas.openxmlformats.org/officeDocument/2006/relationships/image" Target="../media/image389.png"/><Relationship Id="rId1" Type="http://schemas.openxmlformats.org/officeDocument/2006/relationships/slideLayout" Target="../slideLayouts/slideLayout1.xml"/></Relationships>
</file>

<file path=ppt/slides/_rels/slide327.xml.rels><?xml version="1.0" encoding="UTF-8" standalone="yes"?>
<Relationships xmlns="http://schemas.openxmlformats.org/package/2006/relationships"><Relationship Id="rId3" Type="http://schemas.openxmlformats.org/officeDocument/2006/relationships/image" Target="../media/image390.png"/><Relationship Id="rId2" Type="http://schemas.openxmlformats.org/officeDocument/2006/relationships/image" Target="../media/image387.png"/><Relationship Id="rId1" Type="http://schemas.openxmlformats.org/officeDocument/2006/relationships/slideLayout" Target="../slideLayouts/slideLayout1.xml"/></Relationships>
</file>

<file path=ppt/slides/_rels/slide328.xml.rels><?xml version="1.0" encoding="UTF-8" standalone="yes"?>
<Relationships xmlns="http://schemas.openxmlformats.org/package/2006/relationships"><Relationship Id="rId2" Type="http://schemas.openxmlformats.org/officeDocument/2006/relationships/image" Target="../media/image391.png"/><Relationship Id="rId1" Type="http://schemas.openxmlformats.org/officeDocument/2006/relationships/slideLayout" Target="../slideLayouts/slideLayout1.xml"/></Relationships>
</file>

<file path=ppt/slides/_rels/slide329.xml.rels><?xml version="1.0" encoding="UTF-8" standalone="yes"?>
<Relationships xmlns="http://schemas.openxmlformats.org/package/2006/relationships"><Relationship Id="rId3" Type="http://schemas.openxmlformats.org/officeDocument/2006/relationships/image" Target="../media/image392.png"/><Relationship Id="rId2" Type="http://schemas.openxmlformats.org/officeDocument/2006/relationships/image" Target="../media/image39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330.xml.rels><?xml version="1.0" encoding="UTF-8" standalone="yes"?>
<Relationships xmlns="http://schemas.openxmlformats.org/package/2006/relationships"><Relationship Id="rId3" Type="http://schemas.openxmlformats.org/officeDocument/2006/relationships/image" Target="../media/image393.png"/><Relationship Id="rId2" Type="http://schemas.openxmlformats.org/officeDocument/2006/relationships/image" Target="../media/image391.png"/><Relationship Id="rId1" Type="http://schemas.openxmlformats.org/officeDocument/2006/relationships/slideLayout" Target="../slideLayouts/slideLayout1.xml"/></Relationships>
</file>

<file path=ppt/slides/_rels/slide331.xml.rels><?xml version="1.0" encoding="UTF-8" standalone="yes"?>
<Relationships xmlns="http://schemas.openxmlformats.org/package/2006/relationships"><Relationship Id="rId3" Type="http://schemas.openxmlformats.org/officeDocument/2006/relationships/image" Target="../media/image391.png"/><Relationship Id="rId2" Type="http://schemas.openxmlformats.org/officeDocument/2006/relationships/image" Target="../media/image394.png"/><Relationship Id="rId1" Type="http://schemas.openxmlformats.org/officeDocument/2006/relationships/slideLayout" Target="../slideLayouts/slideLayout1.xml"/></Relationships>
</file>

<file path=ppt/slides/_rels/slide332.xml.rels><?xml version="1.0" encoding="UTF-8" standalone="yes"?>
<Relationships xmlns="http://schemas.openxmlformats.org/package/2006/relationships"><Relationship Id="rId2" Type="http://schemas.openxmlformats.org/officeDocument/2006/relationships/image" Target="../media/image395.png"/><Relationship Id="rId1" Type="http://schemas.openxmlformats.org/officeDocument/2006/relationships/slideLayout" Target="../slideLayouts/slideLayout1.xml"/></Relationships>
</file>

<file path=ppt/slides/_rels/slide333.xml.rels><?xml version="1.0" encoding="UTF-8" standalone="yes"?>
<Relationships xmlns="http://schemas.openxmlformats.org/package/2006/relationships"><Relationship Id="rId2" Type="http://schemas.openxmlformats.org/officeDocument/2006/relationships/image" Target="../media/image396.png"/><Relationship Id="rId1" Type="http://schemas.openxmlformats.org/officeDocument/2006/relationships/slideLayout" Target="../slideLayouts/slideLayout1.xml"/></Relationships>
</file>

<file path=ppt/slides/_rels/slide334.xml.rels><?xml version="1.0" encoding="UTF-8" standalone="yes"?>
<Relationships xmlns="http://schemas.openxmlformats.org/package/2006/relationships"><Relationship Id="rId2" Type="http://schemas.openxmlformats.org/officeDocument/2006/relationships/image" Target="../media/image397.png"/><Relationship Id="rId1" Type="http://schemas.openxmlformats.org/officeDocument/2006/relationships/slideLayout" Target="../slideLayouts/slideLayout1.xml"/></Relationships>
</file>

<file path=ppt/slides/_rels/slide335.xml.rels><?xml version="1.0" encoding="UTF-8" standalone="yes"?>
<Relationships xmlns="http://schemas.openxmlformats.org/package/2006/relationships"><Relationship Id="rId2" Type="http://schemas.openxmlformats.org/officeDocument/2006/relationships/image" Target="../media/image398.png"/><Relationship Id="rId1" Type="http://schemas.openxmlformats.org/officeDocument/2006/relationships/slideLayout" Target="../slideLayouts/slideLayout1.xml"/></Relationships>
</file>

<file path=ppt/slides/_rels/slide336.xml.rels><?xml version="1.0" encoding="UTF-8" standalone="yes"?>
<Relationships xmlns="http://schemas.openxmlformats.org/package/2006/relationships"><Relationship Id="rId2" Type="http://schemas.openxmlformats.org/officeDocument/2006/relationships/image" Target="../media/image399.png"/><Relationship Id="rId1" Type="http://schemas.openxmlformats.org/officeDocument/2006/relationships/slideLayout" Target="../slideLayouts/slideLayout1.xml"/></Relationships>
</file>

<file path=ppt/slides/_rels/slide337.xml.rels><?xml version="1.0" encoding="UTF-8" standalone="yes"?>
<Relationships xmlns="http://schemas.openxmlformats.org/package/2006/relationships"><Relationship Id="rId3" Type="http://schemas.openxmlformats.org/officeDocument/2006/relationships/image" Target="../media/image401.png"/><Relationship Id="rId2" Type="http://schemas.openxmlformats.org/officeDocument/2006/relationships/image" Target="../media/image400.png"/><Relationship Id="rId1" Type="http://schemas.openxmlformats.org/officeDocument/2006/relationships/slideLayout" Target="../slideLayouts/slideLayout1.xml"/></Relationships>
</file>

<file path=ppt/slides/_rels/slide338.xml.rels><?xml version="1.0" encoding="UTF-8" standalone="yes"?>
<Relationships xmlns="http://schemas.openxmlformats.org/package/2006/relationships"><Relationship Id="rId3" Type="http://schemas.openxmlformats.org/officeDocument/2006/relationships/image" Target="../media/image403.png"/><Relationship Id="rId2" Type="http://schemas.openxmlformats.org/officeDocument/2006/relationships/image" Target="../media/image402.png"/><Relationship Id="rId1" Type="http://schemas.openxmlformats.org/officeDocument/2006/relationships/slideLayout" Target="../slideLayouts/slideLayout1.xml"/></Relationships>
</file>

<file path=ppt/slides/_rels/slide339.xml.rels><?xml version="1.0" encoding="UTF-8" standalone="yes"?>
<Relationships xmlns="http://schemas.openxmlformats.org/package/2006/relationships"><Relationship Id="rId2" Type="http://schemas.openxmlformats.org/officeDocument/2006/relationships/image" Target="../media/image404.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40.xml.rels><?xml version="1.0" encoding="UTF-8" standalone="yes"?>
<Relationships xmlns="http://schemas.openxmlformats.org/package/2006/relationships"><Relationship Id="rId2" Type="http://schemas.openxmlformats.org/officeDocument/2006/relationships/image" Target="../media/image405.png"/><Relationship Id="rId1" Type="http://schemas.openxmlformats.org/officeDocument/2006/relationships/slideLayout" Target="../slideLayouts/slideLayout1.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3.xml.rels><?xml version="1.0" encoding="UTF-8" standalone="yes"?>
<Relationships xmlns="http://schemas.openxmlformats.org/package/2006/relationships"><Relationship Id="rId2" Type="http://schemas.openxmlformats.org/officeDocument/2006/relationships/image" Target="../media/image406.png"/><Relationship Id="rId1" Type="http://schemas.openxmlformats.org/officeDocument/2006/relationships/slideLayout" Target="../slideLayouts/slideLayout1.xml"/></Relationships>
</file>

<file path=ppt/slides/_rels/slide344.xml.rels><?xml version="1.0" encoding="UTF-8" standalone="yes"?>
<Relationships xmlns="http://schemas.openxmlformats.org/package/2006/relationships"><Relationship Id="rId2" Type="http://schemas.openxmlformats.org/officeDocument/2006/relationships/image" Target="../media/image407.png"/><Relationship Id="rId1" Type="http://schemas.openxmlformats.org/officeDocument/2006/relationships/slideLayout" Target="../slideLayouts/slideLayout1.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6.xml.rels><?xml version="1.0" encoding="UTF-8" standalone="yes"?>
<Relationships xmlns="http://schemas.openxmlformats.org/package/2006/relationships"><Relationship Id="rId3" Type="http://schemas.openxmlformats.org/officeDocument/2006/relationships/hyperlink" Target="https://erko.pl/produkt/palczatki-termokurczliwe-pal/" TargetMode="External"/><Relationship Id="rId2" Type="http://schemas.openxmlformats.org/officeDocument/2006/relationships/image" Target="../media/image408.jpeg"/><Relationship Id="rId1" Type="http://schemas.openxmlformats.org/officeDocument/2006/relationships/slideLayout" Target="../slideLayouts/slideLayout1.xml"/></Relationships>
</file>

<file path=ppt/slides/_rels/slide347.xml.rels><?xml version="1.0" encoding="UTF-8" standalone="yes"?>
<Relationships xmlns="http://schemas.openxmlformats.org/package/2006/relationships"><Relationship Id="rId2" Type="http://schemas.openxmlformats.org/officeDocument/2006/relationships/image" Target="../media/image409.png"/><Relationship Id="rId1" Type="http://schemas.openxmlformats.org/officeDocument/2006/relationships/slideLayout" Target="../slideLayouts/slideLayout1.xml"/></Relationships>
</file>

<file path=ppt/slides/_rels/slide348.xml.rels><?xml version="1.0" encoding="UTF-8" standalone="yes"?>
<Relationships xmlns="http://schemas.openxmlformats.org/package/2006/relationships"><Relationship Id="rId2" Type="http://schemas.openxmlformats.org/officeDocument/2006/relationships/image" Target="../media/image410.png"/><Relationship Id="rId1" Type="http://schemas.openxmlformats.org/officeDocument/2006/relationships/slideLayout" Target="../slideLayouts/slideLayout1.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350.xml.rels><?xml version="1.0" encoding="UTF-8" standalone="yes"?>
<Relationships xmlns="http://schemas.openxmlformats.org/package/2006/relationships"><Relationship Id="rId3" Type="http://schemas.openxmlformats.org/officeDocument/2006/relationships/hyperlink" Target="https://www.hellermanntyton.pl/produkty/ksztaltki-termokurczliwe/1613-1-b5w2/416-13060" TargetMode="External"/><Relationship Id="rId2" Type="http://schemas.openxmlformats.org/officeDocument/2006/relationships/image" Target="../media/image411.png"/><Relationship Id="rId1" Type="http://schemas.openxmlformats.org/officeDocument/2006/relationships/slideLayout" Target="../slideLayouts/slideLayout1.xml"/></Relationships>
</file>

<file path=ppt/slides/_rels/slide351.xml.rels><?xml version="1.0" encoding="UTF-8" standalone="yes"?>
<Relationships xmlns="http://schemas.openxmlformats.org/package/2006/relationships"><Relationship Id="rId3" Type="http://schemas.openxmlformats.org/officeDocument/2006/relationships/hyperlink" Target="https://www.corpig.pl/produkt/17745-kapturek-termokurczliwy-skk8040-z-klejem-nexans.html" TargetMode="External"/><Relationship Id="rId2" Type="http://schemas.openxmlformats.org/officeDocument/2006/relationships/hyperlink" Target="https://erko.pl/produkt/kaptur-uszczelniajacy-z-klejem-ku/" TargetMode="External"/><Relationship Id="rId1" Type="http://schemas.openxmlformats.org/officeDocument/2006/relationships/slideLayout" Target="../slideLayouts/slideLayout1.xml"/><Relationship Id="rId5" Type="http://schemas.openxmlformats.org/officeDocument/2006/relationships/image" Target="../media/image413.jpeg"/><Relationship Id="rId4" Type="http://schemas.openxmlformats.org/officeDocument/2006/relationships/image" Target="../media/image412.png"/></Relationships>
</file>

<file path=ppt/slides/_rels/slide352.xml.rels><?xml version="1.0" encoding="UTF-8" standalone="yes"?>
<Relationships xmlns="http://schemas.openxmlformats.org/package/2006/relationships"><Relationship Id="rId3" Type="http://schemas.openxmlformats.org/officeDocument/2006/relationships/image" Target="../media/image415.png"/><Relationship Id="rId2" Type="http://schemas.openxmlformats.org/officeDocument/2006/relationships/image" Target="../media/image414.png"/><Relationship Id="rId1" Type="http://schemas.openxmlformats.org/officeDocument/2006/relationships/slideLayout" Target="../slideLayouts/slideLayout1.xml"/></Relationships>
</file>

<file path=ppt/slides/_rels/slide353.xml.rels><?xml version="1.0" encoding="UTF-8" standalone="yes"?>
<Relationships xmlns="http://schemas.openxmlformats.org/package/2006/relationships"><Relationship Id="rId3" Type="http://schemas.openxmlformats.org/officeDocument/2006/relationships/image" Target="../media/image417.png"/><Relationship Id="rId2" Type="http://schemas.openxmlformats.org/officeDocument/2006/relationships/image" Target="../media/image416.png"/><Relationship Id="rId1" Type="http://schemas.openxmlformats.org/officeDocument/2006/relationships/slideLayout" Target="../slideLayouts/slideLayout1.xml"/></Relationships>
</file>

<file path=ppt/slides/_rels/slide3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6.xml.rels><?xml version="1.0" encoding="UTF-8" standalone="yes"?>
<Relationships xmlns="http://schemas.openxmlformats.org/package/2006/relationships"><Relationship Id="rId2" Type="http://schemas.openxmlformats.org/officeDocument/2006/relationships/image" Target="../media/image418.png"/><Relationship Id="rId1" Type="http://schemas.openxmlformats.org/officeDocument/2006/relationships/slideLayout" Target="../slideLayouts/slideLayout1.xml"/></Relationships>
</file>

<file path=ppt/slides/_rels/slide357.xml.rels><?xml version="1.0" encoding="UTF-8" standalone="yes"?>
<Relationships xmlns="http://schemas.openxmlformats.org/package/2006/relationships"><Relationship Id="rId2" Type="http://schemas.openxmlformats.org/officeDocument/2006/relationships/image" Target="../media/image419.jpeg"/><Relationship Id="rId1" Type="http://schemas.openxmlformats.org/officeDocument/2006/relationships/slideLayout" Target="../slideLayouts/slideLayout1.xml"/></Relationships>
</file>

<file path=ppt/slides/_rels/slide358.xml.rels><?xml version="1.0" encoding="UTF-8" standalone="yes"?>
<Relationships xmlns="http://schemas.openxmlformats.org/package/2006/relationships"><Relationship Id="rId8" Type="http://schemas.openxmlformats.org/officeDocument/2006/relationships/hyperlink" Target="http://helukabel.pl/wp-content/uploads/2020/10/Kody-oznaczen-dla-kabli-i-przewodow.pdf" TargetMode="External"/><Relationship Id="rId13" Type="http://schemas.openxmlformats.org/officeDocument/2006/relationships/hyperlink" Target="https://wiha.com/pl/pl/narzedzia/narzedzia-dynamometryczne/wiha-torquevario-s/rekojesc/wkretak-dynamometryczny-torquevario-s/36850" TargetMode="External"/><Relationship Id="rId3" Type="http://schemas.openxmlformats.org/officeDocument/2006/relationships/hyperlink" Target="https://sklep.pkn.pl/pn-en-iec-60228-2025-02e.html" TargetMode="External"/><Relationship Id="rId7" Type="http://schemas.openxmlformats.org/officeDocument/2006/relationships/hyperlink" Target="https://www.helukabel.pl/porada/nr/624/kody-oznaczen-dla-kabli-i-przewodow" TargetMode="External"/><Relationship Id="rId12" Type="http://schemas.openxmlformats.org/officeDocument/2006/relationships/hyperlink" Target="https://wiha.com/pl/pl/narzedzia/narzedzia-dynamometryczne/wiha-torquevario-s-vde/zestawy/wkretak-dynamometryczny-zestaw-torquevario-s-electric/38074" TargetMode="External"/><Relationship Id="rId2" Type="http://schemas.openxmlformats.org/officeDocument/2006/relationships/hyperlink" Target="https://m.sep.com.pl/tydzien-w-sep/477/zmiany-w-polskim-nazewnictwie-produktow-kablowych.html" TargetMode="External"/><Relationship Id="rId16" Type="http://schemas.openxmlformats.org/officeDocument/2006/relationships/hyperlink" Target="https://www.napiecie.salama.pl/jak-laczyc-kable-i-przewody-szybkozlaczka/" TargetMode="External"/><Relationship Id="rId1" Type="http://schemas.openxmlformats.org/officeDocument/2006/relationships/slideLayout" Target="../slideLayouts/slideLayout1.xml"/><Relationship Id="rId6" Type="http://schemas.openxmlformats.org/officeDocument/2006/relationships/hyperlink" Target="http://www.edwardmusial.info/naz_nap.html" TargetMode="External"/><Relationship Id="rId11" Type="http://schemas.openxmlformats.org/officeDocument/2006/relationships/hyperlink" Target="https://wiha.com/pl/pl/wiedza/profile-srub/" TargetMode="External"/><Relationship Id="rId5" Type="http://schemas.openxmlformats.org/officeDocument/2006/relationships/hyperlink" Target="https://www.ergom.com/pl/cms/wiedza/ckor" TargetMode="External"/><Relationship Id="rId15" Type="http://schemas.openxmlformats.org/officeDocument/2006/relationships/hyperlink" Target="https://wiha.com/pl/pl/narzedzia/narzedzia-dynamometryczne/trzony-wymienne-wiha-torque/klucz-do-dokrecania-zlaczy-kablowych/36421" TargetMode="External"/><Relationship Id="rId10" Type="http://schemas.openxmlformats.org/officeDocument/2006/relationships/hyperlink" Target="https://www.tim.pl/strefa-porad/Sprawdz-czy-robisz-to-dobrze-Najpopularniejsze-bledy-podczas-dokrecania" TargetMode="External"/><Relationship Id="rId4" Type="http://schemas.openxmlformats.org/officeDocument/2006/relationships/hyperlink" Target="https://ospel-przewody.com.pl/pl/oznaczenia-przewodow-i-kabli-elektrycznych" TargetMode="External"/><Relationship Id="rId9" Type="http://schemas.openxmlformats.org/officeDocument/2006/relationships/hyperlink" Target="https://www.napiecie.salama.pl/srednica-zyly-czy-oszukuja-na-jakosci-kabli-i-przewodow/" TargetMode="External"/><Relationship Id="rId14" Type="http://schemas.openxmlformats.org/officeDocument/2006/relationships/hyperlink" Target="https://www.napiecie.salama.pl/jak-dobrac-i-ulozyc-kable-przewody-teleinformatyczne/#Minimalny-promien-giecia" TargetMode="External"/></Relationships>
</file>

<file path=ppt/slides/_rels/slide359.xml.rels><?xml version="1.0" encoding="UTF-8" standalone="yes"?>
<Relationships xmlns="http://schemas.openxmlformats.org/package/2006/relationships"><Relationship Id="rId8" Type="http://schemas.openxmlformats.org/officeDocument/2006/relationships/hyperlink" Target="https://www.simet.com.pl/kategorie-produktow/zlaczki/?sf_paged=1" TargetMode="External"/><Relationship Id="rId13" Type="http://schemas.openxmlformats.org/officeDocument/2006/relationships/hyperlink" Target="https://www.phoenixcontact.com/pl-pl/produkty/zlacza/zlacza-fotowoltaiczne" TargetMode="External"/><Relationship Id="rId3" Type="http://schemas.openxmlformats.org/officeDocument/2006/relationships/hyperlink" Target="https://www.helukabel.pl/oferta/Topflex-emv-uv-2yslcyk-j-ul-csa,1820" TargetMode="External"/><Relationship Id="rId7" Type="http://schemas.openxmlformats.org/officeDocument/2006/relationships/hyperlink" Target="https://www.simet.com.pl/kategorie-produktow/bloki-rozdzielcze/" TargetMode="External"/><Relationship Id="rId12" Type="http://schemas.openxmlformats.org/officeDocument/2006/relationships/hyperlink" Target="https://www.wago.com/pl/technika-laczeniowa/odkryj-zlaczki-listwowe" TargetMode="External"/><Relationship Id="rId2" Type="http://schemas.openxmlformats.org/officeDocument/2006/relationships/hyperlink" Target="https://www.helukabel.pl/oferta/Topflex-emv-uv-3-plus-2yslcyk-j-ul-csa,1821" TargetMode="External"/><Relationship Id="rId16" Type="http://schemas.openxmlformats.org/officeDocument/2006/relationships/hyperlink" Target="https://www.lapp.com/pl/pl/PLN/produkty/dawnice-kablowe/pojedyncze-wejscia/c/113981" TargetMode="External"/><Relationship Id="rId1" Type="http://schemas.openxmlformats.org/officeDocument/2006/relationships/slideLayout" Target="../slideLayouts/slideLayout1.xml"/><Relationship Id="rId6" Type="http://schemas.openxmlformats.org/officeDocument/2006/relationships/hyperlink" Target="https://www.tim.pl/dynamometr-elektroniczny-dynafor-3-2-t-260899-dynamometr-dynafor-tractel-llz2-3200-kg/p/0001-00014-15235" TargetMode="External"/><Relationship Id="rId11" Type="http://schemas.openxmlformats.org/officeDocument/2006/relationships/hyperlink" Target="https://www.napiecie.salama.pl/jak-laczyc-kable-i-przewody-szybkozlaczka/#Czy-to-Wada" TargetMode="External"/><Relationship Id="rId5" Type="http://schemas.openxmlformats.org/officeDocument/2006/relationships/hyperlink" Target="https://www.tim.pl/dynamometr-elektroniczny-do-2-ton-st112-2e/p/0002-00000-82252" TargetMode="External"/><Relationship Id="rId15" Type="http://schemas.openxmlformats.org/officeDocument/2006/relationships/hyperlink" Target="https://www.simet.com.pl/produkty/dlawnica-do-przewodow-i-rur-fi-516-mm-ip54/" TargetMode="External"/><Relationship Id="rId10" Type="http://schemas.openxmlformats.org/officeDocument/2006/relationships/hyperlink" Target="https://www.napiecie.salama.pl/jak-laczyc-kable-i-przewody-szybkozlaczka/#Listwy" TargetMode="External"/><Relationship Id="rId4" Type="http://schemas.openxmlformats.org/officeDocument/2006/relationships/hyperlink" Target="https://www.helukabel.pl/oferta/Topserv-650-vfd-czarny-ul-csa,8144" TargetMode="External"/><Relationship Id="rId9" Type="http://schemas.openxmlformats.org/officeDocument/2006/relationships/hyperlink" Target="https://www.simet.com.pl/kategorie-produktow/odgalezniki/" TargetMode="External"/><Relationship Id="rId14" Type="http://schemas.openxmlformats.org/officeDocument/2006/relationships/hyperlink" Target="https://www.lapp.com/pl/pl/PLN/produkty/dawnice-kablowe/c/113980"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60.xml.rels><?xml version="1.0" encoding="UTF-8" standalone="yes"?>
<Relationships xmlns="http://schemas.openxmlformats.org/package/2006/relationships"><Relationship Id="rId8" Type="http://schemas.openxmlformats.org/officeDocument/2006/relationships/hyperlink" Target="https://www.knipex.com/pl-pl/produkty/szczypce-rowerowe/no%C5%BCyce-do-tworzywa-sztucznego-r%C3%B3wnie%C5%BC-do-korytek-kablowych/no%C5%BCyce-do-tworzywa-sztucznego-r%C3%B3wnie%C5%BC-do-korytek-kablowych/950221" TargetMode="External"/><Relationship Id="rId13" Type="http://schemas.openxmlformats.org/officeDocument/2006/relationships/hyperlink" Target="https://www.hellermanntyton.pl/produkty/ksztaltki-termokurczliwe/1613-1-b5w2/416-13060" TargetMode="External"/><Relationship Id="rId3" Type="http://schemas.openxmlformats.org/officeDocument/2006/relationships/hyperlink" Target="https://www.lapp.com/pl/pl/PLN/skintop-flat/p/53119375" TargetMode="External"/><Relationship Id="rId7" Type="http://schemas.openxmlformats.org/officeDocument/2006/relationships/hyperlink" Target="https://hager.com/pl/katalog/systemy-prowadzenia-instalacji-elektrycznych/tehalit-br-tehalit-bkis-tehalit-gbd-a" TargetMode="External"/><Relationship Id="rId12" Type="http://schemas.openxmlformats.org/officeDocument/2006/relationships/hyperlink" Target="https://www.cellpack.com/pl/home" TargetMode="External"/><Relationship Id="rId2" Type="http://schemas.openxmlformats.org/officeDocument/2006/relationships/hyperlink" Target="https://www.lapp.com/pl/pl/PLN/produkty/dawnice-kablowe/pojedyncze-wejscia/c/113981" TargetMode="External"/><Relationship Id="rId16" Type="http://schemas.openxmlformats.org/officeDocument/2006/relationships/hyperlink" Target="https://erko.pl/produkt/kaptur-uszczelniajacy-z-klejem-ku/" TargetMode="External"/><Relationship Id="rId1" Type="http://schemas.openxmlformats.org/officeDocument/2006/relationships/slideLayout" Target="../slideLayouts/slideLayout1.xml"/><Relationship Id="rId6" Type="http://schemas.openxmlformats.org/officeDocument/2006/relationships/hyperlink" Target="https://www.napiecie.salama.pl/puszka-instalacja-elektryczna/" TargetMode="External"/><Relationship Id="rId11" Type="http://schemas.openxmlformats.org/officeDocument/2006/relationships/hyperlink" Target="https://www.ospel.pl/do-pobrania/schematy" TargetMode="External"/><Relationship Id="rId5" Type="http://schemas.openxmlformats.org/officeDocument/2006/relationships/hyperlink" Target="https://www.simet.com.pl/kategorie-produktow/puszki/" TargetMode="External"/><Relationship Id="rId15" Type="http://schemas.openxmlformats.org/officeDocument/2006/relationships/hyperlink" Target="https://www.corpig.pl/produkt/17745-kapturek-termokurczliwy-skk8040-z-klejem-nexans.html" TargetMode="External"/><Relationship Id="rId10" Type="http://schemas.openxmlformats.org/officeDocument/2006/relationships/hyperlink" Target="https://www.elektroda.pl/rtvforum/topic3834251.html#gallery-8" TargetMode="External"/><Relationship Id="rId4" Type="http://schemas.openxmlformats.org/officeDocument/2006/relationships/hyperlink" Target="https://www.lapp.com/pl/pl/PLN/skintop-ms-npt-brush/p/53112037" TargetMode="External"/><Relationship Id="rId9" Type="http://schemas.openxmlformats.org/officeDocument/2006/relationships/hyperlink" Target="https://pl.wikipedia.org/wiki/Gniazdo_elektryczne" TargetMode="External"/><Relationship Id="rId14" Type="http://schemas.openxmlformats.org/officeDocument/2006/relationships/hyperlink" Target="https://erko.pl/produkt/palczatki-termokurczliwe-pal/"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www.edwardmusial.info/naz_nap.html" TargetMode="Externa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4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4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6.png"/><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4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46.png"/><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5.xml.rels><?xml version="1.0" encoding="UTF-8" standalone="yes"?>
<Relationships xmlns="http://schemas.openxmlformats.org/package/2006/relationships"><Relationship Id="rId2" Type="http://schemas.openxmlformats.org/officeDocument/2006/relationships/hyperlink" Target="https://m.sep.com.pl/tydzien-w-sep/477/zmiany-w-polskim-nazewnictwie-produktow-kablowych.html" TargetMode="Externa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46.png"/><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hyperlink" Target="http://helukabel.pl/wp-content/uploads/2020/10/Kody-oznaczen-dla-kabli-i-przewodow.pdf" TargetMode="External"/><Relationship Id="rId1" Type="http://schemas.openxmlformats.org/officeDocument/2006/relationships/slideLayout" Target="../slideLayouts/slideLayout1.xml"/><Relationship Id="rId5" Type="http://schemas.openxmlformats.org/officeDocument/2006/relationships/image" Target="../media/image58.png"/><Relationship Id="rId4" Type="http://schemas.openxmlformats.org/officeDocument/2006/relationships/image" Target="../media/image57.png"/></Relationships>
</file>

<file path=ppt/slides/_rels/slide5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6.png"/><Relationship Id="rId1" Type="http://schemas.openxmlformats.org/officeDocument/2006/relationships/slideLayout" Target="../slideLayouts/slideLayout1.xml"/><Relationship Id="rId5" Type="http://schemas.openxmlformats.org/officeDocument/2006/relationships/hyperlink" Target="http://helukabel.pl/wp-content/uploads/2020/10/Kody-oznaczen-dla-kabli-i-przewodow.pdf" TargetMode="External"/><Relationship Id="rId4" Type="http://schemas.openxmlformats.org/officeDocument/2006/relationships/image" Target="../media/image60.png"/></Relationships>
</file>

<file path=ppt/slides/_rels/slide5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1.xml"/><Relationship Id="rId5" Type="http://schemas.openxmlformats.org/officeDocument/2006/relationships/hyperlink" Target="http://helukabel.pl/wp-content/uploads/2020/10/Kody-oznaczen-dla-kabli-i-przewodow.pdf" TargetMode="External"/><Relationship Id="rId4" Type="http://schemas.openxmlformats.org/officeDocument/2006/relationships/image" Target="../media/image62.png"/></Relationships>
</file>

<file path=ppt/slides/_rels/slide5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6.png"/><Relationship Id="rId1" Type="http://schemas.openxmlformats.org/officeDocument/2006/relationships/slideLayout" Target="../slideLayouts/slideLayout1.xml"/><Relationship Id="rId4" Type="http://schemas.openxmlformats.org/officeDocument/2006/relationships/hyperlink" Target="http://helukabel.pl/wp-content/uploads/2020/10/Kody-oznaczen-dla-kabli-i-przewodow.pdf"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56.png"/><Relationship Id="rId1" Type="http://schemas.openxmlformats.org/officeDocument/2006/relationships/slideLayout" Target="../slideLayouts/slideLayout1.xml"/><Relationship Id="rId4" Type="http://schemas.openxmlformats.org/officeDocument/2006/relationships/hyperlink" Target="http://helukabel.pl/wp-content/uploads/2020/10/Kody-oznaczen-dla-kabli-i-przewodow.pdf"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hyperlink" Target="http://helukabel.pl/wp-content/uploads/2020/10/Kody-oznaczen-dla-kabli-i-przewodow.pdf" TargetMode="External"/><Relationship Id="rId1" Type="http://schemas.openxmlformats.org/officeDocument/2006/relationships/slideLayout" Target="../slideLayouts/slideLayout1.xml"/><Relationship Id="rId4" Type="http://schemas.openxmlformats.org/officeDocument/2006/relationships/image" Target="../media/image66.png"/></Relationships>
</file>

<file path=ppt/slides/_rels/slide5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hyperlink" Target="http://helukabel.pl/wp-content/uploads/2020/10/Kody-oznaczen-dla-kabli-i-przewodow.pdf" TargetMode="External"/><Relationship Id="rId1" Type="http://schemas.openxmlformats.org/officeDocument/2006/relationships/slideLayout" Target="../slideLayouts/slideLayout1.xml"/><Relationship Id="rId4" Type="http://schemas.openxmlformats.org/officeDocument/2006/relationships/image" Target="../media/image6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hyperlink" Target="http://helukabel.pl/wp-content/uploads/2020/10/Kody-oznaczen-dla-kabli-i-przewodow.pdf" TargetMode="External"/><Relationship Id="rId1" Type="http://schemas.openxmlformats.org/officeDocument/2006/relationships/slideLayout" Target="../slideLayouts/slideLayout1.xml"/><Relationship Id="rId5" Type="http://schemas.openxmlformats.org/officeDocument/2006/relationships/image" Target="../media/image71.png"/><Relationship Id="rId4" Type="http://schemas.openxmlformats.org/officeDocument/2006/relationships/image" Target="../media/image70.png"/></Relationships>
</file>

<file path=ppt/slides/_rels/slide6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hyperlink" Target="http://helukabel.pl/wp-content/uploads/2020/10/Kody-oznaczen-dla-kabli-i-przewodow.pdf" TargetMode="External"/><Relationship Id="rId1" Type="http://schemas.openxmlformats.org/officeDocument/2006/relationships/slideLayout" Target="../slideLayouts/slideLayout1.xml"/><Relationship Id="rId5" Type="http://schemas.openxmlformats.org/officeDocument/2006/relationships/image" Target="../media/image73.png"/><Relationship Id="rId4" Type="http://schemas.openxmlformats.org/officeDocument/2006/relationships/image" Target="../media/image72.png"/></Relationships>
</file>

<file path=ppt/slides/_rels/slide6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helukabel.pl/wp-content/uploads/2020/10/Kody-oznaczen-dla-kabli-i-przewodow.pdf" TargetMode="External"/><Relationship Id="rId1" Type="http://schemas.openxmlformats.org/officeDocument/2006/relationships/slideLayout" Target="../slideLayouts/slideLayout1.xml"/><Relationship Id="rId5" Type="http://schemas.openxmlformats.org/officeDocument/2006/relationships/image" Target="../media/image76.png"/><Relationship Id="rId4" Type="http://schemas.openxmlformats.org/officeDocument/2006/relationships/image" Target="../media/image75.png"/></Relationships>
</file>

<file path=ppt/slides/_rels/slide6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hyperlink" Target="http://helukabel.pl/wp-content/uploads/2020/10/Kody-oznaczen-dla-kabli-i-przewodow.pdf" TargetMode="External"/><Relationship Id="rId1" Type="http://schemas.openxmlformats.org/officeDocument/2006/relationships/slideLayout" Target="../slideLayouts/slideLayout1.xml"/><Relationship Id="rId4" Type="http://schemas.openxmlformats.org/officeDocument/2006/relationships/image" Target="../media/image78.png"/></Relationships>
</file>

<file path=ppt/slides/_rels/slide6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hyperlink" Target="http://helukabel.pl/wp-content/uploads/2020/10/Kody-oznaczen-dla-kabli-i-przewodow.pdf" TargetMode="External"/><Relationship Id="rId1" Type="http://schemas.openxmlformats.org/officeDocument/2006/relationships/slideLayout" Target="../slideLayouts/slideLayout1.xml"/><Relationship Id="rId5" Type="http://schemas.openxmlformats.org/officeDocument/2006/relationships/image" Target="../media/image81.png"/><Relationship Id="rId4" Type="http://schemas.openxmlformats.org/officeDocument/2006/relationships/image" Target="../media/image80.png"/></Relationships>
</file>

<file path=ppt/slides/_rels/slide6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hyperlink" Target="http://helukabel.pl/wp-content/uploads/2020/10/Kody-oznaczen-dla-kabli-i-przewodow.pdf" TargetMode="Externa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hyperlink" Target="http://helukabel.pl/wp-content/uploads/2020/10/Kody-oznaczen-dla-kabli-i-przewodow.pdf" TargetMode="Externa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hyperlink" Target="http://helukabel.pl/wp-content/uploads/2020/10/Kody-oznaczen-dla-kabli-i-przewodow.pdf" TargetMode="External"/><Relationship Id="rId1" Type="http://schemas.openxmlformats.org/officeDocument/2006/relationships/slideLayout" Target="../slideLayouts/slideLayout1.xml"/><Relationship Id="rId4" Type="http://schemas.openxmlformats.org/officeDocument/2006/relationships/image" Target="../media/image85.png"/></Relationships>
</file>

<file path=ppt/slides/_rels/slide6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hyperlink" Target="http://helukabel.pl/wp-content/uploads/2020/10/Kody-oznaczen-dla-kabli-i-przewodow.pdf" TargetMode="External"/><Relationship Id="rId1" Type="http://schemas.openxmlformats.org/officeDocument/2006/relationships/slideLayout" Target="../slideLayouts/slideLayout1.xml"/><Relationship Id="rId4" Type="http://schemas.openxmlformats.org/officeDocument/2006/relationships/image" Target="../media/image86.png"/></Relationships>
</file>

<file path=ppt/slides/_rels/slide6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hyperlink" Target="http://helukabel.pl/wp-content/uploads/2020/10/Kody-oznaczen-dla-kabli-i-przewodow.pdf" TargetMode="External"/><Relationship Id="rId1" Type="http://schemas.openxmlformats.org/officeDocument/2006/relationships/slideLayout" Target="../slideLayouts/slideLayout1.xml"/><Relationship Id="rId4" Type="http://schemas.openxmlformats.org/officeDocument/2006/relationships/image" Target="../media/image8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hyperlink" Target="http://helukabel.pl/wp-content/uploads/2020/10/Kody-oznaczen-dla-kabli-i-przewodow.pdf" TargetMode="External"/><Relationship Id="rId1" Type="http://schemas.openxmlformats.org/officeDocument/2006/relationships/slideLayout" Target="../slideLayouts/slideLayout1.xml"/><Relationship Id="rId5" Type="http://schemas.openxmlformats.org/officeDocument/2006/relationships/image" Target="../media/image90.png"/><Relationship Id="rId4" Type="http://schemas.openxmlformats.org/officeDocument/2006/relationships/image" Target="../media/image89.png"/></Relationships>
</file>

<file path=ppt/slides/_rels/slide7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hyperlink" Target="http://helukabel.pl/wp-content/uploads/2020/10/Kody-oznaczen-dla-kabli-i-przewodow.pdf" TargetMode="External"/><Relationship Id="rId1" Type="http://schemas.openxmlformats.org/officeDocument/2006/relationships/slideLayout" Target="../slideLayouts/slideLayout1.xml"/><Relationship Id="rId5" Type="http://schemas.openxmlformats.org/officeDocument/2006/relationships/image" Target="../media/image92.png"/><Relationship Id="rId4" Type="http://schemas.openxmlformats.org/officeDocument/2006/relationships/image" Target="../media/image91.png"/></Relationships>
</file>

<file path=ppt/slides/_rels/slide7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hyperlink" Target="http://helukabel.pl/wp-content/uploads/2020/10/Kody-oznaczen-dla-kabli-i-przewodow.pdf" TargetMode="External"/><Relationship Id="rId1" Type="http://schemas.openxmlformats.org/officeDocument/2006/relationships/slideLayout" Target="../slideLayouts/slideLayout1.xml"/><Relationship Id="rId4" Type="http://schemas.openxmlformats.org/officeDocument/2006/relationships/image" Target="../media/image93.png"/></Relationships>
</file>

<file path=ppt/slides/_rels/slide7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hyperlink" Target="http://helukabel.pl/wp-content/uploads/2020/10/Kody-oznaczen-dla-kabli-i-przewodow.pdf" TargetMode="External"/><Relationship Id="rId1" Type="http://schemas.openxmlformats.org/officeDocument/2006/relationships/slideLayout" Target="../slideLayouts/slideLayout1.xml"/><Relationship Id="rId4" Type="http://schemas.openxmlformats.org/officeDocument/2006/relationships/image" Target="../media/image95.png"/></Relationships>
</file>

<file path=ppt/slides/_rels/slide7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hyperlink" Target="http://helukabel.pl/wp-content/uploads/2020/10/Kody-oznaczen-dla-kabli-i-przewodow.pdf" TargetMode="External"/><Relationship Id="rId1" Type="http://schemas.openxmlformats.org/officeDocument/2006/relationships/slideLayout" Target="../slideLayouts/slideLayout1.xml"/><Relationship Id="rId4" Type="http://schemas.openxmlformats.org/officeDocument/2006/relationships/image" Target="../media/image96.png"/></Relationships>
</file>

<file path=ppt/slides/_rels/slide7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hyperlink" Target="http://helukabel.pl/wp-content/uploads/2020/10/Kody-oznaczen-dla-kabli-i-przewodow.pdf" TargetMode="External"/><Relationship Id="rId1" Type="http://schemas.openxmlformats.org/officeDocument/2006/relationships/slideLayout" Target="../slideLayouts/slideLayout1.xml"/><Relationship Id="rId4" Type="http://schemas.openxmlformats.org/officeDocument/2006/relationships/image" Target="../media/image97.png"/></Relationships>
</file>

<file path=ppt/slides/_rels/slide7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hyperlink" Target="http://helukabel.pl/wp-content/uploads/2020/10/Kody-oznaczen-dla-kabli-i-przewodow.pdf" TargetMode="External"/><Relationship Id="rId1" Type="http://schemas.openxmlformats.org/officeDocument/2006/relationships/slideLayout" Target="../slideLayouts/slideLayout1.xml"/><Relationship Id="rId4" Type="http://schemas.openxmlformats.org/officeDocument/2006/relationships/image" Target="../media/image98.png"/></Relationships>
</file>

<file path=ppt/slides/_rels/slide7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hyperlink" Target="http://helukabel.pl/wp-content/uploads/2020/10/Kody-oznaczen-dla-kabli-i-przewodow.pdf" TargetMode="External"/><Relationship Id="rId1" Type="http://schemas.openxmlformats.org/officeDocument/2006/relationships/slideLayout" Target="../slideLayouts/slideLayout1.xml"/><Relationship Id="rId4" Type="http://schemas.openxmlformats.org/officeDocument/2006/relationships/image" Target="../media/image99.png"/></Relationships>
</file>

<file path=ppt/slides/_rels/slide78.xml.rels><?xml version="1.0" encoding="UTF-8" standalone="yes"?>
<Relationships xmlns="http://schemas.openxmlformats.org/package/2006/relationships"><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 Id="rId4" Type="http://schemas.openxmlformats.org/officeDocument/2006/relationships/image" Target="../media/image103.png"/></Relationships>
</file>

<file path=ppt/slides/_rels/slide82.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 Id="rId4" Type="http://schemas.openxmlformats.org/officeDocument/2006/relationships/image" Target="../media/image105.png"/></Relationships>
</file>

<file path=ppt/slides/_rels/slide83.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 Id="rId4" Type="http://schemas.openxmlformats.org/officeDocument/2006/relationships/image" Target="../media/image107.png"/></Relationships>
</file>

<file path=ppt/slides/_rels/slide8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 Id="rId4" Type="http://schemas.openxmlformats.org/officeDocument/2006/relationships/image" Target="../media/image109.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hyperlink" Target="https://www.helukabel.pl/porada/nr/624/kody-oznaczen-dla-kabli-i-przewodow"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upa 21">
            <a:extLst>
              <a:ext uri="{FF2B5EF4-FFF2-40B4-BE49-F238E27FC236}">
                <a16:creationId xmlns:a16="http://schemas.microsoft.com/office/drawing/2014/main" id="{05C18C66-BE88-F141-86A4-E85C44AE91FA}"/>
              </a:ext>
            </a:extLst>
          </p:cNvPr>
          <p:cNvGrpSpPr/>
          <p:nvPr/>
        </p:nvGrpSpPr>
        <p:grpSpPr>
          <a:xfrm>
            <a:off x="4660692" y="456266"/>
            <a:ext cx="1252016" cy="142043"/>
            <a:chOff x="4660692" y="456266"/>
            <a:chExt cx="1252016" cy="142043"/>
          </a:xfrm>
        </p:grpSpPr>
        <p:cxnSp>
          <p:nvCxnSpPr>
            <p:cNvPr id="19" name="Łącznik prosty 18">
              <a:extLst>
                <a:ext uri="{FF2B5EF4-FFF2-40B4-BE49-F238E27FC236}">
                  <a16:creationId xmlns:a16="http://schemas.microsoft.com/office/drawing/2014/main" id="{75EFA76C-A79C-B744-A3F5-984016FF76EF}"/>
                </a:ext>
              </a:extLst>
            </p:cNvPr>
            <p:cNvCxnSpPr>
              <a:cxnSpLocks/>
            </p:cNvCxnSpPr>
            <p:nvPr/>
          </p:nvCxnSpPr>
          <p:spPr>
            <a:xfrm flipV="1">
              <a:off x="4660692" y="519343"/>
              <a:ext cx="1252016" cy="7944"/>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cxnSp>
          <p:nvCxnSpPr>
            <p:cNvPr id="21" name="Łącznik prosty 20">
              <a:extLst>
                <a:ext uri="{FF2B5EF4-FFF2-40B4-BE49-F238E27FC236}">
                  <a16:creationId xmlns:a16="http://schemas.microsoft.com/office/drawing/2014/main" id="{A390CB6F-AD4A-1E46-9675-1C2F980F291C}"/>
                </a:ext>
              </a:extLst>
            </p:cNvPr>
            <p:cNvCxnSpPr/>
            <p:nvPr/>
          </p:nvCxnSpPr>
          <p:spPr>
            <a:xfrm>
              <a:off x="5912708" y="456266"/>
              <a:ext cx="0" cy="142043"/>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grpSp>
      <p:sp>
        <p:nvSpPr>
          <p:cNvPr id="14" name="pole tekstowe 13">
            <a:extLst>
              <a:ext uri="{FF2B5EF4-FFF2-40B4-BE49-F238E27FC236}">
                <a16:creationId xmlns:a16="http://schemas.microsoft.com/office/drawing/2014/main" id="{25211729-48F2-7E4B-949B-651DDA477AB3}"/>
              </a:ext>
            </a:extLst>
          </p:cNvPr>
          <p:cNvSpPr txBox="1"/>
          <p:nvPr/>
        </p:nvSpPr>
        <p:spPr>
          <a:xfrm>
            <a:off x="4744359" y="2973271"/>
            <a:ext cx="6740976" cy="923330"/>
          </a:xfrm>
          <a:prstGeom prst="rect">
            <a:avLst/>
          </a:prstGeom>
          <a:noFill/>
        </p:spPr>
        <p:txBody>
          <a:bodyPr wrap="square" lIns="91440" tIns="45720" rIns="91440" bIns="45720" rtlCol="0" anchor="t">
            <a:spAutoFit/>
          </a:bodyPr>
          <a:lstStyle/>
          <a:p>
            <a:pPr algn="just"/>
            <a:r>
              <a:rPr lang="pl-PL" sz="2700" b="1" dirty="0">
                <a:solidFill>
                  <a:srgbClr val="C00000"/>
                </a:solidFill>
                <a:latin typeface="Poppins"/>
                <a:ea typeface="Lato Black"/>
                <a:cs typeface="Poppins"/>
              </a:rPr>
              <a:t>Montaż osprzętu kablowego niskiego napięcia – szkolenie specjalistyczne</a:t>
            </a:r>
          </a:p>
        </p:txBody>
      </p:sp>
      <p:grpSp>
        <p:nvGrpSpPr>
          <p:cNvPr id="38" name="Grupa 37">
            <a:extLst>
              <a:ext uri="{FF2B5EF4-FFF2-40B4-BE49-F238E27FC236}">
                <a16:creationId xmlns:a16="http://schemas.microsoft.com/office/drawing/2014/main" id="{DB108BC1-F9BE-014F-8917-AA8DB363DA7D}"/>
              </a:ext>
            </a:extLst>
          </p:cNvPr>
          <p:cNvGrpSpPr/>
          <p:nvPr/>
        </p:nvGrpSpPr>
        <p:grpSpPr>
          <a:xfrm>
            <a:off x="9658905" y="506027"/>
            <a:ext cx="1904260" cy="6004480"/>
            <a:chOff x="9658905" y="506027"/>
            <a:chExt cx="1904260" cy="6004480"/>
          </a:xfrm>
        </p:grpSpPr>
        <p:cxnSp>
          <p:nvCxnSpPr>
            <p:cNvPr id="24" name="Łącznik prosty 23">
              <a:extLst>
                <a:ext uri="{FF2B5EF4-FFF2-40B4-BE49-F238E27FC236}">
                  <a16:creationId xmlns:a16="http://schemas.microsoft.com/office/drawing/2014/main" id="{B9B298CE-99EE-C941-90EA-4C9B29F330C8}"/>
                </a:ext>
              </a:extLst>
            </p:cNvPr>
            <p:cNvCxnSpPr/>
            <p:nvPr/>
          </p:nvCxnSpPr>
          <p:spPr>
            <a:xfrm>
              <a:off x="9658905" y="6431872"/>
              <a:ext cx="1899821" cy="0"/>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cxnSp>
          <p:nvCxnSpPr>
            <p:cNvPr id="26" name="Łącznik prosty 25">
              <a:extLst>
                <a:ext uri="{FF2B5EF4-FFF2-40B4-BE49-F238E27FC236}">
                  <a16:creationId xmlns:a16="http://schemas.microsoft.com/office/drawing/2014/main" id="{8A251E88-A3C3-4C4F-819A-F31C5990E78C}"/>
                </a:ext>
              </a:extLst>
            </p:cNvPr>
            <p:cNvCxnSpPr>
              <a:cxnSpLocks/>
            </p:cNvCxnSpPr>
            <p:nvPr/>
          </p:nvCxnSpPr>
          <p:spPr>
            <a:xfrm>
              <a:off x="11563165" y="506027"/>
              <a:ext cx="0" cy="5925845"/>
            </a:xfrm>
            <a:prstGeom prst="line">
              <a:avLst/>
            </a:prstGeom>
            <a:ln w="19050">
              <a:solidFill>
                <a:srgbClr val="263779"/>
              </a:solidFill>
            </a:ln>
          </p:spPr>
          <p:style>
            <a:lnRef idx="1">
              <a:schemeClr val="dk1"/>
            </a:lnRef>
            <a:fillRef idx="0">
              <a:schemeClr val="dk1"/>
            </a:fillRef>
            <a:effectRef idx="0">
              <a:schemeClr val="dk1"/>
            </a:effectRef>
            <a:fontRef idx="minor">
              <a:schemeClr val="tx1"/>
            </a:fontRef>
          </p:style>
        </p:cxnSp>
        <p:cxnSp>
          <p:nvCxnSpPr>
            <p:cNvPr id="32" name="Łącznik prosty 31">
              <a:extLst>
                <a:ext uri="{FF2B5EF4-FFF2-40B4-BE49-F238E27FC236}">
                  <a16:creationId xmlns:a16="http://schemas.microsoft.com/office/drawing/2014/main" id="{12EAD400-6E47-A848-86D2-917037633EA6}"/>
                </a:ext>
              </a:extLst>
            </p:cNvPr>
            <p:cNvCxnSpPr/>
            <p:nvPr/>
          </p:nvCxnSpPr>
          <p:spPr>
            <a:xfrm>
              <a:off x="10861829" y="519343"/>
              <a:ext cx="696897" cy="0"/>
            </a:xfrm>
            <a:prstGeom prst="line">
              <a:avLst/>
            </a:prstGeom>
            <a:ln w="19050">
              <a:solidFill>
                <a:srgbClr val="263779"/>
              </a:solidFill>
            </a:ln>
          </p:spPr>
          <p:style>
            <a:lnRef idx="1">
              <a:schemeClr val="accent1"/>
            </a:lnRef>
            <a:fillRef idx="0">
              <a:schemeClr val="accent1"/>
            </a:fillRef>
            <a:effectRef idx="0">
              <a:schemeClr val="accent1"/>
            </a:effectRef>
            <a:fontRef idx="minor">
              <a:schemeClr val="tx1"/>
            </a:fontRef>
          </p:style>
        </p:cxnSp>
        <p:cxnSp>
          <p:nvCxnSpPr>
            <p:cNvPr id="34" name="Łącznik prosty 33">
              <a:extLst>
                <a:ext uri="{FF2B5EF4-FFF2-40B4-BE49-F238E27FC236}">
                  <a16:creationId xmlns:a16="http://schemas.microsoft.com/office/drawing/2014/main" id="{FF267435-9DE0-4A40-8037-3980BA25DAA1}"/>
                </a:ext>
              </a:extLst>
            </p:cNvPr>
            <p:cNvCxnSpPr/>
            <p:nvPr/>
          </p:nvCxnSpPr>
          <p:spPr>
            <a:xfrm>
              <a:off x="9663344" y="6355148"/>
              <a:ext cx="0" cy="155359"/>
            </a:xfrm>
            <a:prstGeom prst="line">
              <a:avLst/>
            </a:prstGeom>
            <a:ln w="19050">
              <a:solidFill>
                <a:srgbClr val="263779"/>
              </a:solidFill>
            </a:ln>
          </p:spPr>
          <p:style>
            <a:lnRef idx="1">
              <a:schemeClr val="accent1"/>
            </a:lnRef>
            <a:fillRef idx="0">
              <a:schemeClr val="accent1"/>
            </a:fillRef>
            <a:effectRef idx="0">
              <a:schemeClr val="accent1"/>
            </a:effectRef>
            <a:fontRef idx="minor">
              <a:schemeClr val="tx1"/>
            </a:fontRef>
          </p:style>
        </p:cxnSp>
      </p:grpSp>
      <p:pic>
        <p:nvPicPr>
          <p:cNvPr id="2" name="Picture 1">
            <a:extLst>
              <a:ext uri="{FF2B5EF4-FFF2-40B4-BE49-F238E27FC236}">
                <a16:creationId xmlns:a16="http://schemas.microsoft.com/office/drawing/2014/main" id="{BFCA8E7F-0038-C6C7-3F13-6CADEFE4F23A}"/>
              </a:ext>
            </a:extLst>
          </p:cNvPr>
          <p:cNvPicPr>
            <a:picLocks noChangeAspect="1"/>
          </p:cNvPicPr>
          <p:nvPr/>
        </p:nvPicPr>
        <p:blipFill>
          <a:blip r:embed="rId2"/>
          <a:stretch>
            <a:fillRect/>
          </a:stretch>
        </p:blipFill>
        <p:spPr>
          <a:xfrm>
            <a:off x="6029778" y="230187"/>
            <a:ext cx="4804228" cy="582840"/>
          </a:xfrm>
          <a:prstGeom prst="rect">
            <a:avLst/>
          </a:prstGeom>
        </p:spPr>
      </p:pic>
      <p:pic>
        <p:nvPicPr>
          <p:cNvPr id="3" name="Obraz 2" descr="Obraz zawierający tekst, zrzut ekranu, Czcionka, Grafika&#10;&#10;Zawartość wygenerowana przez AI może być niepoprawna.">
            <a:extLst>
              <a:ext uri="{FF2B5EF4-FFF2-40B4-BE49-F238E27FC236}">
                <a16:creationId xmlns:a16="http://schemas.microsoft.com/office/drawing/2014/main" id="{461BC0E3-13C6-7F8E-5A9D-D9AE20BD21FD}"/>
              </a:ext>
            </a:extLst>
          </p:cNvPr>
          <p:cNvPicPr>
            <a:picLocks noChangeAspect="1"/>
          </p:cNvPicPr>
          <p:nvPr/>
        </p:nvPicPr>
        <p:blipFill>
          <a:blip r:embed="rId3"/>
          <a:stretch>
            <a:fillRect/>
          </a:stretch>
        </p:blipFill>
        <p:spPr>
          <a:xfrm>
            <a:off x="79375" y="1163135"/>
            <a:ext cx="4667250" cy="4705350"/>
          </a:xfrm>
          <a:prstGeom prst="rect">
            <a:avLst/>
          </a:prstGeom>
        </p:spPr>
      </p:pic>
      <p:sp>
        <p:nvSpPr>
          <p:cNvPr id="4" name="pole tekstowe 3">
            <a:extLst>
              <a:ext uri="{FF2B5EF4-FFF2-40B4-BE49-F238E27FC236}">
                <a16:creationId xmlns:a16="http://schemas.microsoft.com/office/drawing/2014/main" id="{80BC7478-CEFB-7050-23A1-2F78ADB86825}"/>
              </a:ext>
            </a:extLst>
          </p:cNvPr>
          <p:cNvSpPr txBox="1"/>
          <p:nvPr/>
        </p:nvSpPr>
        <p:spPr>
          <a:xfrm>
            <a:off x="4783275" y="5501488"/>
            <a:ext cx="6740975" cy="738664"/>
          </a:xfrm>
          <a:prstGeom prst="rect">
            <a:avLst/>
          </a:prstGeom>
          <a:noFill/>
        </p:spPr>
        <p:txBody>
          <a:bodyPr wrap="square">
            <a:spAutoFit/>
          </a:bodyPr>
          <a:lstStyle/>
          <a:p>
            <a:pPr algn="just">
              <a:buNone/>
            </a:pPr>
            <a:r>
              <a:rPr lang="pl-PL" sz="1050" dirty="0">
                <a:effectLst/>
                <a:latin typeface="Tahoma" panose="020B0604030504040204" pitchFamily="34" charset="0"/>
                <a:ea typeface="Times New Roman" panose="02020603050405020304" pitchFamily="18" charset="0"/>
              </a:rPr>
              <a:t>Projekt pn. „Utworzenie i funkcjonowanie Branżowego Centrum Umiejętności w branży elektroenergetycznej” w ramach Krajowego Planu Odbudowy i Zwiększania Odporności, w Komponencie A „Odporność </a:t>
            </a:r>
            <a:br>
              <a:rPr lang="pl-PL" sz="1050" dirty="0">
                <a:effectLst/>
                <a:latin typeface="Tahoma" panose="020B0604030504040204" pitchFamily="34" charset="0"/>
                <a:ea typeface="Times New Roman" panose="02020603050405020304" pitchFamily="18" charset="0"/>
              </a:rPr>
            </a:br>
            <a:r>
              <a:rPr lang="pl-PL" sz="1050" dirty="0">
                <a:effectLst/>
                <a:latin typeface="Tahoma" panose="020B0604030504040204" pitchFamily="34" charset="0"/>
                <a:ea typeface="Times New Roman" panose="02020603050405020304" pitchFamily="18" charset="0"/>
              </a:rPr>
              <a:t>i konkurencyjność gospodarki”, jako inwestycja A3.1.1 „Wsparcie rozwoju nowoczesnego kształcenia zawodowego, szkolnictwa wyższego oraz uczenia się przez całe życie”</a:t>
            </a:r>
            <a:endParaRPr lang="pl-PL"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88974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42ED7-4252-BCBF-8990-0B292BAF665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270D621-A57D-7CF4-AB70-FDBBE550DE39}"/>
              </a:ext>
            </a:extLst>
          </p:cNvPr>
          <p:cNvSpPr>
            <a:spLocks noGrp="1"/>
          </p:cNvSpPr>
          <p:nvPr>
            <p:ph type="ctrTitle"/>
          </p:nvPr>
        </p:nvSpPr>
        <p:spPr>
          <a:xfrm>
            <a:off x="365759" y="400468"/>
            <a:ext cx="11540691" cy="841191"/>
          </a:xfrm>
        </p:spPr>
        <p:txBody>
          <a:bodyPr>
            <a:normAutofit/>
          </a:bodyPr>
          <a:lstStyle/>
          <a:p>
            <a:r>
              <a:rPr lang="pl-PL" sz="4800" dirty="0">
                <a:latin typeface="+mn-lt"/>
              </a:rPr>
              <a:t>Podział kabli nn</a:t>
            </a:r>
            <a:endParaRPr lang="pl-PL" sz="4800" noProof="0" dirty="0">
              <a:latin typeface="+mn-lt"/>
            </a:endParaRPr>
          </a:p>
        </p:txBody>
      </p:sp>
      <p:sp>
        <p:nvSpPr>
          <p:cNvPr id="3" name="Podtytuł 2">
            <a:extLst>
              <a:ext uri="{FF2B5EF4-FFF2-40B4-BE49-F238E27FC236}">
                <a16:creationId xmlns:a16="http://schemas.microsoft.com/office/drawing/2014/main" id="{7733121D-E8A0-C3FF-5C8F-EF94F89C8EFD}"/>
              </a:ext>
            </a:extLst>
          </p:cNvPr>
          <p:cNvSpPr>
            <a:spLocks noGrp="1"/>
          </p:cNvSpPr>
          <p:nvPr>
            <p:ph type="subTitle" idx="1"/>
          </p:nvPr>
        </p:nvSpPr>
        <p:spPr>
          <a:xfrm>
            <a:off x="1762685" y="2888672"/>
            <a:ext cx="8746837" cy="1080655"/>
          </a:xfrm>
        </p:spPr>
        <p:txBody>
          <a:bodyPr>
            <a:normAutofit/>
          </a:bodyPr>
          <a:lstStyle/>
          <a:p>
            <a:pPr>
              <a:lnSpc>
                <a:spcPct val="115000"/>
              </a:lnSpc>
              <a:spcAft>
                <a:spcPts val="1000"/>
              </a:spcAft>
            </a:pPr>
            <a:r>
              <a:rPr lang="pl-PL" dirty="0"/>
              <a:t>Przykład najczęściej spotykanych kabli nn z żyłami miedzianymi Cu</a:t>
            </a:r>
          </a:p>
          <a:p>
            <a:pPr marL="342900" indent="-342900" algn="l">
              <a:lnSpc>
                <a:spcPct val="115000"/>
              </a:lnSpc>
              <a:spcAft>
                <a:spcPts val="1000"/>
              </a:spcAft>
              <a:buFont typeface="Arial" panose="020B0604020202020204" pitchFamily="34" charset="0"/>
              <a:buChar char="•"/>
            </a:pPr>
            <a:endParaRPr lang="pl-PL" dirty="0"/>
          </a:p>
        </p:txBody>
      </p:sp>
    </p:spTree>
    <p:extLst>
      <p:ext uri="{BB962C8B-B14F-4D97-AF65-F5344CB8AC3E}">
        <p14:creationId xmlns:p14="http://schemas.microsoft.com/office/powerpoint/2010/main" val="110764037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CF10B-E4A5-A72C-82A7-6A71D1A148A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14F1697-8AC3-DE00-E222-30F0496E2F0B}"/>
              </a:ext>
            </a:extLst>
          </p:cNvPr>
          <p:cNvSpPr>
            <a:spLocks noGrp="1"/>
          </p:cNvSpPr>
          <p:nvPr>
            <p:ph type="ctrTitle"/>
          </p:nvPr>
        </p:nvSpPr>
        <p:spPr>
          <a:xfrm>
            <a:off x="365759" y="400468"/>
            <a:ext cx="4799763" cy="841191"/>
          </a:xfrm>
        </p:spPr>
        <p:txBody>
          <a:bodyPr>
            <a:normAutofit/>
          </a:bodyPr>
          <a:lstStyle/>
          <a:p>
            <a:pPr algn="l"/>
            <a:r>
              <a:rPr lang="pl-PL" sz="4800" noProof="0" dirty="0">
                <a:latin typeface="+mn-lt"/>
              </a:rPr>
              <a:t>Wyjątki</a:t>
            </a:r>
          </a:p>
        </p:txBody>
      </p:sp>
      <p:sp>
        <p:nvSpPr>
          <p:cNvPr id="7" name="pole tekstowe 6">
            <a:extLst>
              <a:ext uri="{FF2B5EF4-FFF2-40B4-BE49-F238E27FC236}">
                <a16:creationId xmlns:a16="http://schemas.microsoft.com/office/drawing/2014/main" id="{7502B31A-8E68-D553-D44A-76EE4D4C5072}"/>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sp>
        <p:nvSpPr>
          <p:cNvPr id="3" name="pole tekstowe 2">
            <a:extLst>
              <a:ext uri="{FF2B5EF4-FFF2-40B4-BE49-F238E27FC236}">
                <a16:creationId xmlns:a16="http://schemas.microsoft.com/office/drawing/2014/main" id="{E769FBD5-179D-8597-8F0B-94DAB36830C0}"/>
              </a:ext>
            </a:extLst>
          </p:cNvPr>
          <p:cNvSpPr txBox="1"/>
          <p:nvPr/>
        </p:nvSpPr>
        <p:spPr>
          <a:xfrm>
            <a:off x="535072" y="1584559"/>
            <a:ext cx="4165599" cy="646331"/>
          </a:xfrm>
          <a:prstGeom prst="rect">
            <a:avLst/>
          </a:prstGeom>
          <a:noFill/>
        </p:spPr>
        <p:txBody>
          <a:bodyPr wrap="square" rtlCol="0">
            <a:spAutoFit/>
          </a:bodyPr>
          <a:lstStyle/>
          <a:p>
            <a:r>
              <a:rPr lang="pl-PL" dirty="0"/>
              <a:t>Są również oznaczenia indywidualne producentów np..</a:t>
            </a:r>
          </a:p>
        </p:txBody>
      </p:sp>
      <p:pic>
        <p:nvPicPr>
          <p:cNvPr id="5" name="Obraz 4">
            <a:extLst>
              <a:ext uri="{FF2B5EF4-FFF2-40B4-BE49-F238E27FC236}">
                <a16:creationId xmlns:a16="http://schemas.microsoft.com/office/drawing/2014/main" id="{5296C77D-D2FE-2D26-DB64-81DC3F350527}"/>
              </a:ext>
            </a:extLst>
          </p:cNvPr>
          <p:cNvPicPr>
            <a:picLocks noChangeAspect="1"/>
          </p:cNvPicPr>
          <p:nvPr/>
        </p:nvPicPr>
        <p:blipFill>
          <a:blip r:embed="rId3"/>
          <a:stretch>
            <a:fillRect/>
          </a:stretch>
        </p:blipFill>
        <p:spPr>
          <a:xfrm>
            <a:off x="5165522" y="471055"/>
            <a:ext cx="6491406" cy="5820127"/>
          </a:xfrm>
          <a:prstGeom prst="rect">
            <a:avLst/>
          </a:prstGeom>
        </p:spPr>
      </p:pic>
    </p:spTree>
    <p:extLst>
      <p:ext uri="{BB962C8B-B14F-4D97-AF65-F5344CB8AC3E}">
        <p14:creationId xmlns:p14="http://schemas.microsoft.com/office/powerpoint/2010/main" val="21822396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30D17-18D8-4B7B-4290-38A2F9CE7CE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831D99F-6F41-36E6-DD06-FF7126D33CC6}"/>
              </a:ext>
            </a:extLst>
          </p:cNvPr>
          <p:cNvSpPr>
            <a:spLocks noGrp="1"/>
          </p:cNvSpPr>
          <p:nvPr>
            <p:ph type="ctrTitle"/>
          </p:nvPr>
        </p:nvSpPr>
        <p:spPr>
          <a:xfrm>
            <a:off x="365759" y="400468"/>
            <a:ext cx="11540691" cy="841191"/>
          </a:xfrm>
        </p:spPr>
        <p:txBody>
          <a:bodyPr>
            <a:normAutofit/>
          </a:bodyPr>
          <a:lstStyle/>
          <a:p>
            <a:r>
              <a:rPr lang="pl-PL" sz="4800" noProof="0" dirty="0">
                <a:latin typeface="+mn-lt"/>
              </a:rPr>
              <a:t>Wyjątki</a:t>
            </a:r>
          </a:p>
        </p:txBody>
      </p:sp>
      <p:sp>
        <p:nvSpPr>
          <p:cNvPr id="7" name="pole tekstowe 6">
            <a:extLst>
              <a:ext uri="{FF2B5EF4-FFF2-40B4-BE49-F238E27FC236}">
                <a16:creationId xmlns:a16="http://schemas.microsoft.com/office/drawing/2014/main" id="{AC055FFC-7506-7429-4DCD-66AF1FAA98B8}"/>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sp>
        <p:nvSpPr>
          <p:cNvPr id="3" name="pole tekstowe 2">
            <a:extLst>
              <a:ext uri="{FF2B5EF4-FFF2-40B4-BE49-F238E27FC236}">
                <a16:creationId xmlns:a16="http://schemas.microsoft.com/office/drawing/2014/main" id="{7A41911D-8B73-B2C7-DDC8-52333B8E06B8}"/>
              </a:ext>
            </a:extLst>
          </p:cNvPr>
          <p:cNvSpPr txBox="1"/>
          <p:nvPr/>
        </p:nvSpPr>
        <p:spPr>
          <a:xfrm>
            <a:off x="849746" y="1241659"/>
            <a:ext cx="6280727" cy="369332"/>
          </a:xfrm>
          <a:prstGeom prst="rect">
            <a:avLst/>
          </a:prstGeom>
          <a:noFill/>
        </p:spPr>
        <p:txBody>
          <a:bodyPr wrap="square" rtlCol="0">
            <a:spAutoFit/>
          </a:bodyPr>
          <a:lstStyle/>
          <a:p>
            <a:r>
              <a:rPr lang="pl-PL" dirty="0"/>
              <a:t>Są również oznaczenia indywidualne producentów np..</a:t>
            </a:r>
          </a:p>
        </p:txBody>
      </p:sp>
      <p:pic>
        <p:nvPicPr>
          <p:cNvPr id="5" name="Obraz 4">
            <a:extLst>
              <a:ext uri="{FF2B5EF4-FFF2-40B4-BE49-F238E27FC236}">
                <a16:creationId xmlns:a16="http://schemas.microsoft.com/office/drawing/2014/main" id="{F9EC606C-8B14-4D7A-30A1-2CE5E7B87177}"/>
              </a:ext>
            </a:extLst>
          </p:cNvPr>
          <p:cNvPicPr>
            <a:picLocks noChangeAspect="1"/>
          </p:cNvPicPr>
          <p:nvPr/>
        </p:nvPicPr>
        <p:blipFill>
          <a:blip r:embed="rId3"/>
          <a:stretch>
            <a:fillRect/>
          </a:stretch>
        </p:blipFill>
        <p:spPr>
          <a:xfrm>
            <a:off x="1434786" y="1849350"/>
            <a:ext cx="9322428" cy="4238850"/>
          </a:xfrm>
          <a:prstGeom prst="rect">
            <a:avLst/>
          </a:prstGeom>
        </p:spPr>
      </p:pic>
    </p:spTree>
    <p:extLst>
      <p:ext uri="{BB962C8B-B14F-4D97-AF65-F5344CB8AC3E}">
        <p14:creationId xmlns:p14="http://schemas.microsoft.com/office/powerpoint/2010/main" val="31967995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15ED7-C810-6C1A-FD17-D30E708E7C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B4599DF-9EE6-3877-84D7-9A72900182CE}"/>
              </a:ext>
            </a:extLst>
          </p:cNvPr>
          <p:cNvSpPr>
            <a:spLocks noGrp="1"/>
          </p:cNvSpPr>
          <p:nvPr>
            <p:ph type="ctrTitle"/>
          </p:nvPr>
        </p:nvSpPr>
        <p:spPr>
          <a:xfrm>
            <a:off x="365760" y="400468"/>
            <a:ext cx="4272916" cy="841191"/>
          </a:xfrm>
        </p:spPr>
        <p:txBody>
          <a:bodyPr>
            <a:normAutofit/>
          </a:bodyPr>
          <a:lstStyle/>
          <a:p>
            <a:pPr algn="l"/>
            <a:r>
              <a:rPr lang="pl-PL" sz="4800" noProof="0" dirty="0">
                <a:latin typeface="+mn-lt"/>
              </a:rPr>
              <a:t>Wyjątki</a:t>
            </a:r>
          </a:p>
        </p:txBody>
      </p:sp>
      <p:sp>
        <p:nvSpPr>
          <p:cNvPr id="7" name="pole tekstowe 6">
            <a:extLst>
              <a:ext uri="{FF2B5EF4-FFF2-40B4-BE49-F238E27FC236}">
                <a16:creationId xmlns:a16="http://schemas.microsoft.com/office/drawing/2014/main" id="{E7022B01-CD2E-DEC5-838D-8ECC66ED117D}"/>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sp>
        <p:nvSpPr>
          <p:cNvPr id="3" name="pole tekstowe 2">
            <a:extLst>
              <a:ext uri="{FF2B5EF4-FFF2-40B4-BE49-F238E27FC236}">
                <a16:creationId xmlns:a16="http://schemas.microsoft.com/office/drawing/2014/main" id="{9B3C015A-23E2-69ED-C225-8EA43660EB82}"/>
              </a:ext>
            </a:extLst>
          </p:cNvPr>
          <p:cNvSpPr txBox="1"/>
          <p:nvPr/>
        </p:nvSpPr>
        <p:spPr>
          <a:xfrm>
            <a:off x="487797" y="1495575"/>
            <a:ext cx="3629890" cy="646331"/>
          </a:xfrm>
          <a:prstGeom prst="rect">
            <a:avLst/>
          </a:prstGeom>
          <a:noFill/>
        </p:spPr>
        <p:txBody>
          <a:bodyPr wrap="square" rtlCol="0">
            <a:spAutoFit/>
          </a:bodyPr>
          <a:lstStyle/>
          <a:p>
            <a:r>
              <a:rPr lang="pl-PL" dirty="0"/>
              <a:t>Są również oznaczenia indywidualne producentów np..</a:t>
            </a:r>
          </a:p>
        </p:txBody>
      </p:sp>
      <p:pic>
        <p:nvPicPr>
          <p:cNvPr id="6" name="Obraz 5">
            <a:extLst>
              <a:ext uri="{FF2B5EF4-FFF2-40B4-BE49-F238E27FC236}">
                <a16:creationId xmlns:a16="http://schemas.microsoft.com/office/drawing/2014/main" id="{ADBBB489-885E-9113-51E6-588EEEC4FAD9}"/>
              </a:ext>
            </a:extLst>
          </p:cNvPr>
          <p:cNvPicPr>
            <a:picLocks noChangeAspect="1"/>
          </p:cNvPicPr>
          <p:nvPr/>
        </p:nvPicPr>
        <p:blipFill>
          <a:blip r:embed="rId3"/>
          <a:stretch>
            <a:fillRect/>
          </a:stretch>
        </p:blipFill>
        <p:spPr>
          <a:xfrm>
            <a:off x="4971352" y="333375"/>
            <a:ext cx="6732851" cy="6033909"/>
          </a:xfrm>
          <a:prstGeom prst="rect">
            <a:avLst/>
          </a:prstGeom>
        </p:spPr>
      </p:pic>
    </p:spTree>
    <p:extLst>
      <p:ext uri="{BB962C8B-B14F-4D97-AF65-F5344CB8AC3E}">
        <p14:creationId xmlns:p14="http://schemas.microsoft.com/office/powerpoint/2010/main" val="69664725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49D4A-BC29-B56A-96F7-474A673E784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BDF01B7-F005-43F0-4D1C-00416FEC4930}"/>
              </a:ext>
            </a:extLst>
          </p:cNvPr>
          <p:cNvSpPr>
            <a:spLocks noGrp="1"/>
          </p:cNvSpPr>
          <p:nvPr>
            <p:ph type="ctrTitle"/>
          </p:nvPr>
        </p:nvSpPr>
        <p:spPr>
          <a:xfrm>
            <a:off x="365759" y="143293"/>
            <a:ext cx="11540691" cy="841191"/>
          </a:xfrm>
        </p:spPr>
        <p:txBody>
          <a:bodyPr>
            <a:normAutofit/>
          </a:bodyPr>
          <a:lstStyle/>
          <a:p>
            <a:r>
              <a:rPr lang="pl-PL" sz="4800" noProof="0" dirty="0">
                <a:latin typeface="+mn-lt"/>
              </a:rPr>
              <a:t>Oznaczenia żył według DIN VDE 0813</a:t>
            </a:r>
          </a:p>
        </p:txBody>
      </p:sp>
      <p:sp>
        <p:nvSpPr>
          <p:cNvPr id="7" name="pole tekstowe 6">
            <a:extLst>
              <a:ext uri="{FF2B5EF4-FFF2-40B4-BE49-F238E27FC236}">
                <a16:creationId xmlns:a16="http://schemas.microsoft.com/office/drawing/2014/main" id="{B569A691-0821-0AAB-CF70-B8051D8E25A2}"/>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pic>
        <p:nvPicPr>
          <p:cNvPr id="5" name="Obraz 4">
            <a:extLst>
              <a:ext uri="{FF2B5EF4-FFF2-40B4-BE49-F238E27FC236}">
                <a16:creationId xmlns:a16="http://schemas.microsoft.com/office/drawing/2014/main" id="{FC910F66-7D87-5B90-7599-D118853A9A41}"/>
              </a:ext>
            </a:extLst>
          </p:cNvPr>
          <p:cNvPicPr>
            <a:picLocks noChangeAspect="1"/>
          </p:cNvPicPr>
          <p:nvPr/>
        </p:nvPicPr>
        <p:blipFill>
          <a:blip r:embed="rId3"/>
          <a:stretch>
            <a:fillRect/>
          </a:stretch>
        </p:blipFill>
        <p:spPr>
          <a:xfrm>
            <a:off x="1244465" y="1113071"/>
            <a:ext cx="3842595" cy="5215873"/>
          </a:xfrm>
          <a:prstGeom prst="rect">
            <a:avLst/>
          </a:prstGeom>
        </p:spPr>
      </p:pic>
      <p:pic>
        <p:nvPicPr>
          <p:cNvPr id="9" name="Obraz 8">
            <a:extLst>
              <a:ext uri="{FF2B5EF4-FFF2-40B4-BE49-F238E27FC236}">
                <a16:creationId xmlns:a16="http://schemas.microsoft.com/office/drawing/2014/main" id="{442332BC-6F24-E8CD-6226-CF1E8087ED78}"/>
              </a:ext>
            </a:extLst>
          </p:cNvPr>
          <p:cNvPicPr>
            <a:picLocks noChangeAspect="1"/>
          </p:cNvPicPr>
          <p:nvPr/>
        </p:nvPicPr>
        <p:blipFill>
          <a:blip r:embed="rId4"/>
          <a:stretch>
            <a:fillRect/>
          </a:stretch>
        </p:blipFill>
        <p:spPr>
          <a:xfrm>
            <a:off x="6007156" y="1113071"/>
            <a:ext cx="5502950" cy="5317665"/>
          </a:xfrm>
          <a:prstGeom prst="rect">
            <a:avLst/>
          </a:prstGeom>
        </p:spPr>
      </p:pic>
    </p:spTree>
    <p:extLst>
      <p:ext uri="{BB962C8B-B14F-4D97-AF65-F5344CB8AC3E}">
        <p14:creationId xmlns:p14="http://schemas.microsoft.com/office/powerpoint/2010/main" val="12468014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422D0-BA4E-7A8B-88FA-6CE113036CE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7B93141-909C-1832-E9CA-9E8AA264A725}"/>
              </a:ext>
            </a:extLst>
          </p:cNvPr>
          <p:cNvSpPr>
            <a:spLocks noGrp="1"/>
          </p:cNvSpPr>
          <p:nvPr>
            <p:ph type="ctrTitle"/>
          </p:nvPr>
        </p:nvSpPr>
        <p:spPr>
          <a:xfrm>
            <a:off x="365759" y="105193"/>
            <a:ext cx="11540691" cy="841191"/>
          </a:xfrm>
        </p:spPr>
        <p:txBody>
          <a:bodyPr>
            <a:normAutofit/>
          </a:bodyPr>
          <a:lstStyle/>
          <a:p>
            <a:r>
              <a:rPr lang="pl-PL" sz="4800" noProof="0" dirty="0">
                <a:latin typeface="+mn-lt"/>
              </a:rPr>
              <a:t>Oznaczenia żył według DIN VDE 0813</a:t>
            </a:r>
          </a:p>
        </p:txBody>
      </p:sp>
      <p:sp>
        <p:nvSpPr>
          <p:cNvPr id="7" name="pole tekstowe 6">
            <a:extLst>
              <a:ext uri="{FF2B5EF4-FFF2-40B4-BE49-F238E27FC236}">
                <a16:creationId xmlns:a16="http://schemas.microsoft.com/office/drawing/2014/main" id="{F8B053A7-B580-D98F-89A4-0E584FEE9499}"/>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pic>
        <p:nvPicPr>
          <p:cNvPr id="4" name="Obraz 3">
            <a:extLst>
              <a:ext uri="{FF2B5EF4-FFF2-40B4-BE49-F238E27FC236}">
                <a16:creationId xmlns:a16="http://schemas.microsoft.com/office/drawing/2014/main" id="{B8F50891-A861-AB7A-4736-F7E601A105E8}"/>
              </a:ext>
            </a:extLst>
          </p:cNvPr>
          <p:cNvPicPr>
            <a:picLocks noChangeAspect="1"/>
          </p:cNvPicPr>
          <p:nvPr/>
        </p:nvPicPr>
        <p:blipFill>
          <a:blip r:embed="rId3"/>
          <a:stretch>
            <a:fillRect/>
          </a:stretch>
        </p:blipFill>
        <p:spPr>
          <a:xfrm>
            <a:off x="592293" y="998102"/>
            <a:ext cx="5543811" cy="5407711"/>
          </a:xfrm>
          <a:prstGeom prst="rect">
            <a:avLst/>
          </a:prstGeom>
        </p:spPr>
      </p:pic>
      <p:pic>
        <p:nvPicPr>
          <p:cNvPr id="8" name="Obraz 7">
            <a:extLst>
              <a:ext uri="{FF2B5EF4-FFF2-40B4-BE49-F238E27FC236}">
                <a16:creationId xmlns:a16="http://schemas.microsoft.com/office/drawing/2014/main" id="{4DB043AC-F192-856D-354D-6A8D85E80493}"/>
              </a:ext>
            </a:extLst>
          </p:cNvPr>
          <p:cNvPicPr>
            <a:picLocks noChangeAspect="1"/>
          </p:cNvPicPr>
          <p:nvPr/>
        </p:nvPicPr>
        <p:blipFill>
          <a:blip r:embed="rId4"/>
          <a:stretch>
            <a:fillRect/>
          </a:stretch>
        </p:blipFill>
        <p:spPr>
          <a:xfrm>
            <a:off x="6136104" y="1049820"/>
            <a:ext cx="5599215" cy="5407711"/>
          </a:xfrm>
          <a:prstGeom prst="rect">
            <a:avLst/>
          </a:prstGeom>
        </p:spPr>
      </p:pic>
    </p:spTree>
    <p:extLst>
      <p:ext uri="{BB962C8B-B14F-4D97-AF65-F5344CB8AC3E}">
        <p14:creationId xmlns:p14="http://schemas.microsoft.com/office/powerpoint/2010/main" val="246928083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CE1D7-A69F-E3CC-4031-ACA1234FCA1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212C63E-FADF-1174-1DF2-A80CAAE1DE3F}"/>
              </a:ext>
            </a:extLst>
          </p:cNvPr>
          <p:cNvSpPr>
            <a:spLocks noGrp="1"/>
          </p:cNvSpPr>
          <p:nvPr>
            <p:ph type="ctrTitle"/>
          </p:nvPr>
        </p:nvSpPr>
        <p:spPr>
          <a:xfrm>
            <a:off x="365759" y="400468"/>
            <a:ext cx="11540691" cy="841191"/>
          </a:xfrm>
        </p:spPr>
        <p:txBody>
          <a:bodyPr>
            <a:normAutofit/>
          </a:bodyPr>
          <a:lstStyle/>
          <a:p>
            <a:r>
              <a:rPr lang="pl-PL" sz="4800" noProof="0" dirty="0">
                <a:latin typeface="+mn-lt"/>
              </a:rPr>
              <a:t>Oznaczenia żył według DIN VDE 0813</a:t>
            </a:r>
          </a:p>
        </p:txBody>
      </p:sp>
      <p:sp>
        <p:nvSpPr>
          <p:cNvPr id="7" name="pole tekstowe 6">
            <a:extLst>
              <a:ext uri="{FF2B5EF4-FFF2-40B4-BE49-F238E27FC236}">
                <a16:creationId xmlns:a16="http://schemas.microsoft.com/office/drawing/2014/main" id="{E7811F4E-B56D-F62E-94F7-BBB5C08AE8DB}"/>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pic>
        <p:nvPicPr>
          <p:cNvPr id="5" name="Obraz 4">
            <a:extLst>
              <a:ext uri="{FF2B5EF4-FFF2-40B4-BE49-F238E27FC236}">
                <a16:creationId xmlns:a16="http://schemas.microsoft.com/office/drawing/2014/main" id="{CDC193D9-252C-6876-588A-AF850BA312E8}"/>
              </a:ext>
            </a:extLst>
          </p:cNvPr>
          <p:cNvPicPr>
            <a:picLocks noChangeAspect="1"/>
          </p:cNvPicPr>
          <p:nvPr/>
        </p:nvPicPr>
        <p:blipFill>
          <a:blip r:embed="rId3"/>
          <a:stretch>
            <a:fillRect/>
          </a:stretch>
        </p:blipFill>
        <p:spPr>
          <a:xfrm>
            <a:off x="5178316" y="1582329"/>
            <a:ext cx="5696745" cy="4534533"/>
          </a:xfrm>
          <a:prstGeom prst="rect">
            <a:avLst/>
          </a:prstGeom>
        </p:spPr>
      </p:pic>
      <p:sp>
        <p:nvSpPr>
          <p:cNvPr id="6" name="pole tekstowe 5">
            <a:extLst>
              <a:ext uri="{FF2B5EF4-FFF2-40B4-BE49-F238E27FC236}">
                <a16:creationId xmlns:a16="http://schemas.microsoft.com/office/drawing/2014/main" id="{6E016F1D-5D69-B63D-52BC-B77FE8899D81}"/>
              </a:ext>
            </a:extLst>
          </p:cNvPr>
          <p:cNvSpPr txBox="1"/>
          <p:nvPr/>
        </p:nvSpPr>
        <p:spPr>
          <a:xfrm>
            <a:off x="775855" y="1671782"/>
            <a:ext cx="3577070" cy="369332"/>
          </a:xfrm>
          <a:prstGeom prst="rect">
            <a:avLst/>
          </a:prstGeom>
          <a:noFill/>
        </p:spPr>
        <p:txBody>
          <a:bodyPr wrap="square" rtlCol="0">
            <a:spAutoFit/>
          </a:bodyPr>
          <a:lstStyle/>
          <a:p>
            <a:r>
              <a:rPr lang="en-US" sz="1800" b="0" i="0" u="none" strike="noStrike" baseline="0" dirty="0"/>
              <a:t>Kable </a:t>
            </a:r>
            <a:r>
              <a:rPr lang="en-US" sz="1800" b="0" i="0" u="none" strike="noStrike" baseline="0" dirty="0" err="1"/>
              <a:t>switchboardowe</a:t>
            </a:r>
            <a:r>
              <a:rPr lang="en-US" sz="1800" b="0" i="0" u="none" strike="noStrike" baseline="0" dirty="0"/>
              <a:t> S-Y(St)Y Bd</a:t>
            </a:r>
            <a:endParaRPr lang="pl-PL" dirty="0"/>
          </a:p>
        </p:txBody>
      </p:sp>
    </p:spTree>
    <p:extLst>
      <p:ext uri="{BB962C8B-B14F-4D97-AF65-F5344CB8AC3E}">
        <p14:creationId xmlns:p14="http://schemas.microsoft.com/office/powerpoint/2010/main" val="191216156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D42D2-0584-756C-B446-1C7B8C29CA4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3C1773C-138D-EE6B-0F90-ED2EC8886CB7}"/>
              </a:ext>
            </a:extLst>
          </p:cNvPr>
          <p:cNvSpPr>
            <a:spLocks noGrp="1"/>
          </p:cNvSpPr>
          <p:nvPr>
            <p:ph type="ctrTitle"/>
          </p:nvPr>
        </p:nvSpPr>
        <p:spPr>
          <a:xfrm>
            <a:off x="365759" y="400468"/>
            <a:ext cx="11540691" cy="841191"/>
          </a:xfrm>
        </p:spPr>
        <p:txBody>
          <a:bodyPr>
            <a:normAutofit/>
          </a:bodyPr>
          <a:lstStyle/>
          <a:p>
            <a:r>
              <a:rPr lang="pl-PL" sz="4800" noProof="0" dirty="0">
                <a:latin typeface="+mn-lt"/>
              </a:rPr>
              <a:t>Oznaczenia żył według DIN VDE 0815</a:t>
            </a:r>
          </a:p>
        </p:txBody>
      </p:sp>
      <p:sp>
        <p:nvSpPr>
          <p:cNvPr id="7" name="pole tekstowe 6">
            <a:extLst>
              <a:ext uri="{FF2B5EF4-FFF2-40B4-BE49-F238E27FC236}">
                <a16:creationId xmlns:a16="http://schemas.microsoft.com/office/drawing/2014/main" id="{51BB84CD-9BDA-B4CA-BE80-F70D16924D7A}"/>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pic>
        <p:nvPicPr>
          <p:cNvPr id="9" name="Obraz 8">
            <a:extLst>
              <a:ext uri="{FF2B5EF4-FFF2-40B4-BE49-F238E27FC236}">
                <a16:creationId xmlns:a16="http://schemas.microsoft.com/office/drawing/2014/main" id="{49CBA66E-14BB-F7C4-28EE-7CFDA3B765B1}"/>
              </a:ext>
            </a:extLst>
          </p:cNvPr>
          <p:cNvPicPr>
            <a:picLocks noChangeAspect="1"/>
          </p:cNvPicPr>
          <p:nvPr/>
        </p:nvPicPr>
        <p:blipFill>
          <a:blip r:embed="rId3"/>
          <a:stretch>
            <a:fillRect/>
          </a:stretch>
        </p:blipFill>
        <p:spPr>
          <a:xfrm>
            <a:off x="456908" y="1717668"/>
            <a:ext cx="5417710" cy="4263855"/>
          </a:xfrm>
          <a:prstGeom prst="rect">
            <a:avLst/>
          </a:prstGeom>
        </p:spPr>
      </p:pic>
      <p:pic>
        <p:nvPicPr>
          <p:cNvPr id="11" name="Obraz 10">
            <a:extLst>
              <a:ext uri="{FF2B5EF4-FFF2-40B4-BE49-F238E27FC236}">
                <a16:creationId xmlns:a16="http://schemas.microsoft.com/office/drawing/2014/main" id="{C475FBC8-69CC-5438-4560-8418EFD638F7}"/>
              </a:ext>
            </a:extLst>
          </p:cNvPr>
          <p:cNvPicPr>
            <a:picLocks noChangeAspect="1"/>
          </p:cNvPicPr>
          <p:nvPr/>
        </p:nvPicPr>
        <p:blipFill>
          <a:blip r:embed="rId4"/>
          <a:stretch>
            <a:fillRect/>
          </a:stretch>
        </p:blipFill>
        <p:spPr>
          <a:xfrm>
            <a:off x="6096000" y="1717668"/>
            <a:ext cx="5445425" cy="3765071"/>
          </a:xfrm>
          <a:prstGeom prst="rect">
            <a:avLst/>
          </a:prstGeom>
        </p:spPr>
      </p:pic>
    </p:spTree>
    <p:extLst>
      <p:ext uri="{BB962C8B-B14F-4D97-AF65-F5344CB8AC3E}">
        <p14:creationId xmlns:p14="http://schemas.microsoft.com/office/powerpoint/2010/main" val="67550088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D3BD1-5D6B-84A2-6367-B2BB1DE2F85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946FF53-FEBF-BB0B-DF06-8B255B05215D}"/>
              </a:ext>
            </a:extLst>
          </p:cNvPr>
          <p:cNvSpPr>
            <a:spLocks noGrp="1"/>
          </p:cNvSpPr>
          <p:nvPr>
            <p:ph type="ctrTitle"/>
          </p:nvPr>
        </p:nvSpPr>
        <p:spPr>
          <a:xfrm>
            <a:off x="365759" y="400468"/>
            <a:ext cx="11540691" cy="841191"/>
          </a:xfrm>
        </p:spPr>
        <p:txBody>
          <a:bodyPr>
            <a:normAutofit/>
          </a:bodyPr>
          <a:lstStyle/>
          <a:p>
            <a:r>
              <a:rPr lang="pl-PL" sz="4800" noProof="0" dirty="0">
                <a:latin typeface="+mn-lt"/>
              </a:rPr>
              <a:t>Oznaczenia żył według DIN VDE 0815</a:t>
            </a:r>
          </a:p>
        </p:txBody>
      </p:sp>
      <p:sp>
        <p:nvSpPr>
          <p:cNvPr id="7" name="pole tekstowe 6">
            <a:extLst>
              <a:ext uri="{FF2B5EF4-FFF2-40B4-BE49-F238E27FC236}">
                <a16:creationId xmlns:a16="http://schemas.microsoft.com/office/drawing/2014/main" id="{7B2D88EE-C2C9-277E-0E07-EA2E16FF2B31}"/>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pic>
        <p:nvPicPr>
          <p:cNvPr id="4" name="Obraz 3">
            <a:extLst>
              <a:ext uri="{FF2B5EF4-FFF2-40B4-BE49-F238E27FC236}">
                <a16:creationId xmlns:a16="http://schemas.microsoft.com/office/drawing/2014/main" id="{008CF103-9E57-934C-00F8-7F8E49BD5560}"/>
              </a:ext>
            </a:extLst>
          </p:cNvPr>
          <p:cNvPicPr>
            <a:picLocks noChangeAspect="1"/>
          </p:cNvPicPr>
          <p:nvPr/>
        </p:nvPicPr>
        <p:blipFill>
          <a:blip r:embed="rId3"/>
          <a:stretch>
            <a:fillRect/>
          </a:stretch>
        </p:blipFill>
        <p:spPr>
          <a:xfrm>
            <a:off x="3323838" y="1634724"/>
            <a:ext cx="5544324" cy="4429743"/>
          </a:xfrm>
          <a:prstGeom prst="rect">
            <a:avLst/>
          </a:prstGeom>
        </p:spPr>
      </p:pic>
    </p:spTree>
    <p:extLst>
      <p:ext uri="{BB962C8B-B14F-4D97-AF65-F5344CB8AC3E}">
        <p14:creationId xmlns:p14="http://schemas.microsoft.com/office/powerpoint/2010/main" val="309913853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AC712-84FB-1424-9431-01C64815DDF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8AB58EA-3FFA-4712-86E4-8F6B13CA8C23}"/>
              </a:ext>
            </a:extLst>
          </p:cNvPr>
          <p:cNvSpPr>
            <a:spLocks noGrp="1"/>
          </p:cNvSpPr>
          <p:nvPr>
            <p:ph type="ctrTitle"/>
          </p:nvPr>
        </p:nvSpPr>
        <p:spPr>
          <a:xfrm>
            <a:off x="365759" y="400468"/>
            <a:ext cx="11540691" cy="841191"/>
          </a:xfrm>
        </p:spPr>
        <p:txBody>
          <a:bodyPr>
            <a:normAutofit/>
          </a:bodyPr>
          <a:lstStyle/>
          <a:p>
            <a:r>
              <a:rPr lang="pl-PL" sz="4800" noProof="0" dirty="0">
                <a:latin typeface="+mn-lt"/>
              </a:rPr>
              <a:t>Oznaczenia żył według DIN VDE 0815</a:t>
            </a:r>
          </a:p>
        </p:txBody>
      </p:sp>
      <p:sp>
        <p:nvSpPr>
          <p:cNvPr id="7" name="pole tekstowe 6">
            <a:extLst>
              <a:ext uri="{FF2B5EF4-FFF2-40B4-BE49-F238E27FC236}">
                <a16:creationId xmlns:a16="http://schemas.microsoft.com/office/drawing/2014/main" id="{F2C21AB1-A8AB-83B4-15EA-85893934D2CD}"/>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pic>
        <p:nvPicPr>
          <p:cNvPr id="5" name="Obraz 4">
            <a:extLst>
              <a:ext uri="{FF2B5EF4-FFF2-40B4-BE49-F238E27FC236}">
                <a16:creationId xmlns:a16="http://schemas.microsoft.com/office/drawing/2014/main" id="{1FD8791F-2718-0DF7-1388-FFC1E3A2D5B9}"/>
              </a:ext>
            </a:extLst>
          </p:cNvPr>
          <p:cNvPicPr>
            <a:picLocks noChangeAspect="1"/>
          </p:cNvPicPr>
          <p:nvPr/>
        </p:nvPicPr>
        <p:blipFill>
          <a:blip r:embed="rId3"/>
          <a:stretch>
            <a:fillRect/>
          </a:stretch>
        </p:blipFill>
        <p:spPr>
          <a:xfrm>
            <a:off x="869666" y="1447800"/>
            <a:ext cx="4315598" cy="4786519"/>
          </a:xfrm>
          <a:prstGeom prst="rect">
            <a:avLst/>
          </a:prstGeom>
        </p:spPr>
      </p:pic>
      <p:pic>
        <p:nvPicPr>
          <p:cNvPr id="8" name="Obraz 7">
            <a:extLst>
              <a:ext uri="{FF2B5EF4-FFF2-40B4-BE49-F238E27FC236}">
                <a16:creationId xmlns:a16="http://schemas.microsoft.com/office/drawing/2014/main" id="{34E74C60-436E-784A-9312-A4FD226A3558}"/>
              </a:ext>
            </a:extLst>
          </p:cNvPr>
          <p:cNvPicPr>
            <a:picLocks noChangeAspect="1"/>
          </p:cNvPicPr>
          <p:nvPr/>
        </p:nvPicPr>
        <p:blipFill>
          <a:blip r:embed="rId4"/>
          <a:stretch>
            <a:fillRect/>
          </a:stretch>
        </p:blipFill>
        <p:spPr>
          <a:xfrm>
            <a:off x="5791200" y="2211335"/>
            <a:ext cx="5801535" cy="2819794"/>
          </a:xfrm>
          <a:prstGeom prst="rect">
            <a:avLst/>
          </a:prstGeom>
        </p:spPr>
      </p:pic>
    </p:spTree>
    <p:extLst>
      <p:ext uri="{BB962C8B-B14F-4D97-AF65-F5344CB8AC3E}">
        <p14:creationId xmlns:p14="http://schemas.microsoft.com/office/powerpoint/2010/main" val="357653038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1D124-FD23-20A1-E0CA-35FD9654375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E5AB3BC-D824-DC7A-608D-CC71C108B6CC}"/>
              </a:ext>
            </a:extLst>
          </p:cNvPr>
          <p:cNvSpPr>
            <a:spLocks noGrp="1"/>
          </p:cNvSpPr>
          <p:nvPr>
            <p:ph type="ctrTitle"/>
          </p:nvPr>
        </p:nvSpPr>
        <p:spPr>
          <a:xfrm>
            <a:off x="365759" y="400468"/>
            <a:ext cx="11540691" cy="841191"/>
          </a:xfrm>
        </p:spPr>
        <p:txBody>
          <a:bodyPr>
            <a:normAutofit/>
          </a:bodyPr>
          <a:lstStyle/>
          <a:p>
            <a:r>
              <a:rPr lang="pl-PL" sz="4800" noProof="0" dirty="0">
                <a:latin typeface="+mn-lt"/>
              </a:rPr>
              <a:t>Oznaczenia żył według DIN VDE 0815</a:t>
            </a:r>
          </a:p>
        </p:txBody>
      </p:sp>
      <p:sp>
        <p:nvSpPr>
          <p:cNvPr id="7" name="pole tekstowe 6">
            <a:extLst>
              <a:ext uri="{FF2B5EF4-FFF2-40B4-BE49-F238E27FC236}">
                <a16:creationId xmlns:a16="http://schemas.microsoft.com/office/drawing/2014/main" id="{8980DAAF-C99B-1B5B-F7D4-E1A63DB63F1D}"/>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pic>
        <p:nvPicPr>
          <p:cNvPr id="8" name="Obraz 7">
            <a:extLst>
              <a:ext uri="{FF2B5EF4-FFF2-40B4-BE49-F238E27FC236}">
                <a16:creationId xmlns:a16="http://schemas.microsoft.com/office/drawing/2014/main" id="{6743AFDF-D6B7-FA4A-78C1-B83BD4DCF45F}"/>
              </a:ext>
            </a:extLst>
          </p:cNvPr>
          <p:cNvPicPr>
            <a:picLocks noChangeAspect="1"/>
          </p:cNvPicPr>
          <p:nvPr/>
        </p:nvPicPr>
        <p:blipFill>
          <a:blip r:embed="rId3"/>
          <a:stretch>
            <a:fillRect/>
          </a:stretch>
        </p:blipFill>
        <p:spPr>
          <a:xfrm>
            <a:off x="499031" y="2349618"/>
            <a:ext cx="5801535" cy="2819794"/>
          </a:xfrm>
          <a:prstGeom prst="rect">
            <a:avLst/>
          </a:prstGeom>
        </p:spPr>
      </p:pic>
      <p:pic>
        <p:nvPicPr>
          <p:cNvPr id="4" name="Obraz 3">
            <a:extLst>
              <a:ext uri="{FF2B5EF4-FFF2-40B4-BE49-F238E27FC236}">
                <a16:creationId xmlns:a16="http://schemas.microsoft.com/office/drawing/2014/main" id="{53F52532-E2C5-C2E1-9A34-E9383DEF6CF2}"/>
              </a:ext>
            </a:extLst>
          </p:cNvPr>
          <p:cNvPicPr>
            <a:picLocks noChangeAspect="1"/>
          </p:cNvPicPr>
          <p:nvPr/>
        </p:nvPicPr>
        <p:blipFill>
          <a:blip r:embed="rId4"/>
          <a:stretch>
            <a:fillRect/>
          </a:stretch>
        </p:blipFill>
        <p:spPr>
          <a:xfrm>
            <a:off x="6505133" y="1432009"/>
            <a:ext cx="5117966" cy="5025523"/>
          </a:xfrm>
          <a:prstGeom prst="rect">
            <a:avLst/>
          </a:prstGeom>
        </p:spPr>
      </p:pic>
    </p:spTree>
    <p:extLst>
      <p:ext uri="{BB962C8B-B14F-4D97-AF65-F5344CB8AC3E}">
        <p14:creationId xmlns:p14="http://schemas.microsoft.com/office/powerpoint/2010/main" val="618520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5F505-BB78-CCC2-30DA-17D22C8113EF}"/>
            </a:ext>
          </a:extLst>
        </p:cNvPr>
        <p:cNvGrpSpPr/>
        <p:nvPr/>
      </p:nvGrpSpPr>
      <p:grpSpPr>
        <a:xfrm>
          <a:off x="0" y="0"/>
          <a:ext cx="0" cy="0"/>
          <a:chOff x="0" y="0"/>
          <a:chExt cx="0" cy="0"/>
        </a:xfrm>
      </p:grpSpPr>
      <p:pic>
        <p:nvPicPr>
          <p:cNvPr id="2052" name="Picture 4" descr="H07V-K 1X25 GNYE">
            <a:extLst>
              <a:ext uri="{FF2B5EF4-FFF2-40B4-BE49-F238E27FC236}">
                <a16:creationId xmlns:a16="http://schemas.microsoft.com/office/drawing/2014/main" id="{0D0DE801-6442-45E2-644D-7AB8AB72A1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7921301">
            <a:off x="6518853" y="-595051"/>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ytuł 1">
            <a:extLst>
              <a:ext uri="{FF2B5EF4-FFF2-40B4-BE49-F238E27FC236}">
                <a16:creationId xmlns:a16="http://schemas.microsoft.com/office/drawing/2014/main" id="{F814887F-BA3F-4BAF-6DFA-95D024EE0DEB}"/>
              </a:ext>
            </a:extLst>
          </p:cNvPr>
          <p:cNvSpPr>
            <a:spLocks noGrp="1"/>
          </p:cNvSpPr>
          <p:nvPr>
            <p:ph type="ctrTitle"/>
          </p:nvPr>
        </p:nvSpPr>
        <p:spPr>
          <a:xfrm>
            <a:off x="365759" y="400468"/>
            <a:ext cx="11540691" cy="841191"/>
          </a:xfrm>
        </p:spPr>
        <p:txBody>
          <a:bodyPr>
            <a:noAutofit/>
          </a:bodyPr>
          <a:lstStyle/>
          <a:p>
            <a:pPr>
              <a:lnSpc>
                <a:spcPct val="115000"/>
              </a:lnSpc>
              <a:spcAft>
                <a:spcPts val="1000"/>
              </a:spcAft>
            </a:pPr>
            <a:r>
              <a:rPr lang="pl-PL" sz="4800" dirty="0">
                <a:latin typeface="+mn-lt"/>
              </a:rPr>
              <a:t>H05V-K, H07V-K (popularny LgY)</a:t>
            </a:r>
            <a:endParaRPr lang="pl-PL" sz="4800" b="0" i="0" u="none" strike="noStrike" baseline="0" dirty="0">
              <a:latin typeface="+mn-lt"/>
            </a:endParaRPr>
          </a:p>
        </p:txBody>
      </p:sp>
      <p:sp>
        <p:nvSpPr>
          <p:cNvPr id="3" name="Podtytuł 2">
            <a:extLst>
              <a:ext uri="{FF2B5EF4-FFF2-40B4-BE49-F238E27FC236}">
                <a16:creationId xmlns:a16="http://schemas.microsoft.com/office/drawing/2014/main" id="{7AA6EF1C-2277-1B83-094E-96D6C50973AA}"/>
              </a:ext>
            </a:extLst>
          </p:cNvPr>
          <p:cNvSpPr>
            <a:spLocks noGrp="1"/>
          </p:cNvSpPr>
          <p:nvPr>
            <p:ph type="subTitle" idx="1"/>
          </p:nvPr>
        </p:nvSpPr>
        <p:spPr>
          <a:xfrm>
            <a:off x="692727" y="1435510"/>
            <a:ext cx="10991273" cy="5022022"/>
          </a:xfrm>
        </p:spPr>
        <p:txBody>
          <a:bodyPr>
            <a:normAutofit/>
          </a:bodyPr>
          <a:lstStyle/>
          <a:p>
            <a:pPr algn="l">
              <a:lnSpc>
                <a:spcPct val="115000"/>
              </a:lnSpc>
              <a:spcAft>
                <a:spcPts val="1000"/>
              </a:spcAft>
            </a:pPr>
            <a:endParaRPr lang="pl-PL" sz="1800" b="0" i="0" u="none" strike="noStrike" baseline="0" dirty="0"/>
          </a:p>
          <a:p>
            <a:pPr algn="l">
              <a:lnSpc>
                <a:spcPct val="115000"/>
              </a:lnSpc>
              <a:spcAft>
                <a:spcPts val="1000"/>
              </a:spcAft>
            </a:pPr>
            <a:r>
              <a:rPr lang="pl-PL" sz="1800" b="0" i="0" u="none" strike="noStrike" baseline="0" dirty="0"/>
              <a:t>1 - Żyła miedziana klasy 5 (wielodrutowa)</a:t>
            </a:r>
            <a:br>
              <a:rPr lang="pl-PL" sz="1800" b="0" i="0" u="none" strike="noStrike" baseline="0" dirty="0"/>
            </a:br>
            <a:r>
              <a:rPr lang="pl-PL" sz="1800" dirty="0"/>
              <a:t>2 - </a:t>
            </a:r>
            <a:r>
              <a:rPr lang="pl-PL" sz="1800" b="0" i="0" u="none" strike="noStrike" baseline="0" dirty="0"/>
              <a:t>Izolacja PVC</a:t>
            </a:r>
          </a:p>
          <a:p>
            <a:pPr lvl="1" algn="l">
              <a:spcAft>
                <a:spcPts val="750"/>
              </a:spcAft>
              <a:buFont typeface="Arial" panose="020B0604020202020204" pitchFamily="34" charset="0"/>
              <a:buChar char="•"/>
            </a:pPr>
            <a:endParaRPr lang="pl-PL" sz="1400" dirty="0"/>
          </a:p>
          <a:p>
            <a:pPr lvl="1" algn="l">
              <a:spcAft>
                <a:spcPts val="750"/>
              </a:spcAft>
              <a:buFont typeface="Arial" panose="020B0604020202020204" pitchFamily="34" charset="0"/>
              <a:buChar char="•"/>
            </a:pPr>
            <a:r>
              <a:rPr lang="pl-PL" sz="1400" dirty="0"/>
              <a:t> Do okablowania obwodów wewnątrz maszyn.</a:t>
            </a:r>
          </a:p>
          <a:p>
            <a:pPr lvl="1" algn="l">
              <a:spcAft>
                <a:spcPts val="750"/>
              </a:spcAft>
              <a:buFont typeface="Arial" panose="020B0604020202020204" pitchFamily="34" charset="0"/>
              <a:buChar char="•"/>
            </a:pPr>
            <a:r>
              <a:rPr lang="pl-PL" sz="1400" dirty="0"/>
              <a:t> Do okablowania oświetlenia.</a:t>
            </a:r>
          </a:p>
          <a:p>
            <a:pPr lvl="1" algn="l">
              <a:spcAft>
                <a:spcPts val="750"/>
              </a:spcAft>
              <a:buFont typeface="Arial" panose="020B0604020202020204" pitchFamily="34" charset="0"/>
              <a:buChar char="•"/>
            </a:pPr>
            <a:r>
              <a:rPr lang="pl-PL" sz="1400" dirty="0"/>
              <a:t> Do połączeń nieruchomych i zabezpieczonej instalacji.</a:t>
            </a:r>
          </a:p>
          <a:p>
            <a:pPr lvl="1" algn="l">
              <a:spcAft>
                <a:spcPts val="750"/>
              </a:spcAft>
              <a:buFont typeface="Arial" panose="020B0604020202020204" pitchFamily="34" charset="0"/>
              <a:buChar char="•"/>
            </a:pPr>
            <a:r>
              <a:rPr lang="pl-PL" sz="1400" dirty="0"/>
              <a:t> Może być stosowany do otwartej instalacji w korytach kablowych do łączenia równowagi potencjału.</a:t>
            </a:r>
          </a:p>
          <a:p>
            <a:pPr algn="l"/>
            <a:endParaRPr lang="pl-PL" sz="1800" dirty="0"/>
          </a:p>
          <a:p>
            <a:pPr algn="l"/>
            <a:r>
              <a:rPr lang="pl-PL" sz="1800" dirty="0"/>
              <a:t>W trakcie prac instalacyjnych wymagane jest stosowanie się do obowiązujących przepisów w tym zakresie.</a:t>
            </a:r>
          </a:p>
        </p:txBody>
      </p:sp>
      <p:sp>
        <p:nvSpPr>
          <p:cNvPr id="6" name="pole tekstowe 5">
            <a:extLst>
              <a:ext uri="{FF2B5EF4-FFF2-40B4-BE49-F238E27FC236}">
                <a16:creationId xmlns:a16="http://schemas.microsoft.com/office/drawing/2014/main" id="{6638AEB5-6543-C0B9-D955-6C651C11044B}"/>
              </a:ext>
            </a:extLst>
          </p:cNvPr>
          <p:cNvSpPr txBox="1"/>
          <p:nvPr/>
        </p:nvSpPr>
        <p:spPr>
          <a:xfrm>
            <a:off x="235526" y="6457532"/>
            <a:ext cx="4909129" cy="253916"/>
          </a:xfrm>
          <a:prstGeom prst="rect">
            <a:avLst/>
          </a:prstGeom>
          <a:noFill/>
        </p:spPr>
        <p:txBody>
          <a:bodyPr wrap="square" rtlCol="0">
            <a:spAutoFit/>
          </a:bodyPr>
          <a:lstStyle/>
          <a:p>
            <a:r>
              <a:rPr lang="pl-PL" sz="1050" dirty="0"/>
              <a:t>Źródło: </a:t>
            </a:r>
            <a:r>
              <a:rPr lang="pl-PL" sz="1050" dirty="0">
                <a:hlinkClick r:id="rId3"/>
              </a:rPr>
              <a:t>https://www.lapp.com/pl/pl/PLN/h07v-k-har/p/4521001</a:t>
            </a:r>
            <a:r>
              <a:rPr lang="pl-PL" sz="1050" dirty="0"/>
              <a:t> </a:t>
            </a:r>
          </a:p>
        </p:txBody>
      </p:sp>
      <p:pic>
        <p:nvPicPr>
          <p:cNvPr id="7" name="Obraz 6">
            <a:extLst>
              <a:ext uri="{FF2B5EF4-FFF2-40B4-BE49-F238E27FC236}">
                <a16:creationId xmlns:a16="http://schemas.microsoft.com/office/drawing/2014/main" id="{161D02CB-0490-60D3-463B-FA8F9F9A5CC9}"/>
              </a:ext>
            </a:extLst>
          </p:cNvPr>
          <p:cNvPicPr>
            <a:picLocks noChangeAspect="1"/>
          </p:cNvPicPr>
          <p:nvPr/>
        </p:nvPicPr>
        <p:blipFill>
          <a:blip r:embed="rId4"/>
          <a:stretch>
            <a:fillRect/>
          </a:stretch>
        </p:blipFill>
        <p:spPr>
          <a:xfrm>
            <a:off x="7129258" y="2491001"/>
            <a:ext cx="2924583" cy="342948"/>
          </a:xfrm>
          <a:prstGeom prst="rect">
            <a:avLst/>
          </a:prstGeom>
        </p:spPr>
      </p:pic>
    </p:spTree>
    <p:extLst>
      <p:ext uri="{BB962C8B-B14F-4D97-AF65-F5344CB8AC3E}">
        <p14:creationId xmlns:p14="http://schemas.microsoft.com/office/powerpoint/2010/main" val="94791414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99266-87A9-E6CB-B54C-EE166C63504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988E0DB-3860-C3E1-2517-B0DCCEC883DB}"/>
              </a:ext>
            </a:extLst>
          </p:cNvPr>
          <p:cNvSpPr>
            <a:spLocks noGrp="1"/>
          </p:cNvSpPr>
          <p:nvPr>
            <p:ph type="ctrTitle"/>
          </p:nvPr>
        </p:nvSpPr>
        <p:spPr>
          <a:xfrm>
            <a:off x="325654" y="3008404"/>
            <a:ext cx="11540691" cy="841191"/>
          </a:xfrm>
        </p:spPr>
        <p:txBody>
          <a:bodyPr>
            <a:normAutofit/>
          </a:bodyPr>
          <a:lstStyle/>
          <a:p>
            <a:r>
              <a:rPr lang="pl-PL" sz="4800" dirty="0">
                <a:latin typeface="+mn-lt"/>
              </a:rPr>
              <a:t>Warunki układania kabli nn</a:t>
            </a:r>
            <a:endParaRPr lang="pl-PL" sz="4800" noProof="0" dirty="0">
              <a:latin typeface="+mn-lt"/>
            </a:endParaRPr>
          </a:p>
        </p:txBody>
      </p:sp>
    </p:spTree>
    <p:extLst>
      <p:ext uri="{BB962C8B-B14F-4D97-AF65-F5344CB8AC3E}">
        <p14:creationId xmlns:p14="http://schemas.microsoft.com/office/powerpoint/2010/main" val="241638996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144D1-7578-9774-D3D4-8E279D7DFA9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327BDC6-F14C-7948-11E6-564804E4C189}"/>
              </a:ext>
            </a:extLst>
          </p:cNvPr>
          <p:cNvSpPr>
            <a:spLocks noGrp="1"/>
          </p:cNvSpPr>
          <p:nvPr>
            <p:ph type="ctrTitle"/>
          </p:nvPr>
        </p:nvSpPr>
        <p:spPr>
          <a:xfrm>
            <a:off x="365759" y="400468"/>
            <a:ext cx="11540691" cy="841191"/>
          </a:xfrm>
        </p:spPr>
        <p:txBody>
          <a:bodyPr>
            <a:normAutofit/>
          </a:bodyPr>
          <a:lstStyle/>
          <a:p>
            <a:r>
              <a:rPr lang="pl-PL" sz="4800" dirty="0">
                <a:latin typeface="+mn-lt"/>
              </a:rPr>
              <a:t>Warunki układania kabli nn</a:t>
            </a:r>
            <a:endParaRPr lang="pl-PL" sz="4800" noProof="0" dirty="0">
              <a:latin typeface="+mn-lt"/>
            </a:endParaRPr>
          </a:p>
        </p:txBody>
      </p:sp>
      <p:sp>
        <p:nvSpPr>
          <p:cNvPr id="3" name="Podtytuł 2">
            <a:extLst>
              <a:ext uri="{FF2B5EF4-FFF2-40B4-BE49-F238E27FC236}">
                <a16:creationId xmlns:a16="http://schemas.microsoft.com/office/drawing/2014/main" id="{8E674E16-9403-6B92-04F5-C088A8A0AE86}"/>
              </a:ext>
            </a:extLst>
          </p:cNvPr>
          <p:cNvSpPr>
            <a:spLocks noGrp="1"/>
          </p:cNvSpPr>
          <p:nvPr>
            <p:ph type="subTitle" idx="1"/>
          </p:nvPr>
        </p:nvSpPr>
        <p:spPr>
          <a:xfrm>
            <a:off x="692727" y="1435510"/>
            <a:ext cx="10991273" cy="5022022"/>
          </a:xfrm>
        </p:spPr>
        <p:txBody>
          <a:bodyPr>
            <a:normAutofit/>
          </a:bodyPr>
          <a:lstStyle/>
          <a:p>
            <a:pPr algn="l">
              <a:lnSpc>
                <a:spcPct val="115000"/>
              </a:lnSpc>
              <a:spcAft>
                <a:spcPts val="1000"/>
              </a:spcAft>
            </a:pPr>
            <a:r>
              <a:rPr lang="pl-PL" dirty="0"/>
              <a:t>W zależności od konstrukcji i przeznaczenia kable nn należy układać przestrzegając wytycznych producenta. Np.</a:t>
            </a:r>
          </a:p>
          <a:p>
            <a:pPr marL="800100" lvl="1" indent="-342900" algn="l">
              <a:lnSpc>
                <a:spcPct val="115000"/>
              </a:lnSpc>
              <a:spcAft>
                <a:spcPts val="1000"/>
              </a:spcAft>
              <a:buFont typeface="Arial" panose="020B0604020202020204" pitchFamily="34" charset="0"/>
              <a:buChar char="•"/>
            </a:pPr>
            <a:r>
              <a:rPr lang="pl-PL" dirty="0"/>
              <a:t>Minimalna i maksymalna temperatura układania</a:t>
            </a:r>
          </a:p>
          <a:p>
            <a:pPr marL="800100" lvl="1" indent="-342900" algn="l">
              <a:lnSpc>
                <a:spcPct val="115000"/>
              </a:lnSpc>
              <a:spcAft>
                <a:spcPts val="1000"/>
              </a:spcAft>
              <a:buFont typeface="Arial" panose="020B0604020202020204" pitchFamily="34" charset="0"/>
              <a:buChar char="•"/>
            </a:pPr>
            <a:r>
              <a:rPr lang="pl-PL" dirty="0"/>
              <a:t>Minimalny promień gięcia</a:t>
            </a:r>
          </a:p>
          <a:p>
            <a:pPr marL="800100" lvl="1" indent="-342900" algn="l">
              <a:lnSpc>
                <a:spcPct val="115000"/>
              </a:lnSpc>
              <a:spcAft>
                <a:spcPts val="1000"/>
              </a:spcAft>
              <a:buFont typeface="Arial" panose="020B0604020202020204" pitchFamily="34" charset="0"/>
              <a:buChar char="•"/>
            </a:pPr>
            <a:r>
              <a:rPr lang="pl-PL" dirty="0"/>
              <a:t>Siła zrywająca kabel</a:t>
            </a:r>
          </a:p>
          <a:p>
            <a:pPr marL="800100" lvl="1" indent="-342900" algn="l">
              <a:lnSpc>
                <a:spcPct val="115000"/>
              </a:lnSpc>
              <a:spcAft>
                <a:spcPts val="1000"/>
              </a:spcAft>
              <a:buFont typeface="Arial" panose="020B0604020202020204" pitchFamily="34" charset="0"/>
              <a:buChar char="•"/>
            </a:pPr>
            <a:r>
              <a:rPr lang="pl-PL" dirty="0"/>
              <a:t>Środowiska w jakim kabel jest układany</a:t>
            </a:r>
          </a:p>
          <a:p>
            <a:pPr marL="800100" lvl="1" indent="-342900" algn="l">
              <a:lnSpc>
                <a:spcPct val="115000"/>
              </a:lnSpc>
              <a:spcAft>
                <a:spcPts val="1000"/>
              </a:spcAft>
              <a:buFont typeface="Arial" panose="020B0604020202020204" pitchFamily="34" charset="0"/>
              <a:buChar char="•"/>
            </a:pPr>
            <a:r>
              <a:rPr lang="pl-PL" dirty="0"/>
              <a:t>Zagrożeń mechanicznych, chemicznych, </a:t>
            </a:r>
          </a:p>
        </p:txBody>
      </p:sp>
    </p:spTree>
    <p:extLst>
      <p:ext uri="{BB962C8B-B14F-4D97-AF65-F5344CB8AC3E}">
        <p14:creationId xmlns:p14="http://schemas.microsoft.com/office/powerpoint/2010/main" val="30910332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61033-679D-03A0-2E60-78C16AA3235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8EF8F94-E13D-5F8B-2C33-29B80B2353D7}"/>
              </a:ext>
            </a:extLst>
          </p:cNvPr>
          <p:cNvSpPr>
            <a:spLocks noGrp="1"/>
          </p:cNvSpPr>
          <p:nvPr>
            <p:ph type="ctrTitle"/>
          </p:nvPr>
        </p:nvSpPr>
        <p:spPr>
          <a:xfrm>
            <a:off x="365759" y="400468"/>
            <a:ext cx="11540691" cy="841191"/>
          </a:xfrm>
        </p:spPr>
        <p:txBody>
          <a:bodyPr>
            <a:normAutofit/>
          </a:bodyPr>
          <a:lstStyle/>
          <a:p>
            <a:r>
              <a:rPr lang="pl-PL" sz="4800" dirty="0">
                <a:latin typeface="+mn-lt"/>
              </a:rPr>
              <a:t>Warunki układania kabli nn</a:t>
            </a:r>
            <a:endParaRPr lang="pl-PL" sz="4800" noProof="0" dirty="0">
              <a:latin typeface="+mn-lt"/>
            </a:endParaRPr>
          </a:p>
        </p:txBody>
      </p:sp>
      <p:sp>
        <p:nvSpPr>
          <p:cNvPr id="3" name="Podtytuł 2">
            <a:extLst>
              <a:ext uri="{FF2B5EF4-FFF2-40B4-BE49-F238E27FC236}">
                <a16:creationId xmlns:a16="http://schemas.microsoft.com/office/drawing/2014/main" id="{2C82124C-33D4-C6B3-5418-0D0465C52994}"/>
              </a:ext>
            </a:extLst>
          </p:cNvPr>
          <p:cNvSpPr>
            <a:spLocks noGrp="1"/>
          </p:cNvSpPr>
          <p:nvPr>
            <p:ph type="subTitle" idx="1"/>
          </p:nvPr>
        </p:nvSpPr>
        <p:spPr>
          <a:xfrm>
            <a:off x="692727" y="1435510"/>
            <a:ext cx="10991273" cy="5022022"/>
          </a:xfrm>
        </p:spPr>
        <p:txBody>
          <a:bodyPr>
            <a:normAutofit/>
          </a:bodyPr>
          <a:lstStyle/>
          <a:p>
            <a:pPr algn="l">
              <a:lnSpc>
                <a:spcPct val="115000"/>
              </a:lnSpc>
              <a:spcAft>
                <a:spcPts val="1000"/>
              </a:spcAft>
            </a:pPr>
            <a:r>
              <a:rPr lang="pl-PL" sz="1800" b="1" i="0" u="none" strike="noStrike" baseline="0" dirty="0"/>
              <a:t>Przykład danych technicznych kabla NKT </a:t>
            </a:r>
            <a:r>
              <a:rPr lang="pl-PL" sz="1800" b="1" i="0" u="none" strike="noStrike" baseline="0" dirty="0" err="1"/>
              <a:t>instal</a:t>
            </a:r>
            <a:r>
              <a:rPr lang="pl-PL" sz="1800" b="1" i="0" u="none" strike="noStrike" baseline="0" dirty="0"/>
              <a:t> PLUS </a:t>
            </a:r>
            <a:r>
              <a:rPr lang="pl-PL" sz="1800" b="1" i="0" u="none" strike="noStrike" baseline="0" dirty="0" err="1"/>
              <a:t>YDYpżo</a:t>
            </a:r>
            <a:r>
              <a:rPr lang="pl-PL" sz="1800" b="1" i="0" u="none" strike="noStrike" baseline="0" dirty="0"/>
              <a:t> 450/750 V</a:t>
            </a:r>
            <a:endParaRPr lang="pl-PL" dirty="0"/>
          </a:p>
        </p:txBody>
      </p:sp>
      <p:pic>
        <p:nvPicPr>
          <p:cNvPr id="5" name="Obraz 4">
            <a:extLst>
              <a:ext uri="{FF2B5EF4-FFF2-40B4-BE49-F238E27FC236}">
                <a16:creationId xmlns:a16="http://schemas.microsoft.com/office/drawing/2014/main" id="{A247654D-4B9F-C62C-2522-7389B5C82F81}"/>
              </a:ext>
            </a:extLst>
          </p:cNvPr>
          <p:cNvPicPr>
            <a:picLocks noChangeAspect="1"/>
          </p:cNvPicPr>
          <p:nvPr/>
        </p:nvPicPr>
        <p:blipFill>
          <a:blip r:embed="rId2"/>
          <a:stretch>
            <a:fillRect/>
          </a:stretch>
        </p:blipFill>
        <p:spPr>
          <a:xfrm>
            <a:off x="2064499" y="1954903"/>
            <a:ext cx="7878274" cy="4696480"/>
          </a:xfrm>
          <a:prstGeom prst="rect">
            <a:avLst/>
          </a:prstGeom>
        </p:spPr>
      </p:pic>
      <p:sp>
        <p:nvSpPr>
          <p:cNvPr id="6" name="Prostokąt: zaokrąglone rogi 5">
            <a:extLst>
              <a:ext uri="{FF2B5EF4-FFF2-40B4-BE49-F238E27FC236}">
                <a16:creationId xmlns:a16="http://schemas.microsoft.com/office/drawing/2014/main" id="{78C23182-5BF8-2FCC-B04A-1DF920B8E243}"/>
              </a:ext>
            </a:extLst>
          </p:cNvPr>
          <p:cNvSpPr/>
          <p:nvPr/>
        </p:nvSpPr>
        <p:spPr>
          <a:xfrm>
            <a:off x="1976582" y="4701309"/>
            <a:ext cx="3934691" cy="572655"/>
          </a:xfrm>
          <a:prstGeom prst="roundRect">
            <a:avLst/>
          </a:prstGeom>
          <a:noFill/>
          <a:ln w="508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rostokąt: zaokrąglone rogi 6">
            <a:extLst>
              <a:ext uri="{FF2B5EF4-FFF2-40B4-BE49-F238E27FC236}">
                <a16:creationId xmlns:a16="http://schemas.microsoft.com/office/drawing/2014/main" id="{B4D91ED0-9591-DC3C-58C6-9238A0BE4A0F}"/>
              </a:ext>
            </a:extLst>
          </p:cNvPr>
          <p:cNvSpPr/>
          <p:nvPr/>
        </p:nvSpPr>
        <p:spPr>
          <a:xfrm>
            <a:off x="1976581" y="5273964"/>
            <a:ext cx="3934691" cy="572655"/>
          </a:xfrm>
          <a:prstGeom prst="roundRect">
            <a:avLst/>
          </a:prstGeom>
          <a:noFill/>
          <a:ln w="508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 name="Prostokąt: zaokrąglone rogi 7">
            <a:extLst>
              <a:ext uri="{FF2B5EF4-FFF2-40B4-BE49-F238E27FC236}">
                <a16:creationId xmlns:a16="http://schemas.microsoft.com/office/drawing/2014/main" id="{40E168DA-0273-C8A5-DC58-D328E6132691}"/>
              </a:ext>
            </a:extLst>
          </p:cNvPr>
          <p:cNvSpPr/>
          <p:nvPr/>
        </p:nvSpPr>
        <p:spPr>
          <a:xfrm>
            <a:off x="5911272" y="3607358"/>
            <a:ext cx="3934691" cy="380707"/>
          </a:xfrm>
          <a:prstGeom prst="roundRect">
            <a:avLst/>
          </a:prstGeom>
          <a:noFill/>
          <a:ln w="508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106410549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C2F0E-E88F-0740-DFF6-65CA44FBABD5}"/>
            </a:ext>
          </a:extLst>
        </p:cNvPr>
        <p:cNvGrpSpPr/>
        <p:nvPr/>
      </p:nvGrpSpPr>
      <p:grpSpPr>
        <a:xfrm>
          <a:off x="0" y="0"/>
          <a:ext cx="0" cy="0"/>
          <a:chOff x="0" y="0"/>
          <a:chExt cx="0" cy="0"/>
        </a:xfrm>
      </p:grpSpPr>
      <p:pic>
        <p:nvPicPr>
          <p:cNvPr id="7" name="Obraz 6">
            <a:extLst>
              <a:ext uri="{FF2B5EF4-FFF2-40B4-BE49-F238E27FC236}">
                <a16:creationId xmlns:a16="http://schemas.microsoft.com/office/drawing/2014/main" id="{FCBF6109-541D-FC22-E273-8F885FAC7633}"/>
              </a:ext>
            </a:extLst>
          </p:cNvPr>
          <p:cNvPicPr>
            <a:picLocks noChangeAspect="1"/>
          </p:cNvPicPr>
          <p:nvPr/>
        </p:nvPicPr>
        <p:blipFill>
          <a:blip r:embed="rId2"/>
          <a:stretch>
            <a:fillRect/>
          </a:stretch>
        </p:blipFill>
        <p:spPr>
          <a:xfrm>
            <a:off x="8445729" y="1046219"/>
            <a:ext cx="3441700" cy="2581275"/>
          </a:xfrm>
          <a:prstGeom prst="rect">
            <a:avLst/>
          </a:prstGeom>
        </p:spPr>
      </p:pic>
      <p:sp>
        <p:nvSpPr>
          <p:cNvPr id="2" name="Tytuł 1">
            <a:extLst>
              <a:ext uri="{FF2B5EF4-FFF2-40B4-BE49-F238E27FC236}">
                <a16:creationId xmlns:a16="http://schemas.microsoft.com/office/drawing/2014/main" id="{513B0CCB-34E3-5748-A7CE-1C70FA0046C7}"/>
              </a:ext>
            </a:extLst>
          </p:cNvPr>
          <p:cNvSpPr>
            <a:spLocks noGrp="1"/>
          </p:cNvSpPr>
          <p:nvPr>
            <p:ph type="ctrTitle"/>
          </p:nvPr>
        </p:nvSpPr>
        <p:spPr>
          <a:xfrm>
            <a:off x="365759" y="400468"/>
            <a:ext cx="11540691" cy="841191"/>
          </a:xfrm>
        </p:spPr>
        <p:txBody>
          <a:bodyPr>
            <a:normAutofit/>
          </a:bodyPr>
          <a:lstStyle/>
          <a:p>
            <a:r>
              <a:rPr lang="pl-PL" sz="4800" dirty="0">
                <a:latin typeface="+mn-lt"/>
              </a:rPr>
              <a:t>Minimalna i maksymalna temperatura</a:t>
            </a:r>
            <a:endParaRPr lang="pl-PL" sz="4800" noProof="0" dirty="0">
              <a:latin typeface="+mn-lt"/>
            </a:endParaRPr>
          </a:p>
        </p:txBody>
      </p:sp>
      <p:sp>
        <p:nvSpPr>
          <p:cNvPr id="3" name="Podtytuł 2">
            <a:extLst>
              <a:ext uri="{FF2B5EF4-FFF2-40B4-BE49-F238E27FC236}">
                <a16:creationId xmlns:a16="http://schemas.microsoft.com/office/drawing/2014/main" id="{0934E007-88B0-CB37-B3C2-A28D9C17138A}"/>
              </a:ext>
            </a:extLst>
          </p:cNvPr>
          <p:cNvSpPr>
            <a:spLocks noGrp="1"/>
          </p:cNvSpPr>
          <p:nvPr>
            <p:ph type="subTitle" idx="1"/>
          </p:nvPr>
        </p:nvSpPr>
        <p:spPr>
          <a:xfrm>
            <a:off x="692728" y="1495425"/>
            <a:ext cx="7393998" cy="4886325"/>
          </a:xfrm>
        </p:spPr>
        <p:txBody>
          <a:bodyPr>
            <a:normAutofit/>
          </a:bodyPr>
          <a:lstStyle/>
          <a:p>
            <a:pPr algn="just">
              <a:lnSpc>
                <a:spcPct val="115000"/>
              </a:lnSpc>
              <a:spcAft>
                <a:spcPts val="1000"/>
              </a:spcAft>
            </a:pPr>
            <a:r>
              <a:rPr lang="pl-PL" dirty="0"/>
              <a:t>Podczas montażu kabli oraz osprzętu kablowego należy przestrzegać parametru dotyczącego minimalnej i maksymalnej temperatury w jakiej dozwolone jest układanie kabli. </a:t>
            </a:r>
          </a:p>
          <a:p>
            <a:pPr algn="just">
              <a:lnSpc>
                <a:spcPct val="115000"/>
              </a:lnSpc>
              <a:spcAft>
                <a:spcPts val="1000"/>
              </a:spcAft>
            </a:pPr>
            <a:r>
              <a:rPr lang="pl-PL" dirty="0"/>
              <a:t>Praca poza wyznaczonym zakresem może doprowadzić do uszkodzenia izolacji.</a:t>
            </a:r>
          </a:p>
          <a:p>
            <a:pPr algn="just">
              <a:lnSpc>
                <a:spcPct val="115000"/>
              </a:lnSpc>
              <a:spcAft>
                <a:spcPts val="1000"/>
              </a:spcAft>
            </a:pPr>
            <a:r>
              <a:rPr lang="pl-PL" dirty="0"/>
              <a:t>W zależności od producenta oraz typu kabla zakres ten może być różny i obejmuje również czynności związane z montażem osprzętu kablowego.</a:t>
            </a:r>
          </a:p>
        </p:txBody>
      </p:sp>
      <p:sp>
        <p:nvSpPr>
          <p:cNvPr id="8" name="pole tekstowe 7">
            <a:extLst>
              <a:ext uri="{FF2B5EF4-FFF2-40B4-BE49-F238E27FC236}">
                <a16:creationId xmlns:a16="http://schemas.microsoft.com/office/drawing/2014/main" id="{DE2AC69E-E4BA-8B1F-58EC-8E58597623A1}"/>
              </a:ext>
            </a:extLst>
          </p:cNvPr>
          <p:cNvSpPr txBox="1"/>
          <p:nvPr/>
        </p:nvSpPr>
        <p:spPr>
          <a:xfrm>
            <a:off x="8464750" y="2922729"/>
            <a:ext cx="4657725" cy="307777"/>
          </a:xfrm>
          <a:prstGeom prst="rect">
            <a:avLst/>
          </a:prstGeom>
          <a:noFill/>
        </p:spPr>
        <p:txBody>
          <a:bodyPr wrap="square" rtlCol="0">
            <a:spAutoFit/>
          </a:bodyPr>
          <a:lstStyle/>
          <a:p>
            <a:r>
              <a:rPr lang="pl-PL" sz="1400" i="0" u="none" strike="noStrike" baseline="0" dirty="0"/>
              <a:t>NKT </a:t>
            </a:r>
            <a:r>
              <a:rPr lang="pl-PL" sz="1400" i="0" u="none" strike="noStrike" baseline="0" dirty="0" err="1"/>
              <a:t>instal</a:t>
            </a:r>
            <a:r>
              <a:rPr lang="pl-PL" sz="1400" i="0" u="none" strike="noStrike" baseline="0" dirty="0"/>
              <a:t> PLUS CENTER </a:t>
            </a:r>
            <a:r>
              <a:rPr lang="pl-PL" sz="1400" i="0" u="none" strike="noStrike" baseline="0" dirty="0" err="1"/>
              <a:t>YDYpżo</a:t>
            </a:r>
            <a:r>
              <a:rPr lang="pl-PL" sz="1400" i="0" u="none" strike="noStrike" baseline="0" dirty="0"/>
              <a:t> 450/750 V</a:t>
            </a:r>
            <a:endParaRPr lang="pl-PL" sz="1400" dirty="0"/>
          </a:p>
        </p:txBody>
      </p:sp>
      <p:pic>
        <p:nvPicPr>
          <p:cNvPr id="10" name="Obraz 9">
            <a:extLst>
              <a:ext uri="{FF2B5EF4-FFF2-40B4-BE49-F238E27FC236}">
                <a16:creationId xmlns:a16="http://schemas.microsoft.com/office/drawing/2014/main" id="{F53B06D6-DD65-49C1-48B5-F958D7C4E7E9}"/>
              </a:ext>
            </a:extLst>
          </p:cNvPr>
          <p:cNvPicPr>
            <a:picLocks noChangeAspect="1"/>
          </p:cNvPicPr>
          <p:nvPr/>
        </p:nvPicPr>
        <p:blipFill>
          <a:blip r:embed="rId3"/>
          <a:stretch>
            <a:fillRect/>
          </a:stretch>
        </p:blipFill>
        <p:spPr>
          <a:xfrm>
            <a:off x="8181655" y="3541769"/>
            <a:ext cx="3724795" cy="2562583"/>
          </a:xfrm>
          <a:prstGeom prst="rect">
            <a:avLst/>
          </a:prstGeom>
        </p:spPr>
      </p:pic>
      <p:sp>
        <p:nvSpPr>
          <p:cNvPr id="11" name="pole tekstowe 10">
            <a:extLst>
              <a:ext uri="{FF2B5EF4-FFF2-40B4-BE49-F238E27FC236}">
                <a16:creationId xmlns:a16="http://schemas.microsoft.com/office/drawing/2014/main" id="{E4EC2A5A-F4C5-E9F9-12FB-DD6F57A02914}"/>
              </a:ext>
            </a:extLst>
          </p:cNvPr>
          <p:cNvSpPr txBox="1"/>
          <p:nvPr/>
        </p:nvSpPr>
        <p:spPr>
          <a:xfrm>
            <a:off x="235526" y="6457532"/>
            <a:ext cx="4909129" cy="253916"/>
          </a:xfrm>
          <a:prstGeom prst="rect">
            <a:avLst/>
          </a:prstGeom>
          <a:noFill/>
        </p:spPr>
        <p:txBody>
          <a:bodyPr wrap="square" rtlCol="0">
            <a:spAutoFit/>
          </a:bodyPr>
          <a:lstStyle/>
          <a:p>
            <a:r>
              <a:rPr lang="pl-PL" sz="1050" dirty="0"/>
              <a:t>Źródło: Katalog NKT Przewody i kable elektroenergetyczne niskiego napięcia</a:t>
            </a:r>
          </a:p>
        </p:txBody>
      </p:sp>
      <p:sp>
        <p:nvSpPr>
          <p:cNvPr id="4" name="Prostokąt: zaokrąglone rogi 3">
            <a:extLst>
              <a:ext uri="{FF2B5EF4-FFF2-40B4-BE49-F238E27FC236}">
                <a16:creationId xmlns:a16="http://schemas.microsoft.com/office/drawing/2014/main" id="{5B6EA934-5F5A-0F58-9E40-0F760F619478}"/>
              </a:ext>
            </a:extLst>
          </p:cNvPr>
          <p:cNvSpPr/>
          <p:nvPr/>
        </p:nvSpPr>
        <p:spPr>
          <a:xfrm>
            <a:off x="8086726" y="5029200"/>
            <a:ext cx="3934691" cy="501416"/>
          </a:xfrm>
          <a:prstGeom prst="roundRect">
            <a:avLst/>
          </a:prstGeom>
          <a:noFill/>
          <a:ln w="508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85006475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57881-2D46-6A3B-1B1E-3152E6C7C1E5}"/>
            </a:ext>
          </a:extLst>
        </p:cNvPr>
        <p:cNvGrpSpPr/>
        <p:nvPr/>
      </p:nvGrpSpPr>
      <p:grpSpPr>
        <a:xfrm>
          <a:off x="0" y="0"/>
          <a:ext cx="0" cy="0"/>
          <a:chOff x="0" y="0"/>
          <a:chExt cx="0" cy="0"/>
        </a:xfrm>
      </p:grpSpPr>
      <p:pic>
        <p:nvPicPr>
          <p:cNvPr id="5" name="Obraz 4">
            <a:extLst>
              <a:ext uri="{FF2B5EF4-FFF2-40B4-BE49-F238E27FC236}">
                <a16:creationId xmlns:a16="http://schemas.microsoft.com/office/drawing/2014/main" id="{FB2C47F6-1A44-2714-E1E6-8534BB4A6FF6}"/>
              </a:ext>
            </a:extLst>
          </p:cNvPr>
          <p:cNvPicPr>
            <a:picLocks noChangeAspect="1"/>
          </p:cNvPicPr>
          <p:nvPr/>
        </p:nvPicPr>
        <p:blipFill>
          <a:blip r:embed="rId2"/>
          <a:stretch>
            <a:fillRect/>
          </a:stretch>
        </p:blipFill>
        <p:spPr>
          <a:xfrm>
            <a:off x="6556191" y="1860915"/>
            <a:ext cx="6610840" cy="4402766"/>
          </a:xfrm>
          <a:prstGeom prst="rect">
            <a:avLst/>
          </a:prstGeom>
        </p:spPr>
      </p:pic>
      <p:sp>
        <p:nvSpPr>
          <p:cNvPr id="2" name="Tytuł 1">
            <a:extLst>
              <a:ext uri="{FF2B5EF4-FFF2-40B4-BE49-F238E27FC236}">
                <a16:creationId xmlns:a16="http://schemas.microsoft.com/office/drawing/2014/main" id="{10B5CD26-483A-BCDA-DFDB-77CF02E7052C}"/>
              </a:ext>
            </a:extLst>
          </p:cNvPr>
          <p:cNvSpPr>
            <a:spLocks noGrp="1"/>
          </p:cNvSpPr>
          <p:nvPr>
            <p:ph type="ctrTitle"/>
          </p:nvPr>
        </p:nvSpPr>
        <p:spPr>
          <a:xfrm>
            <a:off x="365759" y="400468"/>
            <a:ext cx="11540691" cy="841191"/>
          </a:xfrm>
        </p:spPr>
        <p:txBody>
          <a:bodyPr>
            <a:normAutofit/>
          </a:bodyPr>
          <a:lstStyle/>
          <a:p>
            <a:r>
              <a:rPr lang="pl-PL" sz="4800" dirty="0">
                <a:latin typeface="+mn-lt"/>
              </a:rPr>
              <a:t>Minimalny promień gięcia</a:t>
            </a:r>
            <a:endParaRPr lang="pl-PL" sz="4800" noProof="0" dirty="0">
              <a:latin typeface="+mn-lt"/>
            </a:endParaRPr>
          </a:p>
        </p:txBody>
      </p:sp>
      <p:sp>
        <p:nvSpPr>
          <p:cNvPr id="3" name="Podtytuł 2">
            <a:extLst>
              <a:ext uri="{FF2B5EF4-FFF2-40B4-BE49-F238E27FC236}">
                <a16:creationId xmlns:a16="http://schemas.microsoft.com/office/drawing/2014/main" id="{251830A9-72FE-A5FA-31C1-69B576E2DBD8}"/>
              </a:ext>
            </a:extLst>
          </p:cNvPr>
          <p:cNvSpPr>
            <a:spLocks noGrp="1"/>
          </p:cNvSpPr>
          <p:nvPr>
            <p:ph type="subTitle" idx="1"/>
          </p:nvPr>
        </p:nvSpPr>
        <p:spPr>
          <a:xfrm>
            <a:off x="692727" y="1435510"/>
            <a:ext cx="6393873" cy="5022022"/>
          </a:xfrm>
        </p:spPr>
        <p:txBody>
          <a:bodyPr>
            <a:normAutofit/>
          </a:bodyPr>
          <a:lstStyle/>
          <a:p>
            <a:pPr algn="just">
              <a:lnSpc>
                <a:spcPct val="115000"/>
              </a:lnSpc>
              <a:spcAft>
                <a:spcPts val="1000"/>
              </a:spcAft>
            </a:pPr>
            <a:r>
              <a:rPr lang="pl-PL" dirty="0"/>
              <a:t>Jest to jeden z podstawowych parametrów i dotyczy każdego kabla (zarówno okrągłego jak i  płaskiego).</a:t>
            </a:r>
          </a:p>
          <a:p>
            <a:pPr algn="just">
              <a:lnSpc>
                <a:spcPct val="115000"/>
              </a:lnSpc>
              <a:spcAft>
                <a:spcPts val="1000"/>
              </a:spcAft>
            </a:pPr>
            <a:r>
              <a:rPr lang="pl-PL" dirty="0"/>
              <a:t>Nieprzestrzeganie minimalnego promienia gięcia może doprowadzić do zniszczenia wewnętrznej konstrukcji kabli (zgniecenia lub naciągnięcia izolacji, przemieszczenie się żył, naciągniecie ekranów) co może skutkować zniszczeniem kabla.</a:t>
            </a:r>
          </a:p>
        </p:txBody>
      </p:sp>
      <p:sp>
        <p:nvSpPr>
          <p:cNvPr id="6" name="pole tekstowe 5">
            <a:extLst>
              <a:ext uri="{FF2B5EF4-FFF2-40B4-BE49-F238E27FC236}">
                <a16:creationId xmlns:a16="http://schemas.microsoft.com/office/drawing/2014/main" id="{CEBBF45E-97E8-DAED-AA02-59BC06F7E9F5}"/>
              </a:ext>
            </a:extLst>
          </p:cNvPr>
          <p:cNvSpPr txBox="1"/>
          <p:nvPr/>
        </p:nvSpPr>
        <p:spPr>
          <a:xfrm>
            <a:off x="235526" y="6457532"/>
            <a:ext cx="8114654" cy="253916"/>
          </a:xfrm>
          <a:prstGeom prst="rect">
            <a:avLst/>
          </a:prstGeom>
          <a:noFill/>
        </p:spPr>
        <p:txBody>
          <a:bodyPr wrap="square" rtlCol="0">
            <a:spAutoFit/>
          </a:bodyPr>
          <a:lstStyle/>
          <a:p>
            <a:r>
              <a:rPr lang="pl-PL" sz="1050" dirty="0"/>
              <a:t>Źródło: </a:t>
            </a:r>
            <a:r>
              <a:rPr lang="pl-PL" sz="1050" dirty="0">
                <a:hlinkClick r:id="rId3"/>
              </a:rPr>
              <a:t>https://www.napiecie.salama.pl/jak-dobrac-i-ulozyc-kable-przewody-teleinformatyczne/#Minimalny-promien-giecia</a:t>
            </a:r>
            <a:r>
              <a:rPr lang="pl-PL" sz="1050" dirty="0"/>
              <a:t> </a:t>
            </a:r>
          </a:p>
        </p:txBody>
      </p:sp>
    </p:spTree>
    <p:extLst>
      <p:ext uri="{BB962C8B-B14F-4D97-AF65-F5344CB8AC3E}">
        <p14:creationId xmlns:p14="http://schemas.microsoft.com/office/powerpoint/2010/main" val="331202637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232C5-406A-F261-4F63-6BFE04C7AC8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C5FA4D5-6053-35B4-2260-E29E3A970179}"/>
              </a:ext>
            </a:extLst>
          </p:cNvPr>
          <p:cNvSpPr>
            <a:spLocks noGrp="1"/>
          </p:cNvSpPr>
          <p:nvPr>
            <p:ph type="ctrTitle"/>
          </p:nvPr>
        </p:nvSpPr>
        <p:spPr>
          <a:xfrm>
            <a:off x="365759" y="400468"/>
            <a:ext cx="11540691" cy="841191"/>
          </a:xfrm>
        </p:spPr>
        <p:txBody>
          <a:bodyPr>
            <a:normAutofit/>
          </a:bodyPr>
          <a:lstStyle/>
          <a:p>
            <a:r>
              <a:rPr lang="pl-PL" sz="4800" dirty="0">
                <a:latin typeface="+mn-lt"/>
              </a:rPr>
              <a:t>Z jaką maksymalną siłą wciągać kable nn?</a:t>
            </a:r>
            <a:endParaRPr lang="pl-PL" sz="4800" noProof="0" dirty="0">
              <a:latin typeface="+mn-lt"/>
            </a:endParaRPr>
          </a:p>
        </p:txBody>
      </p:sp>
      <p:sp>
        <p:nvSpPr>
          <p:cNvPr id="3" name="Podtytuł 2">
            <a:extLst>
              <a:ext uri="{FF2B5EF4-FFF2-40B4-BE49-F238E27FC236}">
                <a16:creationId xmlns:a16="http://schemas.microsoft.com/office/drawing/2014/main" id="{16CDAEDB-0CF3-C979-6E18-A4D7C9BFD4C6}"/>
              </a:ext>
            </a:extLst>
          </p:cNvPr>
          <p:cNvSpPr>
            <a:spLocks noGrp="1"/>
          </p:cNvSpPr>
          <p:nvPr>
            <p:ph type="subTitle" idx="1"/>
          </p:nvPr>
        </p:nvSpPr>
        <p:spPr>
          <a:xfrm>
            <a:off x="692728" y="1676400"/>
            <a:ext cx="6803447" cy="4257675"/>
          </a:xfrm>
        </p:spPr>
        <p:txBody>
          <a:bodyPr>
            <a:normAutofit/>
          </a:bodyPr>
          <a:lstStyle/>
          <a:p>
            <a:pPr algn="l">
              <a:lnSpc>
                <a:spcPct val="115000"/>
              </a:lnSpc>
              <a:spcAft>
                <a:spcPts val="1000"/>
              </a:spcAft>
            </a:pPr>
            <a:r>
              <a:rPr lang="pl-PL" sz="2000" dirty="0"/>
              <a:t>Producenci kabli podają z jaką maksymalną siłą można ciągnąć kabel, aby nie dopuścić do uszkodzenia kabla czyli:</a:t>
            </a:r>
          </a:p>
          <a:p>
            <a:pPr marL="342900" indent="-342900" algn="l">
              <a:lnSpc>
                <a:spcPct val="115000"/>
              </a:lnSpc>
              <a:spcBef>
                <a:spcPts val="600"/>
              </a:spcBef>
              <a:spcAft>
                <a:spcPts val="600"/>
              </a:spcAft>
              <a:buFont typeface="Arial" panose="020B0604020202020204" pitchFamily="34" charset="0"/>
              <a:buChar char="•"/>
            </a:pPr>
            <a:r>
              <a:rPr lang="pl-PL" sz="2000" dirty="0"/>
              <a:t>Nie dopuścić do zmniejszenia przekroju żył</a:t>
            </a:r>
          </a:p>
          <a:p>
            <a:pPr marL="342900" indent="-342900" algn="l">
              <a:lnSpc>
                <a:spcPct val="115000"/>
              </a:lnSpc>
              <a:spcBef>
                <a:spcPts val="600"/>
              </a:spcBef>
              <a:spcAft>
                <a:spcPts val="600"/>
              </a:spcAft>
              <a:buFont typeface="Arial" panose="020B0604020202020204" pitchFamily="34" charset="0"/>
              <a:buChar char="•"/>
            </a:pPr>
            <a:r>
              <a:rPr lang="pl-PL" sz="2000" dirty="0"/>
              <a:t>Naciągnięcia izolacji  (zmniejszenie jej grubości)</a:t>
            </a:r>
          </a:p>
          <a:p>
            <a:pPr marL="342900" indent="-342900" algn="l">
              <a:lnSpc>
                <a:spcPct val="115000"/>
              </a:lnSpc>
              <a:spcBef>
                <a:spcPts val="600"/>
              </a:spcBef>
              <a:spcAft>
                <a:spcPts val="600"/>
              </a:spcAft>
              <a:buFont typeface="Arial" panose="020B0604020202020204" pitchFamily="34" charset="0"/>
              <a:buChar char="•"/>
            </a:pPr>
            <a:r>
              <a:rPr lang="pl-PL" sz="2000" dirty="0"/>
              <a:t>Urwania kabla</a:t>
            </a:r>
          </a:p>
          <a:p>
            <a:pPr algn="l">
              <a:lnSpc>
                <a:spcPct val="115000"/>
              </a:lnSpc>
              <a:spcAft>
                <a:spcPts val="1000"/>
              </a:spcAft>
            </a:pPr>
            <a:r>
              <a:rPr lang="pl-PL" sz="2000" dirty="0"/>
              <a:t>Siłę z jaką wciąga się kabel mierzy się</a:t>
            </a:r>
            <a:br>
              <a:rPr lang="pl-PL" sz="2000" dirty="0"/>
            </a:br>
            <a:r>
              <a:rPr lang="pl-PL" sz="2000" dirty="0"/>
              <a:t>za pomocą dynamometrów.</a:t>
            </a:r>
          </a:p>
        </p:txBody>
      </p:sp>
      <p:sp>
        <p:nvSpPr>
          <p:cNvPr id="6" name="pole tekstowe 5">
            <a:extLst>
              <a:ext uri="{FF2B5EF4-FFF2-40B4-BE49-F238E27FC236}">
                <a16:creationId xmlns:a16="http://schemas.microsoft.com/office/drawing/2014/main" id="{BF3BF3E6-103C-4197-07D0-107E40D31CC7}"/>
              </a:ext>
            </a:extLst>
          </p:cNvPr>
          <p:cNvSpPr txBox="1"/>
          <p:nvPr/>
        </p:nvSpPr>
        <p:spPr>
          <a:xfrm>
            <a:off x="178376" y="6088200"/>
            <a:ext cx="8114654" cy="738664"/>
          </a:xfrm>
          <a:prstGeom prst="rect">
            <a:avLst/>
          </a:prstGeom>
          <a:noFill/>
        </p:spPr>
        <p:txBody>
          <a:bodyPr wrap="square" rtlCol="0">
            <a:spAutoFit/>
          </a:bodyPr>
          <a:lstStyle/>
          <a:p>
            <a:r>
              <a:rPr lang="pl-PL" sz="1050" dirty="0"/>
              <a:t>Źródło: </a:t>
            </a:r>
            <a:br>
              <a:rPr lang="pl-PL" sz="1050" dirty="0"/>
            </a:br>
            <a:r>
              <a:rPr lang="pl-PL" sz="1050" dirty="0"/>
              <a:t>Katalog Telefonika Kable i przewody elektroenergetyczne</a:t>
            </a:r>
            <a:br>
              <a:rPr lang="pl-PL" sz="1050" dirty="0"/>
            </a:br>
            <a:r>
              <a:rPr lang="pl-PL" sz="1050" dirty="0">
                <a:hlinkClick r:id="rId2"/>
              </a:rPr>
              <a:t>https://www.tim.pl/dynamometr-elektroniczny-do-2-ton-st112-2e/p/0002-00000-82252</a:t>
            </a:r>
            <a:br>
              <a:rPr lang="pl-PL" sz="1050" dirty="0"/>
            </a:br>
            <a:r>
              <a:rPr lang="pl-PL" sz="1050" dirty="0">
                <a:hlinkClick r:id="rId3"/>
              </a:rPr>
              <a:t>https://www.tim.pl/dynamometr-elektroniczny-dynafor-3-2-t-260899-dynamometr-dynafor-tractel-llz2-3200-kg/p/0001-00014-15235</a:t>
            </a:r>
            <a:r>
              <a:rPr lang="pl-PL" sz="1050" dirty="0"/>
              <a:t>  </a:t>
            </a:r>
          </a:p>
        </p:txBody>
      </p:sp>
      <p:graphicFrame>
        <p:nvGraphicFramePr>
          <p:cNvPr id="4" name="Tabela 3">
            <a:extLst>
              <a:ext uri="{FF2B5EF4-FFF2-40B4-BE49-F238E27FC236}">
                <a16:creationId xmlns:a16="http://schemas.microsoft.com/office/drawing/2014/main" id="{59D4BEAD-CE8A-963D-2289-304CBD89CB00}"/>
              </a:ext>
            </a:extLst>
          </p:cNvPr>
          <p:cNvGraphicFramePr>
            <a:graphicFrameLocks noGrp="1"/>
          </p:cNvGraphicFramePr>
          <p:nvPr>
            <p:extLst>
              <p:ext uri="{D42A27DB-BD31-4B8C-83A1-F6EECF244321}">
                <p14:modId xmlns:p14="http://schemas.microsoft.com/office/powerpoint/2010/main" val="2964608902"/>
              </p:ext>
            </p:extLst>
          </p:nvPr>
        </p:nvGraphicFramePr>
        <p:xfrm>
          <a:off x="7629727" y="1747996"/>
          <a:ext cx="4276723" cy="4186079"/>
        </p:xfrm>
        <a:graphic>
          <a:graphicData uri="http://schemas.openxmlformats.org/drawingml/2006/table">
            <a:tbl>
              <a:tblPr>
                <a:tableStyleId>{5C22544A-7EE6-4342-B048-85BDC9FD1C3A}</a:tableStyleId>
              </a:tblPr>
              <a:tblGrid>
                <a:gridCol w="2335516">
                  <a:extLst>
                    <a:ext uri="{9D8B030D-6E8A-4147-A177-3AD203B41FA5}">
                      <a16:colId xmlns:a16="http://schemas.microsoft.com/office/drawing/2014/main" val="3662852481"/>
                    </a:ext>
                  </a:extLst>
                </a:gridCol>
                <a:gridCol w="1941207">
                  <a:extLst>
                    <a:ext uri="{9D8B030D-6E8A-4147-A177-3AD203B41FA5}">
                      <a16:colId xmlns:a16="http://schemas.microsoft.com/office/drawing/2014/main" val="3541512486"/>
                    </a:ext>
                  </a:extLst>
                </a:gridCol>
              </a:tblGrid>
              <a:tr h="248047">
                <a:tc gridSpan="2">
                  <a:txBody>
                    <a:bodyPr/>
                    <a:lstStyle/>
                    <a:p>
                      <a:pPr algn="ctr" fontAlgn="b"/>
                      <a:r>
                        <a:rPr lang="pl-PL" sz="1100" u="none" strike="noStrike" dirty="0">
                          <a:effectLst/>
                        </a:rPr>
                        <a:t>Tab. 2. Obliczeniowa siła zrywająca kabel</a:t>
                      </a:r>
                      <a:endParaRPr lang="pl-PL" sz="1100" b="0"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pl-PL"/>
                    </a:p>
                  </a:txBody>
                  <a:tcPr/>
                </a:tc>
                <a:extLst>
                  <a:ext uri="{0D108BD9-81ED-4DB2-BD59-A6C34878D82A}">
                    <a16:rowId xmlns:a16="http://schemas.microsoft.com/office/drawing/2014/main" val="4095656756"/>
                  </a:ext>
                </a:extLst>
              </a:tr>
              <a:tr h="248047">
                <a:tc>
                  <a:txBody>
                    <a:bodyPr/>
                    <a:lstStyle/>
                    <a:p>
                      <a:pPr algn="ctr" fontAlgn="b"/>
                      <a:r>
                        <a:rPr lang="pl-PL" sz="1100" u="none" strike="noStrike" dirty="0">
                          <a:effectLst/>
                        </a:rPr>
                        <a:t>Liczba i przekrój znamionowy żył mm</a:t>
                      </a:r>
                      <a:r>
                        <a:rPr lang="pl-PL" sz="1100" u="none" strike="noStrike" baseline="30000" dirty="0">
                          <a:effectLst/>
                        </a:rPr>
                        <a:t>2</a:t>
                      </a:r>
                      <a:endParaRPr lang="pl-PL" sz="1100" b="0" i="0" u="none" strike="noStrike" baseline="30000" dirty="0">
                        <a:solidFill>
                          <a:srgbClr val="000000"/>
                        </a:solidFill>
                        <a:effectLst/>
                        <a:latin typeface="Calibri" panose="020F0502020204030204" pitchFamily="34" charset="0"/>
                      </a:endParaRPr>
                    </a:p>
                  </a:txBody>
                  <a:tcPr marL="9525" marR="9525" marT="9525" marB="0" anchor="b"/>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pl-PL" sz="1100" u="none" strike="noStrike" dirty="0">
                          <a:effectLst/>
                        </a:rPr>
                        <a:t>Obliczeniowa siła zrywająca N</a:t>
                      </a:r>
                      <a:endParaRPr lang="pl-PL"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04899364"/>
                  </a:ext>
                </a:extLst>
              </a:tr>
              <a:tr h="248047">
                <a:tc>
                  <a:txBody>
                    <a:bodyPr/>
                    <a:lstStyle/>
                    <a:p>
                      <a:pPr algn="ctr" fontAlgn="b"/>
                      <a:r>
                        <a:rPr lang="pl-PL" sz="1800" b="1" u="none" strike="noStrike" dirty="0">
                          <a:effectLst/>
                        </a:rPr>
                        <a:t>1 x 25</a:t>
                      </a:r>
                      <a:endParaRPr lang="pl-PL" sz="18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l-PL" sz="1800" b="1" u="none" strike="noStrike">
                          <a:effectLst/>
                        </a:rPr>
                        <a:t>4 200</a:t>
                      </a:r>
                      <a:endParaRPr lang="pl-PL" sz="18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60146893"/>
                  </a:ext>
                </a:extLst>
              </a:tr>
              <a:tr h="248047">
                <a:tc>
                  <a:txBody>
                    <a:bodyPr/>
                    <a:lstStyle/>
                    <a:p>
                      <a:pPr algn="ctr" fontAlgn="b"/>
                      <a:r>
                        <a:rPr lang="pl-PL" sz="1800" b="1" u="none" strike="noStrike" dirty="0">
                          <a:effectLst/>
                        </a:rPr>
                        <a:t>1 x 35</a:t>
                      </a:r>
                      <a:endParaRPr lang="pl-PL" sz="18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l-PL" sz="1800" b="1" u="none" strike="noStrike">
                          <a:effectLst/>
                        </a:rPr>
                        <a:t>5 740</a:t>
                      </a:r>
                      <a:endParaRPr lang="pl-PL" sz="18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93626571"/>
                  </a:ext>
                </a:extLst>
              </a:tr>
              <a:tr h="248047">
                <a:tc>
                  <a:txBody>
                    <a:bodyPr/>
                    <a:lstStyle/>
                    <a:p>
                      <a:pPr algn="ctr" fontAlgn="b"/>
                      <a:r>
                        <a:rPr lang="pl-PL" sz="1800" b="1" u="none" strike="noStrike" dirty="0">
                          <a:effectLst/>
                        </a:rPr>
                        <a:t>1 x 50</a:t>
                      </a:r>
                      <a:endParaRPr lang="pl-PL" sz="18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l-PL" sz="1800" b="1" u="none" strike="noStrike">
                          <a:effectLst/>
                        </a:rPr>
                        <a:t>7 750</a:t>
                      </a:r>
                      <a:endParaRPr lang="pl-PL" sz="18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658557937"/>
                  </a:ext>
                </a:extLst>
              </a:tr>
              <a:tr h="248047">
                <a:tc>
                  <a:txBody>
                    <a:bodyPr/>
                    <a:lstStyle/>
                    <a:p>
                      <a:pPr algn="ctr" fontAlgn="b"/>
                      <a:r>
                        <a:rPr lang="pl-PL" sz="1800" b="1" u="none" strike="noStrike">
                          <a:effectLst/>
                        </a:rPr>
                        <a:t>1 x 70</a:t>
                      </a:r>
                      <a:endParaRPr lang="pl-PL" sz="18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l-PL" sz="1800" b="1" u="none" strike="noStrike" dirty="0">
                          <a:effectLst/>
                        </a:rPr>
                        <a:t>11 450</a:t>
                      </a:r>
                      <a:endParaRPr lang="pl-PL" sz="18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07883435"/>
                  </a:ext>
                </a:extLst>
              </a:tr>
              <a:tr h="248047">
                <a:tc>
                  <a:txBody>
                    <a:bodyPr/>
                    <a:lstStyle/>
                    <a:p>
                      <a:pPr algn="ctr" fontAlgn="b"/>
                      <a:r>
                        <a:rPr lang="pl-PL" sz="1800" b="1" u="none" strike="noStrike" dirty="0">
                          <a:effectLst/>
                        </a:rPr>
                        <a:t>2 x 16</a:t>
                      </a:r>
                      <a:endParaRPr lang="pl-PL" sz="18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l-PL" sz="1800" b="1" u="none" strike="noStrike" dirty="0">
                          <a:effectLst/>
                        </a:rPr>
                        <a:t>5 640</a:t>
                      </a:r>
                      <a:endParaRPr lang="pl-PL" sz="18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32825281"/>
                  </a:ext>
                </a:extLst>
              </a:tr>
              <a:tr h="248047">
                <a:tc>
                  <a:txBody>
                    <a:bodyPr/>
                    <a:lstStyle/>
                    <a:p>
                      <a:pPr algn="ctr" fontAlgn="b"/>
                      <a:r>
                        <a:rPr lang="pl-PL" sz="1800" b="1" u="none" strike="noStrike" dirty="0">
                          <a:effectLst/>
                        </a:rPr>
                        <a:t>2 x 25</a:t>
                      </a:r>
                      <a:endParaRPr lang="pl-PL" sz="18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pl-PL" sz="1800" b="1" u="none" strike="noStrike" dirty="0">
                          <a:effectLst/>
                        </a:rPr>
                        <a:t>8 400</a:t>
                      </a:r>
                      <a:endParaRPr lang="pl-PL" sz="18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68850547"/>
                  </a:ext>
                </a:extLst>
              </a:tr>
              <a:tr h="248047">
                <a:tc>
                  <a:txBody>
                    <a:bodyPr/>
                    <a:lstStyle/>
                    <a:p>
                      <a:pPr algn="ctr" fontAlgn="b"/>
                      <a:r>
                        <a:rPr lang="pl-PL" sz="1800" b="1" u="none" strike="noStrike">
                          <a:effectLst/>
                        </a:rPr>
                        <a:t>2 x 35</a:t>
                      </a:r>
                      <a:endParaRPr lang="pl-PL" sz="18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l-PL" sz="1800" b="1" u="none" strike="noStrike" dirty="0">
                          <a:effectLst/>
                        </a:rPr>
                        <a:t>11 450</a:t>
                      </a:r>
                      <a:endParaRPr lang="pl-PL" sz="18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59994331"/>
                  </a:ext>
                </a:extLst>
              </a:tr>
              <a:tr h="248047">
                <a:tc>
                  <a:txBody>
                    <a:bodyPr/>
                    <a:lstStyle/>
                    <a:p>
                      <a:pPr algn="ctr" fontAlgn="b"/>
                      <a:r>
                        <a:rPr lang="pl-PL" sz="1800" b="1" u="none" strike="noStrike">
                          <a:effectLst/>
                        </a:rPr>
                        <a:t>4 x 16</a:t>
                      </a:r>
                      <a:endParaRPr lang="pl-PL" sz="18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l-PL" sz="1800" b="1" u="none" strike="noStrike" dirty="0">
                          <a:effectLst/>
                        </a:rPr>
                        <a:t>11 250</a:t>
                      </a:r>
                      <a:endParaRPr lang="pl-PL" sz="18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77939507"/>
                  </a:ext>
                </a:extLst>
              </a:tr>
              <a:tr h="248047">
                <a:tc>
                  <a:txBody>
                    <a:bodyPr/>
                    <a:lstStyle/>
                    <a:p>
                      <a:pPr algn="ctr" fontAlgn="b"/>
                      <a:r>
                        <a:rPr lang="pl-PL" sz="1800" b="1" u="none" strike="noStrike">
                          <a:effectLst/>
                        </a:rPr>
                        <a:t>4 x 25</a:t>
                      </a:r>
                      <a:endParaRPr lang="pl-PL" sz="18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l-PL" sz="1800" b="1" u="none" strike="noStrike" dirty="0">
                          <a:effectLst/>
                        </a:rPr>
                        <a:t>16 800</a:t>
                      </a:r>
                      <a:endParaRPr lang="pl-PL" sz="18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42510525"/>
                  </a:ext>
                </a:extLst>
              </a:tr>
              <a:tr h="248047">
                <a:tc>
                  <a:txBody>
                    <a:bodyPr/>
                    <a:lstStyle/>
                    <a:p>
                      <a:pPr algn="ctr" fontAlgn="b"/>
                      <a:r>
                        <a:rPr lang="pl-PL" sz="1800" b="1" u="none" strike="noStrike">
                          <a:effectLst/>
                        </a:rPr>
                        <a:t>4 x 35</a:t>
                      </a:r>
                      <a:endParaRPr lang="pl-PL" sz="18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l-PL" sz="1800" b="1" u="none" strike="noStrike" dirty="0">
                          <a:effectLst/>
                        </a:rPr>
                        <a:t>22 900</a:t>
                      </a:r>
                      <a:endParaRPr lang="pl-PL" sz="18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43636013"/>
                  </a:ext>
                </a:extLst>
              </a:tr>
              <a:tr h="248047">
                <a:tc>
                  <a:txBody>
                    <a:bodyPr/>
                    <a:lstStyle/>
                    <a:p>
                      <a:pPr algn="ctr" fontAlgn="b"/>
                      <a:r>
                        <a:rPr lang="pl-PL" sz="1800" b="1" u="none" strike="noStrike">
                          <a:effectLst/>
                        </a:rPr>
                        <a:t>4 x 50</a:t>
                      </a:r>
                      <a:endParaRPr lang="pl-PL" sz="18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l-PL" sz="1800" b="1" u="none" strike="noStrike" dirty="0">
                          <a:effectLst/>
                        </a:rPr>
                        <a:t>31 400</a:t>
                      </a:r>
                      <a:endParaRPr lang="pl-PL" sz="18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50869132"/>
                  </a:ext>
                </a:extLst>
              </a:tr>
              <a:tr h="248047">
                <a:tc>
                  <a:txBody>
                    <a:bodyPr/>
                    <a:lstStyle/>
                    <a:p>
                      <a:pPr algn="ctr" fontAlgn="b"/>
                      <a:r>
                        <a:rPr lang="pl-PL" sz="1800" b="1" u="none" strike="noStrike">
                          <a:effectLst/>
                        </a:rPr>
                        <a:t>4 x 70</a:t>
                      </a:r>
                      <a:endParaRPr lang="pl-PL" sz="18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l-PL" sz="1800" b="1" u="none" strike="noStrike" dirty="0">
                          <a:effectLst/>
                        </a:rPr>
                        <a:t>45 900</a:t>
                      </a:r>
                      <a:endParaRPr lang="pl-PL" sz="18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64455300"/>
                  </a:ext>
                </a:extLst>
              </a:tr>
              <a:tr h="248047">
                <a:tc>
                  <a:txBody>
                    <a:bodyPr/>
                    <a:lstStyle/>
                    <a:p>
                      <a:pPr algn="ctr" fontAlgn="b"/>
                      <a:r>
                        <a:rPr lang="pl-PL" sz="1800" b="1" u="none" strike="noStrike">
                          <a:effectLst/>
                        </a:rPr>
                        <a:t>4 x 95</a:t>
                      </a:r>
                      <a:endParaRPr lang="pl-PL" sz="18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pl-PL" sz="1800" b="1" u="none" strike="noStrike" dirty="0">
                          <a:effectLst/>
                        </a:rPr>
                        <a:t>60 800</a:t>
                      </a:r>
                      <a:endParaRPr lang="pl-PL" sz="18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888763497"/>
                  </a:ext>
                </a:extLst>
              </a:tr>
            </a:tbl>
          </a:graphicData>
        </a:graphic>
      </p:graphicFrame>
      <p:pic>
        <p:nvPicPr>
          <p:cNvPr id="8" name="Obraz 7">
            <a:extLst>
              <a:ext uri="{FF2B5EF4-FFF2-40B4-BE49-F238E27FC236}">
                <a16:creationId xmlns:a16="http://schemas.microsoft.com/office/drawing/2014/main" id="{A1DBA343-B0E7-32A1-33FD-AF3903903BE4}"/>
              </a:ext>
            </a:extLst>
          </p:cNvPr>
          <p:cNvPicPr>
            <a:picLocks noChangeAspect="1"/>
          </p:cNvPicPr>
          <p:nvPr/>
        </p:nvPicPr>
        <p:blipFill>
          <a:blip r:embed="rId4"/>
          <a:stretch>
            <a:fillRect/>
          </a:stretch>
        </p:blipFill>
        <p:spPr>
          <a:xfrm rot="16200000">
            <a:off x="4516331" y="4443568"/>
            <a:ext cx="2035659" cy="876865"/>
          </a:xfrm>
          <a:prstGeom prst="rect">
            <a:avLst/>
          </a:prstGeom>
        </p:spPr>
      </p:pic>
      <p:pic>
        <p:nvPicPr>
          <p:cNvPr id="12" name="Obraz 11">
            <a:extLst>
              <a:ext uri="{FF2B5EF4-FFF2-40B4-BE49-F238E27FC236}">
                <a16:creationId xmlns:a16="http://schemas.microsoft.com/office/drawing/2014/main" id="{9774893A-93B1-47C9-6D94-764291631205}"/>
              </a:ext>
            </a:extLst>
          </p:cNvPr>
          <p:cNvPicPr>
            <a:picLocks noChangeAspect="1"/>
          </p:cNvPicPr>
          <p:nvPr/>
        </p:nvPicPr>
        <p:blipFill>
          <a:blip r:embed="rId5"/>
          <a:stretch>
            <a:fillRect/>
          </a:stretch>
        </p:blipFill>
        <p:spPr>
          <a:xfrm>
            <a:off x="6219409" y="3993205"/>
            <a:ext cx="953468" cy="1883490"/>
          </a:xfrm>
          <a:prstGeom prst="rect">
            <a:avLst/>
          </a:prstGeom>
        </p:spPr>
      </p:pic>
    </p:spTree>
    <p:extLst>
      <p:ext uri="{BB962C8B-B14F-4D97-AF65-F5344CB8AC3E}">
        <p14:creationId xmlns:p14="http://schemas.microsoft.com/office/powerpoint/2010/main" val="361579504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192CE-D887-7B4C-9E4A-8EA0A8C13A8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53C3D20-1950-EF21-DE66-592E8D8E9D27}"/>
              </a:ext>
            </a:extLst>
          </p:cNvPr>
          <p:cNvSpPr>
            <a:spLocks noGrp="1"/>
          </p:cNvSpPr>
          <p:nvPr>
            <p:ph type="ctrTitle"/>
          </p:nvPr>
        </p:nvSpPr>
        <p:spPr>
          <a:xfrm>
            <a:off x="325654" y="3008404"/>
            <a:ext cx="11540691" cy="841191"/>
          </a:xfrm>
        </p:spPr>
        <p:txBody>
          <a:bodyPr>
            <a:normAutofit/>
          </a:bodyPr>
          <a:lstStyle/>
          <a:p>
            <a:r>
              <a:rPr lang="pl-PL" sz="4800" dirty="0">
                <a:latin typeface="+mn-lt"/>
              </a:rPr>
              <a:t>Budowa żył kabli nn</a:t>
            </a:r>
            <a:endParaRPr lang="pl-PL" sz="4800" noProof="0" dirty="0">
              <a:latin typeface="+mn-lt"/>
            </a:endParaRPr>
          </a:p>
        </p:txBody>
      </p:sp>
    </p:spTree>
    <p:extLst>
      <p:ext uri="{BB962C8B-B14F-4D97-AF65-F5344CB8AC3E}">
        <p14:creationId xmlns:p14="http://schemas.microsoft.com/office/powerpoint/2010/main" val="367601854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DEEA7-AE35-3933-3759-08C164F983A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47F577C-0B46-5D75-2770-DAE073047FF9}"/>
              </a:ext>
            </a:extLst>
          </p:cNvPr>
          <p:cNvSpPr>
            <a:spLocks noGrp="1"/>
          </p:cNvSpPr>
          <p:nvPr>
            <p:ph type="ctrTitle"/>
          </p:nvPr>
        </p:nvSpPr>
        <p:spPr>
          <a:xfrm>
            <a:off x="365759" y="400468"/>
            <a:ext cx="11540691" cy="841191"/>
          </a:xfrm>
        </p:spPr>
        <p:txBody>
          <a:bodyPr>
            <a:normAutofit/>
          </a:bodyPr>
          <a:lstStyle/>
          <a:p>
            <a:r>
              <a:rPr lang="pl-PL" sz="4800" dirty="0">
                <a:latin typeface="+mn-lt"/>
              </a:rPr>
              <a:t>Budowa żył kabli nn</a:t>
            </a:r>
            <a:endParaRPr lang="pl-PL" sz="4800" noProof="0" dirty="0">
              <a:latin typeface="+mn-lt"/>
            </a:endParaRPr>
          </a:p>
        </p:txBody>
      </p:sp>
      <p:sp>
        <p:nvSpPr>
          <p:cNvPr id="3" name="Podtytuł 2">
            <a:extLst>
              <a:ext uri="{FF2B5EF4-FFF2-40B4-BE49-F238E27FC236}">
                <a16:creationId xmlns:a16="http://schemas.microsoft.com/office/drawing/2014/main" id="{CC4AC4CF-C125-2030-4F0F-38497AFD2529}"/>
              </a:ext>
            </a:extLst>
          </p:cNvPr>
          <p:cNvSpPr>
            <a:spLocks noGrp="1"/>
          </p:cNvSpPr>
          <p:nvPr>
            <p:ph type="subTitle" idx="1"/>
          </p:nvPr>
        </p:nvSpPr>
        <p:spPr>
          <a:xfrm>
            <a:off x="2197677" y="1329597"/>
            <a:ext cx="6774873" cy="5022022"/>
          </a:xfrm>
        </p:spPr>
        <p:txBody>
          <a:bodyPr>
            <a:normAutofit lnSpcReduction="10000"/>
          </a:bodyPr>
          <a:lstStyle/>
          <a:p>
            <a:pPr algn="l">
              <a:lnSpc>
                <a:spcPct val="115000"/>
              </a:lnSpc>
              <a:spcAft>
                <a:spcPts val="1000"/>
              </a:spcAft>
            </a:pPr>
            <a:r>
              <a:rPr lang="pl-PL" dirty="0"/>
              <a:t>Ze względu konstrukcję żyły rozróżniamy:</a:t>
            </a:r>
          </a:p>
          <a:p>
            <a:pPr marL="800100" lvl="1" indent="-342900" algn="l">
              <a:lnSpc>
                <a:spcPct val="200000"/>
              </a:lnSpc>
              <a:spcAft>
                <a:spcPts val="1000"/>
              </a:spcAft>
              <a:buFont typeface="Arial" panose="020B0604020202020204" pitchFamily="34" charset="0"/>
              <a:buChar char="•"/>
            </a:pPr>
            <a:r>
              <a:rPr lang="pl-PL" sz="3200" dirty="0"/>
              <a:t>RE – okrągłe jednodrutowe</a:t>
            </a:r>
          </a:p>
          <a:p>
            <a:pPr marL="800100" lvl="1" indent="-342900" algn="l">
              <a:lnSpc>
                <a:spcPct val="200000"/>
              </a:lnSpc>
              <a:spcAft>
                <a:spcPts val="1000"/>
              </a:spcAft>
              <a:buFont typeface="Arial" panose="020B0604020202020204" pitchFamily="34" charset="0"/>
              <a:buChar char="•"/>
            </a:pPr>
            <a:r>
              <a:rPr lang="pl-PL" sz="3200" dirty="0"/>
              <a:t>RM – okrągłe wielodrutowe</a:t>
            </a:r>
          </a:p>
          <a:p>
            <a:pPr marL="800100" lvl="1" indent="-342900" algn="l">
              <a:lnSpc>
                <a:spcPct val="200000"/>
              </a:lnSpc>
              <a:spcAft>
                <a:spcPts val="1000"/>
              </a:spcAft>
              <a:buFont typeface="Arial" panose="020B0604020202020204" pitchFamily="34" charset="0"/>
              <a:buChar char="•"/>
            </a:pPr>
            <a:r>
              <a:rPr lang="pl-PL" sz="3200" dirty="0"/>
              <a:t>SE – sektorowe jednodrutowe</a:t>
            </a:r>
          </a:p>
          <a:p>
            <a:pPr marL="800100" lvl="1" indent="-342900" algn="l">
              <a:lnSpc>
                <a:spcPct val="200000"/>
              </a:lnSpc>
              <a:spcAft>
                <a:spcPts val="1000"/>
              </a:spcAft>
              <a:buFont typeface="Arial" panose="020B0604020202020204" pitchFamily="34" charset="0"/>
              <a:buChar char="•"/>
            </a:pPr>
            <a:r>
              <a:rPr lang="pl-PL" sz="3200" dirty="0"/>
              <a:t>SM – sektorowe wielodrutowe</a:t>
            </a:r>
          </a:p>
        </p:txBody>
      </p:sp>
      <p:sp>
        <p:nvSpPr>
          <p:cNvPr id="4" name="pole tekstowe 3">
            <a:extLst>
              <a:ext uri="{FF2B5EF4-FFF2-40B4-BE49-F238E27FC236}">
                <a16:creationId xmlns:a16="http://schemas.microsoft.com/office/drawing/2014/main" id="{F7A32979-054D-19D5-FB3A-8AFEA3EB399C}"/>
              </a:ext>
            </a:extLst>
          </p:cNvPr>
          <p:cNvSpPr txBox="1"/>
          <p:nvPr/>
        </p:nvSpPr>
        <p:spPr>
          <a:xfrm>
            <a:off x="235527" y="6457532"/>
            <a:ext cx="2286000" cy="253916"/>
          </a:xfrm>
          <a:prstGeom prst="rect">
            <a:avLst/>
          </a:prstGeom>
          <a:noFill/>
        </p:spPr>
        <p:txBody>
          <a:bodyPr wrap="square" rtlCol="0">
            <a:spAutoFit/>
          </a:bodyPr>
          <a:lstStyle/>
          <a:p>
            <a:r>
              <a:rPr lang="pl-PL" sz="1050" dirty="0"/>
              <a:t>Źródło grafik: </a:t>
            </a:r>
            <a:r>
              <a:rPr lang="pl-PL" sz="1050" dirty="0" err="1"/>
              <a:t>Ospel</a:t>
            </a:r>
            <a:r>
              <a:rPr lang="pl-PL" sz="1050" dirty="0"/>
              <a:t> przewody</a:t>
            </a:r>
          </a:p>
        </p:txBody>
      </p:sp>
      <p:pic>
        <p:nvPicPr>
          <p:cNvPr id="6" name="Obraz 5">
            <a:extLst>
              <a:ext uri="{FF2B5EF4-FFF2-40B4-BE49-F238E27FC236}">
                <a16:creationId xmlns:a16="http://schemas.microsoft.com/office/drawing/2014/main" id="{52A77209-0476-10FC-21E5-C481CEFDB9ED}"/>
              </a:ext>
            </a:extLst>
          </p:cNvPr>
          <p:cNvPicPr>
            <a:picLocks noChangeAspect="1"/>
          </p:cNvPicPr>
          <p:nvPr/>
        </p:nvPicPr>
        <p:blipFill>
          <a:blip r:embed="rId2"/>
          <a:stretch>
            <a:fillRect/>
          </a:stretch>
        </p:blipFill>
        <p:spPr>
          <a:xfrm>
            <a:off x="8401786" y="2082298"/>
            <a:ext cx="990738" cy="866896"/>
          </a:xfrm>
          <a:prstGeom prst="rect">
            <a:avLst/>
          </a:prstGeom>
        </p:spPr>
      </p:pic>
      <p:pic>
        <p:nvPicPr>
          <p:cNvPr id="8" name="Obraz 7">
            <a:extLst>
              <a:ext uri="{FF2B5EF4-FFF2-40B4-BE49-F238E27FC236}">
                <a16:creationId xmlns:a16="http://schemas.microsoft.com/office/drawing/2014/main" id="{3981C6E7-A7B5-7B88-1449-65F403B25ABC}"/>
              </a:ext>
            </a:extLst>
          </p:cNvPr>
          <p:cNvPicPr>
            <a:picLocks noChangeAspect="1"/>
          </p:cNvPicPr>
          <p:nvPr/>
        </p:nvPicPr>
        <p:blipFill>
          <a:blip r:embed="rId3"/>
          <a:stretch>
            <a:fillRect/>
          </a:stretch>
        </p:blipFill>
        <p:spPr>
          <a:xfrm>
            <a:off x="8401786" y="3143045"/>
            <a:ext cx="933580" cy="924054"/>
          </a:xfrm>
          <a:prstGeom prst="rect">
            <a:avLst/>
          </a:prstGeom>
        </p:spPr>
      </p:pic>
      <p:pic>
        <p:nvPicPr>
          <p:cNvPr id="10" name="Obraz 9">
            <a:extLst>
              <a:ext uri="{FF2B5EF4-FFF2-40B4-BE49-F238E27FC236}">
                <a16:creationId xmlns:a16="http://schemas.microsoft.com/office/drawing/2014/main" id="{3D899533-6736-9D9D-67FD-939F60088FFD}"/>
              </a:ext>
            </a:extLst>
          </p:cNvPr>
          <p:cNvPicPr>
            <a:picLocks noChangeAspect="1"/>
          </p:cNvPicPr>
          <p:nvPr/>
        </p:nvPicPr>
        <p:blipFill>
          <a:blip r:embed="rId4"/>
          <a:stretch>
            <a:fillRect/>
          </a:stretch>
        </p:blipFill>
        <p:spPr>
          <a:xfrm>
            <a:off x="8401786" y="4260950"/>
            <a:ext cx="971686" cy="971686"/>
          </a:xfrm>
          <a:prstGeom prst="rect">
            <a:avLst/>
          </a:prstGeom>
        </p:spPr>
      </p:pic>
      <p:pic>
        <p:nvPicPr>
          <p:cNvPr id="14" name="Obraz 13">
            <a:extLst>
              <a:ext uri="{FF2B5EF4-FFF2-40B4-BE49-F238E27FC236}">
                <a16:creationId xmlns:a16="http://schemas.microsoft.com/office/drawing/2014/main" id="{7FA977EB-C9A6-9ADA-B7C6-5BE296E3C678}"/>
              </a:ext>
            </a:extLst>
          </p:cNvPr>
          <p:cNvPicPr>
            <a:picLocks noChangeAspect="1"/>
          </p:cNvPicPr>
          <p:nvPr/>
        </p:nvPicPr>
        <p:blipFill>
          <a:blip r:embed="rId5"/>
          <a:stretch>
            <a:fillRect/>
          </a:stretch>
        </p:blipFill>
        <p:spPr>
          <a:xfrm>
            <a:off x="8430361" y="5426487"/>
            <a:ext cx="933580" cy="943107"/>
          </a:xfrm>
          <a:prstGeom prst="rect">
            <a:avLst/>
          </a:prstGeom>
        </p:spPr>
      </p:pic>
    </p:spTree>
    <p:extLst>
      <p:ext uri="{BB962C8B-B14F-4D97-AF65-F5344CB8AC3E}">
        <p14:creationId xmlns:p14="http://schemas.microsoft.com/office/powerpoint/2010/main" val="8611172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895A6-4153-54A4-3DE0-46116873992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17D3642-D88E-E7F9-DB6C-206BA8068B8B}"/>
              </a:ext>
            </a:extLst>
          </p:cNvPr>
          <p:cNvSpPr>
            <a:spLocks noGrp="1"/>
          </p:cNvSpPr>
          <p:nvPr>
            <p:ph type="ctrTitle"/>
          </p:nvPr>
        </p:nvSpPr>
        <p:spPr>
          <a:xfrm>
            <a:off x="365759" y="400468"/>
            <a:ext cx="11540691" cy="841191"/>
          </a:xfrm>
        </p:spPr>
        <p:txBody>
          <a:bodyPr>
            <a:normAutofit/>
          </a:bodyPr>
          <a:lstStyle/>
          <a:p>
            <a:r>
              <a:rPr lang="pl-PL" sz="4800" dirty="0">
                <a:latin typeface="+mn-lt"/>
              </a:rPr>
              <a:t>Budowa żył kabli nn</a:t>
            </a:r>
            <a:endParaRPr lang="pl-PL" sz="4800" noProof="0" dirty="0">
              <a:latin typeface="+mn-lt"/>
            </a:endParaRPr>
          </a:p>
        </p:txBody>
      </p:sp>
      <p:sp>
        <p:nvSpPr>
          <p:cNvPr id="3" name="Podtytuł 2">
            <a:extLst>
              <a:ext uri="{FF2B5EF4-FFF2-40B4-BE49-F238E27FC236}">
                <a16:creationId xmlns:a16="http://schemas.microsoft.com/office/drawing/2014/main" id="{8A981CE0-1ADE-860E-1722-D7FF19B31027}"/>
              </a:ext>
            </a:extLst>
          </p:cNvPr>
          <p:cNvSpPr>
            <a:spLocks noGrp="1"/>
          </p:cNvSpPr>
          <p:nvPr>
            <p:ph type="subTitle" idx="1"/>
          </p:nvPr>
        </p:nvSpPr>
        <p:spPr>
          <a:xfrm>
            <a:off x="1939042" y="1314304"/>
            <a:ext cx="8394123" cy="5022022"/>
          </a:xfrm>
        </p:spPr>
        <p:txBody>
          <a:bodyPr>
            <a:normAutofit/>
          </a:bodyPr>
          <a:lstStyle/>
          <a:p>
            <a:pPr algn="l"/>
            <a:r>
              <a:rPr lang="pl-PL" b="0" i="0" u="none" strike="noStrike" baseline="0" dirty="0"/>
              <a:t>Norma </a:t>
            </a:r>
            <a:r>
              <a:rPr lang="pl-PL" dirty="0"/>
              <a:t>PN-EN IEC 60228 określa </a:t>
            </a:r>
            <a:r>
              <a:rPr lang="pl-PL" b="0" i="0" u="none" strike="noStrike" baseline="0" dirty="0"/>
              <a:t>kilka klas giętkości żył:</a:t>
            </a:r>
          </a:p>
          <a:p>
            <a:pPr algn="l"/>
            <a:endParaRPr lang="pl-PL" b="0" i="0" u="none" strike="noStrike" baseline="0" dirty="0"/>
          </a:p>
          <a:p>
            <a:pPr marL="742950" lvl="1" indent="-285750" algn="l">
              <a:lnSpc>
                <a:spcPct val="100000"/>
              </a:lnSpc>
              <a:buFont typeface="Arial" panose="020B0604020202020204" pitchFamily="34" charset="0"/>
              <a:buChar char="•"/>
            </a:pPr>
            <a:r>
              <a:rPr lang="pl-PL" sz="2400" b="0" i="0" u="none" strike="noStrike" baseline="0" dirty="0"/>
              <a:t>Klasa 1: żyły wykonane jako pojedynczy drut w kablach </a:t>
            </a:r>
            <a:br>
              <a:rPr lang="pl-PL" sz="2400" dirty="0"/>
            </a:br>
            <a:r>
              <a:rPr lang="pl-PL" sz="2400" b="0" i="0" u="none" strike="noStrike" baseline="0" dirty="0"/>
              <a:t>przeznaczonych do ułożenia na stałe</a:t>
            </a:r>
          </a:p>
          <a:p>
            <a:pPr lvl="1" algn="l">
              <a:lnSpc>
                <a:spcPct val="100000"/>
              </a:lnSpc>
            </a:pPr>
            <a:endParaRPr lang="pl-PL" sz="2400" b="0" i="0" u="none" strike="noStrike" baseline="0" dirty="0"/>
          </a:p>
          <a:p>
            <a:pPr marL="742950" lvl="1" indent="-285750" algn="l">
              <a:lnSpc>
                <a:spcPct val="100000"/>
              </a:lnSpc>
              <a:buFont typeface="Arial" panose="020B0604020202020204" pitchFamily="34" charset="0"/>
              <a:buChar char="•"/>
            </a:pPr>
            <a:r>
              <a:rPr lang="pl-PL" sz="2400" b="0" i="0" u="none" strike="noStrike" baseline="0" dirty="0"/>
              <a:t>Klasa 2: żyły wielodrutowe </a:t>
            </a:r>
            <a:br>
              <a:rPr lang="pl-PL" sz="2400" b="0" i="0" u="none" strike="noStrike" baseline="0" dirty="0"/>
            </a:br>
            <a:r>
              <a:rPr lang="pl-PL" sz="2400" b="0" i="0" u="none" strike="noStrike" baseline="0" dirty="0"/>
              <a:t>przeznaczonych do układania na stałe</a:t>
            </a:r>
          </a:p>
          <a:p>
            <a:pPr marL="742950" lvl="1" indent="-285750" algn="l">
              <a:lnSpc>
                <a:spcPct val="250000"/>
              </a:lnSpc>
              <a:buFont typeface="Arial" panose="020B0604020202020204" pitchFamily="34" charset="0"/>
              <a:buChar char="•"/>
            </a:pPr>
            <a:r>
              <a:rPr lang="pl-PL" sz="2400" b="0" i="0" u="none" strike="noStrike" baseline="0" dirty="0"/>
              <a:t>Klasa 5: żyły wielodrutowe giętkie</a:t>
            </a:r>
            <a:br>
              <a:rPr lang="pl-PL" sz="2400" b="0" i="0" u="none" strike="noStrike" baseline="0" dirty="0"/>
            </a:br>
            <a:r>
              <a:rPr lang="pl-PL" sz="2400" b="0" i="0" u="none" strike="noStrike" baseline="0" dirty="0"/>
              <a:t>Klasa 6: bardzo giętkie żyły wielodrutowe</a:t>
            </a:r>
            <a:endParaRPr lang="pl-PL" sz="3600" dirty="0"/>
          </a:p>
        </p:txBody>
      </p:sp>
      <p:pic>
        <p:nvPicPr>
          <p:cNvPr id="5" name="Obraz 4">
            <a:extLst>
              <a:ext uri="{FF2B5EF4-FFF2-40B4-BE49-F238E27FC236}">
                <a16:creationId xmlns:a16="http://schemas.microsoft.com/office/drawing/2014/main" id="{8C62F1AF-D158-A647-F108-DA1A8639D88A}"/>
              </a:ext>
            </a:extLst>
          </p:cNvPr>
          <p:cNvPicPr>
            <a:picLocks noChangeAspect="1"/>
          </p:cNvPicPr>
          <p:nvPr/>
        </p:nvPicPr>
        <p:blipFill>
          <a:blip r:embed="rId2"/>
          <a:stretch>
            <a:fillRect/>
          </a:stretch>
        </p:blipFill>
        <p:spPr>
          <a:xfrm>
            <a:off x="1820925" y="2270574"/>
            <a:ext cx="838317" cy="800212"/>
          </a:xfrm>
          <a:prstGeom prst="rect">
            <a:avLst/>
          </a:prstGeom>
        </p:spPr>
      </p:pic>
      <p:pic>
        <p:nvPicPr>
          <p:cNvPr id="7" name="Obraz 6">
            <a:extLst>
              <a:ext uri="{FF2B5EF4-FFF2-40B4-BE49-F238E27FC236}">
                <a16:creationId xmlns:a16="http://schemas.microsoft.com/office/drawing/2014/main" id="{F6654FB5-66A5-2145-2FD9-AAB29F0FBDA8}"/>
              </a:ext>
            </a:extLst>
          </p:cNvPr>
          <p:cNvPicPr>
            <a:picLocks noChangeAspect="1"/>
          </p:cNvPicPr>
          <p:nvPr/>
        </p:nvPicPr>
        <p:blipFill>
          <a:blip r:embed="rId3"/>
          <a:stretch>
            <a:fillRect/>
          </a:stretch>
        </p:blipFill>
        <p:spPr>
          <a:xfrm>
            <a:off x="1822454" y="3390900"/>
            <a:ext cx="838317" cy="733527"/>
          </a:xfrm>
          <a:prstGeom prst="rect">
            <a:avLst/>
          </a:prstGeom>
        </p:spPr>
      </p:pic>
      <p:pic>
        <p:nvPicPr>
          <p:cNvPr id="9" name="Obraz 8">
            <a:extLst>
              <a:ext uri="{FF2B5EF4-FFF2-40B4-BE49-F238E27FC236}">
                <a16:creationId xmlns:a16="http://schemas.microsoft.com/office/drawing/2014/main" id="{B22B76EF-72B9-9CD0-C9AA-9F34C60E6E04}"/>
              </a:ext>
            </a:extLst>
          </p:cNvPr>
          <p:cNvPicPr>
            <a:picLocks noChangeAspect="1"/>
          </p:cNvPicPr>
          <p:nvPr/>
        </p:nvPicPr>
        <p:blipFill>
          <a:blip r:embed="rId4"/>
          <a:stretch>
            <a:fillRect/>
          </a:stretch>
        </p:blipFill>
        <p:spPr>
          <a:xfrm>
            <a:off x="1779585" y="4324408"/>
            <a:ext cx="866896" cy="847843"/>
          </a:xfrm>
          <a:prstGeom prst="rect">
            <a:avLst/>
          </a:prstGeom>
        </p:spPr>
      </p:pic>
      <p:pic>
        <p:nvPicPr>
          <p:cNvPr id="11" name="Obraz 10">
            <a:extLst>
              <a:ext uri="{FF2B5EF4-FFF2-40B4-BE49-F238E27FC236}">
                <a16:creationId xmlns:a16="http://schemas.microsoft.com/office/drawing/2014/main" id="{EDB2046E-91FE-FD94-C5D9-94DF80AE92B8}"/>
              </a:ext>
            </a:extLst>
          </p:cNvPr>
          <p:cNvPicPr>
            <a:picLocks noChangeAspect="1"/>
          </p:cNvPicPr>
          <p:nvPr/>
        </p:nvPicPr>
        <p:blipFill>
          <a:blip r:embed="rId5"/>
          <a:stretch>
            <a:fillRect/>
          </a:stretch>
        </p:blipFill>
        <p:spPr>
          <a:xfrm>
            <a:off x="1820926" y="5372232"/>
            <a:ext cx="838317" cy="828791"/>
          </a:xfrm>
          <a:prstGeom prst="rect">
            <a:avLst/>
          </a:prstGeom>
        </p:spPr>
      </p:pic>
      <p:sp>
        <p:nvSpPr>
          <p:cNvPr id="4" name="pole tekstowe 3">
            <a:extLst>
              <a:ext uri="{FF2B5EF4-FFF2-40B4-BE49-F238E27FC236}">
                <a16:creationId xmlns:a16="http://schemas.microsoft.com/office/drawing/2014/main" id="{7D632A1E-3520-71A5-0016-49E7452560C8}"/>
              </a:ext>
            </a:extLst>
          </p:cNvPr>
          <p:cNvSpPr txBox="1"/>
          <p:nvPr/>
        </p:nvSpPr>
        <p:spPr>
          <a:xfrm>
            <a:off x="235527" y="6457532"/>
            <a:ext cx="2286000" cy="253916"/>
          </a:xfrm>
          <a:prstGeom prst="rect">
            <a:avLst/>
          </a:prstGeom>
          <a:noFill/>
        </p:spPr>
        <p:txBody>
          <a:bodyPr wrap="square" rtlCol="0">
            <a:spAutoFit/>
          </a:bodyPr>
          <a:lstStyle/>
          <a:p>
            <a:r>
              <a:rPr lang="pl-PL" sz="1050" dirty="0"/>
              <a:t>Źródło grafik: </a:t>
            </a:r>
            <a:r>
              <a:rPr lang="pl-PL" sz="1050" dirty="0" err="1"/>
              <a:t>Ospel</a:t>
            </a:r>
            <a:r>
              <a:rPr lang="pl-PL" sz="1050" dirty="0"/>
              <a:t> przewody</a:t>
            </a:r>
          </a:p>
        </p:txBody>
      </p:sp>
    </p:spTree>
    <p:extLst>
      <p:ext uri="{BB962C8B-B14F-4D97-AF65-F5344CB8AC3E}">
        <p14:creationId xmlns:p14="http://schemas.microsoft.com/office/powerpoint/2010/main" val="357419495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86E1D-C64A-B656-1E5A-9A7074C4118D}"/>
            </a:ext>
          </a:extLst>
        </p:cNvPr>
        <p:cNvGrpSpPr/>
        <p:nvPr/>
      </p:nvGrpSpPr>
      <p:grpSpPr>
        <a:xfrm>
          <a:off x="0" y="0"/>
          <a:ext cx="0" cy="0"/>
          <a:chOff x="0" y="0"/>
          <a:chExt cx="0" cy="0"/>
        </a:xfrm>
      </p:grpSpPr>
      <p:sp>
        <p:nvSpPr>
          <p:cNvPr id="3" name="Podtytuł 2">
            <a:extLst>
              <a:ext uri="{FF2B5EF4-FFF2-40B4-BE49-F238E27FC236}">
                <a16:creationId xmlns:a16="http://schemas.microsoft.com/office/drawing/2014/main" id="{33514176-D02B-2CDE-D9D0-9F5378D46826}"/>
              </a:ext>
            </a:extLst>
          </p:cNvPr>
          <p:cNvSpPr>
            <a:spLocks noGrp="1"/>
          </p:cNvSpPr>
          <p:nvPr>
            <p:ph type="subTitle" idx="1"/>
          </p:nvPr>
        </p:nvSpPr>
        <p:spPr>
          <a:xfrm>
            <a:off x="95250" y="1800226"/>
            <a:ext cx="4268934" cy="3771900"/>
          </a:xfrm>
        </p:spPr>
        <p:txBody>
          <a:bodyPr>
            <a:normAutofit/>
          </a:bodyPr>
          <a:lstStyle/>
          <a:p>
            <a:pPr algn="just">
              <a:lnSpc>
                <a:spcPct val="115000"/>
              </a:lnSpc>
              <a:spcAft>
                <a:spcPts val="1000"/>
              </a:spcAft>
            </a:pPr>
            <a:r>
              <a:rPr lang="pl-PL" sz="3200" dirty="0"/>
              <a:t>Kable skompresowane</a:t>
            </a:r>
          </a:p>
          <a:p>
            <a:pPr algn="just">
              <a:lnSpc>
                <a:spcPct val="115000"/>
              </a:lnSpc>
              <a:spcAft>
                <a:spcPts val="1000"/>
              </a:spcAft>
            </a:pPr>
            <a:r>
              <a:rPr lang="pl-PL" sz="1800" b="0" i="0" dirty="0">
                <a:effectLst/>
              </a:rPr>
              <a:t>Producenci kabli wprowadzają na rynek nowe kable miedziane RMC klasy 2, które mogą mieć średnicę żyły roboczej nawet o 15 % mniejszą niż ich aktualnie stosowane odpowiedniki (RM klasy 2).</a:t>
            </a:r>
            <a:endParaRPr lang="pl-PL" sz="1800" dirty="0"/>
          </a:p>
        </p:txBody>
      </p:sp>
      <p:sp>
        <p:nvSpPr>
          <p:cNvPr id="4" name="pole tekstowe 3">
            <a:extLst>
              <a:ext uri="{FF2B5EF4-FFF2-40B4-BE49-F238E27FC236}">
                <a16:creationId xmlns:a16="http://schemas.microsoft.com/office/drawing/2014/main" id="{6F53AA1E-E690-379D-F845-9DFCF84DEF2F}"/>
              </a:ext>
            </a:extLst>
          </p:cNvPr>
          <p:cNvSpPr txBox="1"/>
          <p:nvPr/>
        </p:nvSpPr>
        <p:spPr>
          <a:xfrm>
            <a:off x="235526" y="6457532"/>
            <a:ext cx="3671455" cy="253916"/>
          </a:xfrm>
          <a:prstGeom prst="rect">
            <a:avLst/>
          </a:prstGeom>
          <a:noFill/>
        </p:spPr>
        <p:txBody>
          <a:bodyPr wrap="square" rtlCol="0">
            <a:spAutoFit/>
          </a:bodyPr>
          <a:lstStyle/>
          <a:p>
            <a:r>
              <a:rPr lang="pl-PL" sz="1050" dirty="0"/>
              <a:t>Źródło: </a:t>
            </a:r>
            <a:r>
              <a:rPr lang="pl-PL" sz="1050" dirty="0">
                <a:hlinkClick r:id="rId2"/>
              </a:rPr>
              <a:t>https://www.ergom.com/pl/cms/wiedza/ckor</a:t>
            </a:r>
            <a:r>
              <a:rPr lang="pl-PL" sz="1050" dirty="0"/>
              <a:t> </a:t>
            </a:r>
          </a:p>
        </p:txBody>
      </p:sp>
      <p:pic>
        <p:nvPicPr>
          <p:cNvPr id="2050" name="Picture 2" descr="Kabli Skompresowane schemat">
            <a:extLst>
              <a:ext uri="{FF2B5EF4-FFF2-40B4-BE49-F238E27FC236}">
                <a16:creationId xmlns:a16="http://schemas.microsoft.com/office/drawing/2014/main" id="{B8250078-24B7-583C-25F0-4E5FD5DD58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4183" y="339223"/>
            <a:ext cx="7620000" cy="6372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9892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E9032-3251-C5AC-335B-D468984B6B4B}"/>
            </a:ext>
          </a:extLst>
        </p:cNvPr>
        <p:cNvGrpSpPr/>
        <p:nvPr/>
      </p:nvGrpSpPr>
      <p:grpSpPr>
        <a:xfrm>
          <a:off x="0" y="0"/>
          <a:ext cx="0" cy="0"/>
          <a:chOff x="0" y="0"/>
          <a:chExt cx="0" cy="0"/>
        </a:xfrm>
      </p:grpSpPr>
      <p:pic>
        <p:nvPicPr>
          <p:cNvPr id="5" name="Obraz 4">
            <a:extLst>
              <a:ext uri="{FF2B5EF4-FFF2-40B4-BE49-F238E27FC236}">
                <a16:creationId xmlns:a16="http://schemas.microsoft.com/office/drawing/2014/main" id="{ACBA787A-9A82-AA36-36BE-3204F445AE08}"/>
              </a:ext>
            </a:extLst>
          </p:cNvPr>
          <p:cNvPicPr>
            <a:picLocks noChangeAspect="1"/>
          </p:cNvPicPr>
          <p:nvPr/>
        </p:nvPicPr>
        <p:blipFill>
          <a:blip r:embed="rId2"/>
          <a:stretch>
            <a:fillRect/>
          </a:stretch>
        </p:blipFill>
        <p:spPr>
          <a:xfrm>
            <a:off x="5513683" y="1555412"/>
            <a:ext cx="6096851" cy="2391109"/>
          </a:xfrm>
          <a:prstGeom prst="rect">
            <a:avLst/>
          </a:prstGeom>
        </p:spPr>
      </p:pic>
      <p:sp>
        <p:nvSpPr>
          <p:cNvPr id="2" name="Tytuł 1">
            <a:extLst>
              <a:ext uri="{FF2B5EF4-FFF2-40B4-BE49-F238E27FC236}">
                <a16:creationId xmlns:a16="http://schemas.microsoft.com/office/drawing/2014/main" id="{80034E2F-E752-CD36-53BC-FBC05BF8CDF1}"/>
              </a:ext>
            </a:extLst>
          </p:cNvPr>
          <p:cNvSpPr>
            <a:spLocks noGrp="1"/>
          </p:cNvSpPr>
          <p:nvPr>
            <p:ph type="ctrTitle"/>
          </p:nvPr>
        </p:nvSpPr>
        <p:spPr>
          <a:xfrm>
            <a:off x="365759" y="400468"/>
            <a:ext cx="11540691" cy="841191"/>
          </a:xfrm>
        </p:spPr>
        <p:txBody>
          <a:bodyPr>
            <a:noAutofit/>
          </a:bodyPr>
          <a:lstStyle/>
          <a:p>
            <a:pPr>
              <a:lnSpc>
                <a:spcPct val="115000"/>
              </a:lnSpc>
              <a:spcAft>
                <a:spcPts val="1000"/>
              </a:spcAft>
            </a:pPr>
            <a:r>
              <a:rPr lang="pl-PL" sz="4800" i="0" u="none" strike="noStrike" baseline="0" dirty="0">
                <a:latin typeface="+mn-lt"/>
              </a:rPr>
              <a:t>H05V2-U, H07V2-U (popularny DY)</a:t>
            </a:r>
          </a:p>
        </p:txBody>
      </p:sp>
      <p:sp>
        <p:nvSpPr>
          <p:cNvPr id="3" name="Podtytuł 2">
            <a:extLst>
              <a:ext uri="{FF2B5EF4-FFF2-40B4-BE49-F238E27FC236}">
                <a16:creationId xmlns:a16="http://schemas.microsoft.com/office/drawing/2014/main" id="{E7B8A0CD-FC49-E8B8-9DED-0F8681C90465}"/>
              </a:ext>
            </a:extLst>
          </p:cNvPr>
          <p:cNvSpPr>
            <a:spLocks noGrp="1"/>
          </p:cNvSpPr>
          <p:nvPr>
            <p:ph type="subTitle" idx="1"/>
          </p:nvPr>
        </p:nvSpPr>
        <p:spPr>
          <a:xfrm>
            <a:off x="692727" y="1435510"/>
            <a:ext cx="10991273" cy="5022022"/>
          </a:xfrm>
        </p:spPr>
        <p:txBody>
          <a:bodyPr>
            <a:normAutofit/>
          </a:bodyPr>
          <a:lstStyle/>
          <a:p>
            <a:pPr algn="l">
              <a:lnSpc>
                <a:spcPct val="115000"/>
              </a:lnSpc>
              <a:spcAft>
                <a:spcPts val="1000"/>
              </a:spcAft>
            </a:pPr>
            <a:endParaRPr lang="pl-PL" sz="1800" b="0" i="0" u="none" strike="noStrike" baseline="0" dirty="0"/>
          </a:p>
          <a:p>
            <a:pPr algn="l">
              <a:lnSpc>
                <a:spcPct val="115000"/>
              </a:lnSpc>
              <a:spcAft>
                <a:spcPts val="1000"/>
              </a:spcAft>
            </a:pPr>
            <a:r>
              <a:rPr lang="pl-PL" sz="1800" b="0" i="0" u="none" strike="noStrike" baseline="0" dirty="0"/>
              <a:t>1 - Żyła miedziana klasy 1 (jednodrutowa)</a:t>
            </a:r>
            <a:br>
              <a:rPr lang="pl-PL" sz="1800" b="0" i="0" u="none" strike="noStrike" baseline="0" dirty="0"/>
            </a:br>
            <a:r>
              <a:rPr lang="pl-PL" sz="1800" dirty="0"/>
              <a:t>2 - </a:t>
            </a:r>
            <a:r>
              <a:rPr lang="pl-PL" sz="1800" b="0" i="0" u="none" strike="noStrike" baseline="0" dirty="0"/>
              <a:t>Izolacja PVC</a:t>
            </a:r>
          </a:p>
          <a:p>
            <a:pPr algn="l">
              <a:lnSpc>
                <a:spcPct val="115000"/>
              </a:lnSpc>
              <a:spcAft>
                <a:spcPts val="1000"/>
              </a:spcAft>
            </a:pPr>
            <a:endParaRPr lang="pl-PL" sz="1800" dirty="0"/>
          </a:p>
          <a:p>
            <a:pPr algn="l">
              <a:lnSpc>
                <a:spcPct val="115000"/>
              </a:lnSpc>
              <a:spcAft>
                <a:spcPts val="1000"/>
              </a:spcAft>
            </a:pPr>
            <a:endParaRPr lang="pl-PL" sz="1800" dirty="0"/>
          </a:p>
          <a:p>
            <a:pPr algn="l"/>
            <a:r>
              <a:rPr lang="pl-PL" sz="1800" b="0" i="0" u="none" strike="noStrike" baseline="0" dirty="0"/>
              <a:t>Kable przeznaczone do obwodów sygnalizacyjnych i kontrolnych, do układania na stałe w rurach instalacyjnych lub wewnątrz urządzeń elektrycznych.</a:t>
            </a:r>
          </a:p>
          <a:p>
            <a:pPr algn="l"/>
            <a:r>
              <a:rPr lang="pl-PL" sz="1800" b="0" i="0" u="none" strike="noStrike" baseline="0" dirty="0"/>
              <a:t>Konstrukcja tych wyrobów jest zgodna ze wskazanymi normami przedmiotowymi.</a:t>
            </a:r>
          </a:p>
          <a:p>
            <a:pPr algn="l"/>
            <a:r>
              <a:rPr lang="pl-PL" sz="1800" b="0" i="0" u="none" strike="noStrike" baseline="0" dirty="0"/>
              <a:t>W trakcie prac instalacyjnych wymagane jest stosowanie się do obowiązujących przepisów w tym zakresie.</a:t>
            </a:r>
            <a:endParaRPr lang="pl-PL" sz="1800" dirty="0"/>
          </a:p>
        </p:txBody>
      </p:sp>
      <p:sp>
        <p:nvSpPr>
          <p:cNvPr id="6" name="pole tekstowe 5">
            <a:extLst>
              <a:ext uri="{FF2B5EF4-FFF2-40B4-BE49-F238E27FC236}">
                <a16:creationId xmlns:a16="http://schemas.microsoft.com/office/drawing/2014/main" id="{C6644495-9E59-EEF4-91C6-2FFF5C089D2A}"/>
              </a:ext>
            </a:extLst>
          </p:cNvPr>
          <p:cNvSpPr txBox="1"/>
          <p:nvPr/>
        </p:nvSpPr>
        <p:spPr>
          <a:xfrm>
            <a:off x="235526" y="6457532"/>
            <a:ext cx="4909129" cy="253916"/>
          </a:xfrm>
          <a:prstGeom prst="rect">
            <a:avLst/>
          </a:prstGeom>
          <a:noFill/>
        </p:spPr>
        <p:txBody>
          <a:bodyPr wrap="square" rtlCol="0">
            <a:spAutoFit/>
          </a:bodyPr>
          <a:lstStyle/>
          <a:p>
            <a:r>
              <a:rPr lang="pl-PL" sz="1050" dirty="0"/>
              <a:t>Źródło: Katalog NKT Przewody i kable elektroenergetyczne niskiego napięcia</a:t>
            </a:r>
          </a:p>
        </p:txBody>
      </p:sp>
    </p:spTree>
    <p:extLst>
      <p:ext uri="{BB962C8B-B14F-4D97-AF65-F5344CB8AC3E}">
        <p14:creationId xmlns:p14="http://schemas.microsoft.com/office/powerpoint/2010/main" val="303222027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3B04D-D79A-D031-B0AA-ED0E14850E9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8F4AD91-6974-9495-139F-750BB2DCE0A4}"/>
              </a:ext>
            </a:extLst>
          </p:cNvPr>
          <p:cNvSpPr>
            <a:spLocks noGrp="1"/>
          </p:cNvSpPr>
          <p:nvPr>
            <p:ph type="ctrTitle"/>
          </p:nvPr>
        </p:nvSpPr>
        <p:spPr>
          <a:xfrm>
            <a:off x="365759" y="400468"/>
            <a:ext cx="11540691" cy="841191"/>
          </a:xfrm>
        </p:spPr>
        <p:txBody>
          <a:bodyPr>
            <a:normAutofit fontScale="90000"/>
          </a:bodyPr>
          <a:lstStyle/>
          <a:p>
            <a:pPr>
              <a:lnSpc>
                <a:spcPct val="115000"/>
              </a:lnSpc>
              <a:spcAft>
                <a:spcPts val="1000"/>
              </a:spcAft>
            </a:pPr>
            <a:r>
              <a:rPr lang="pl-PL" sz="4800" dirty="0">
                <a:latin typeface="+mn-lt"/>
              </a:rPr>
              <a:t>Kable skompresowane</a:t>
            </a:r>
          </a:p>
        </p:txBody>
      </p:sp>
      <p:sp>
        <p:nvSpPr>
          <p:cNvPr id="3" name="Podtytuł 2">
            <a:extLst>
              <a:ext uri="{FF2B5EF4-FFF2-40B4-BE49-F238E27FC236}">
                <a16:creationId xmlns:a16="http://schemas.microsoft.com/office/drawing/2014/main" id="{D6543D19-B4C8-852A-2176-6633E657A5B9}"/>
              </a:ext>
            </a:extLst>
          </p:cNvPr>
          <p:cNvSpPr>
            <a:spLocks noGrp="1"/>
          </p:cNvSpPr>
          <p:nvPr>
            <p:ph type="subTitle" idx="1"/>
          </p:nvPr>
        </p:nvSpPr>
        <p:spPr>
          <a:xfrm>
            <a:off x="664152" y="1457325"/>
            <a:ext cx="11089698" cy="4457282"/>
          </a:xfrm>
        </p:spPr>
        <p:txBody>
          <a:bodyPr>
            <a:normAutofit/>
          </a:bodyPr>
          <a:lstStyle/>
          <a:p>
            <a:pPr algn="just" fontAlgn="base">
              <a:spcBef>
                <a:spcPts val="1500"/>
              </a:spcBef>
              <a:spcAft>
                <a:spcPts val="1500"/>
              </a:spcAft>
              <a:buNone/>
            </a:pPr>
            <a:r>
              <a:rPr lang="pl-PL" b="0" i="0" dirty="0">
                <a:effectLst/>
              </a:rPr>
              <a:t>Dzięki nowej konstrukcji (kable skompresowane) producenci kabli są w stanie wyprodukować kable mniejsze i lżejsze przy zachowaniu takich samych parametrów elektrycznych jak w przeszłości.</a:t>
            </a:r>
          </a:p>
          <a:p>
            <a:pPr algn="just" fontAlgn="base">
              <a:spcBef>
                <a:spcPts val="1500"/>
              </a:spcBef>
              <a:spcAft>
                <a:spcPts val="1500"/>
              </a:spcAft>
            </a:pPr>
            <a:r>
              <a:rPr lang="pl-PL" b="0" i="0" dirty="0">
                <a:effectLst/>
              </a:rPr>
              <a:t>Jednak zmniejszenie średnicy żyły roboczej stało się przyczyną poważnego problemu.</a:t>
            </a:r>
            <a:endParaRPr lang="pl-PL" dirty="0"/>
          </a:p>
          <a:p>
            <a:pPr algn="just" fontAlgn="base">
              <a:spcBef>
                <a:spcPts val="1500"/>
              </a:spcBef>
              <a:spcAft>
                <a:spcPts val="1500"/>
              </a:spcAft>
            </a:pPr>
            <a:r>
              <a:rPr lang="pl-PL" b="0" i="0" dirty="0">
                <a:effectLst/>
              </a:rPr>
              <a:t>Wszystkie produkowane dotychczas końcówki rurowe zostały zaprojektowane do kabli o budowie żyły RM klasy 2. </a:t>
            </a:r>
          </a:p>
          <a:p>
            <a:pPr algn="just" fontAlgn="base">
              <a:spcBef>
                <a:spcPts val="1500"/>
              </a:spcBef>
              <a:spcAft>
                <a:spcPts val="1500"/>
              </a:spcAft>
            </a:pPr>
            <a:r>
              <a:rPr lang="pl-PL" b="1" i="0" u="sng" dirty="0">
                <a:effectLst/>
              </a:rPr>
              <a:t>Zmniejszenie średnicy żyły w nowych kablach spowodowało, że obecnie stosowane końcówki kablowe są za duże i nie mogą być poprawnie zaciśnięte na kablu przy użyciu dotychczas stosowanych narzędzi i matryc zaciskających</a:t>
            </a:r>
            <a:r>
              <a:rPr lang="pl-PL" b="0" i="0" dirty="0">
                <a:effectLst/>
              </a:rPr>
              <a:t>.</a:t>
            </a:r>
          </a:p>
        </p:txBody>
      </p:sp>
      <p:sp>
        <p:nvSpPr>
          <p:cNvPr id="4" name="pole tekstowe 3">
            <a:extLst>
              <a:ext uri="{FF2B5EF4-FFF2-40B4-BE49-F238E27FC236}">
                <a16:creationId xmlns:a16="http://schemas.microsoft.com/office/drawing/2014/main" id="{23F3444E-19EA-98B0-BBBE-627D59000037}"/>
              </a:ext>
            </a:extLst>
          </p:cNvPr>
          <p:cNvSpPr txBox="1"/>
          <p:nvPr/>
        </p:nvSpPr>
        <p:spPr>
          <a:xfrm>
            <a:off x="235526" y="6457532"/>
            <a:ext cx="3671455" cy="253916"/>
          </a:xfrm>
          <a:prstGeom prst="rect">
            <a:avLst/>
          </a:prstGeom>
          <a:noFill/>
        </p:spPr>
        <p:txBody>
          <a:bodyPr wrap="square" rtlCol="0">
            <a:spAutoFit/>
          </a:bodyPr>
          <a:lstStyle/>
          <a:p>
            <a:r>
              <a:rPr lang="pl-PL" sz="1050" dirty="0"/>
              <a:t>Źródło: </a:t>
            </a:r>
            <a:r>
              <a:rPr lang="pl-PL" sz="1050" dirty="0">
                <a:hlinkClick r:id="rId2"/>
              </a:rPr>
              <a:t>https://www.ergom.com/pl/cms/wiedza/ckor</a:t>
            </a:r>
            <a:r>
              <a:rPr lang="pl-PL" sz="1050" dirty="0"/>
              <a:t> </a:t>
            </a:r>
          </a:p>
        </p:txBody>
      </p:sp>
    </p:spTree>
    <p:extLst>
      <p:ext uri="{BB962C8B-B14F-4D97-AF65-F5344CB8AC3E}">
        <p14:creationId xmlns:p14="http://schemas.microsoft.com/office/powerpoint/2010/main" val="36105446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95BD9-23CF-18AC-900D-844705A8899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D8603B0-179A-2422-2A8C-C34F7B43EC54}"/>
              </a:ext>
            </a:extLst>
          </p:cNvPr>
          <p:cNvSpPr>
            <a:spLocks noGrp="1"/>
          </p:cNvSpPr>
          <p:nvPr>
            <p:ph type="ctrTitle"/>
          </p:nvPr>
        </p:nvSpPr>
        <p:spPr>
          <a:xfrm>
            <a:off x="365759" y="400468"/>
            <a:ext cx="11540691" cy="841191"/>
          </a:xfrm>
        </p:spPr>
        <p:txBody>
          <a:bodyPr>
            <a:normAutofit/>
          </a:bodyPr>
          <a:lstStyle/>
          <a:p>
            <a:r>
              <a:rPr lang="pl-PL" sz="4800" dirty="0">
                <a:latin typeface="+mn-lt"/>
              </a:rPr>
              <a:t>Budowa żył kabli nn</a:t>
            </a:r>
            <a:endParaRPr lang="pl-PL" sz="4800" noProof="0" dirty="0">
              <a:latin typeface="+mn-lt"/>
            </a:endParaRPr>
          </a:p>
        </p:txBody>
      </p:sp>
      <p:sp>
        <p:nvSpPr>
          <p:cNvPr id="3" name="Podtytuł 2">
            <a:extLst>
              <a:ext uri="{FF2B5EF4-FFF2-40B4-BE49-F238E27FC236}">
                <a16:creationId xmlns:a16="http://schemas.microsoft.com/office/drawing/2014/main" id="{3D4FB093-9D54-305A-13D4-B2CD1C8F662A}"/>
              </a:ext>
            </a:extLst>
          </p:cNvPr>
          <p:cNvSpPr>
            <a:spLocks noGrp="1"/>
          </p:cNvSpPr>
          <p:nvPr>
            <p:ph type="subTitle" idx="1"/>
          </p:nvPr>
        </p:nvSpPr>
        <p:spPr>
          <a:xfrm>
            <a:off x="692727" y="1435510"/>
            <a:ext cx="10806545" cy="5022022"/>
          </a:xfrm>
        </p:spPr>
        <p:txBody>
          <a:bodyPr>
            <a:normAutofit/>
          </a:bodyPr>
          <a:lstStyle/>
          <a:p>
            <a:pPr algn="l">
              <a:lnSpc>
                <a:spcPct val="115000"/>
              </a:lnSpc>
              <a:spcAft>
                <a:spcPts val="1000"/>
              </a:spcAft>
            </a:pPr>
            <a:r>
              <a:rPr lang="pl-PL" dirty="0"/>
              <a:t>Porównanie profili kablowych</a:t>
            </a:r>
          </a:p>
          <a:p>
            <a:pPr algn="l">
              <a:lnSpc>
                <a:spcPct val="115000"/>
              </a:lnSpc>
              <a:spcAft>
                <a:spcPts val="1000"/>
              </a:spcAft>
            </a:pPr>
            <a:endParaRPr lang="pl-PL" sz="1800" dirty="0"/>
          </a:p>
        </p:txBody>
      </p:sp>
      <p:sp>
        <p:nvSpPr>
          <p:cNvPr id="4" name="pole tekstowe 3">
            <a:extLst>
              <a:ext uri="{FF2B5EF4-FFF2-40B4-BE49-F238E27FC236}">
                <a16:creationId xmlns:a16="http://schemas.microsoft.com/office/drawing/2014/main" id="{3B83116A-C49A-4B39-BCCD-00E89E8E39B7}"/>
              </a:ext>
            </a:extLst>
          </p:cNvPr>
          <p:cNvSpPr txBox="1"/>
          <p:nvPr/>
        </p:nvSpPr>
        <p:spPr>
          <a:xfrm>
            <a:off x="235526" y="6457532"/>
            <a:ext cx="3671455" cy="253916"/>
          </a:xfrm>
          <a:prstGeom prst="rect">
            <a:avLst/>
          </a:prstGeom>
          <a:noFill/>
        </p:spPr>
        <p:txBody>
          <a:bodyPr wrap="square" rtlCol="0">
            <a:spAutoFit/>
          </a:bodyPr>
          <a:lstStyle/>
          <a:p>
            <a:r>
              <a:rPr lang="pl-PL" sz="1050" dirty="0"/>
              <a:t>Źródło: </a:t>
            </a:r>
            <a:r>
              <a:rPr lang="pl-PL" sz="1050" dirty="0">
                <a:hlinkClick r:id="rId2"/>
              </a:rPr>
              <a:t>https://www.ergom.com/pl/cms/wiedza/ckor</a:t>
            </a:r>
            <a:r>
              <a:rPr lang="pl-PL" sz="1050" dirty="0"/>
              <a:t> </a:t>
            </a:r>
          </a:p>
        </p:txBody>
      </p:sp>
      <p:pic>
        <p:nvPicPr>
          <p:cNvPr id="6" name="Obraz 5">
            <a:extLst>
              <a:ext uri="{FF2B5EF4-FFF2-40B4-BE49-F238E27FC236}">
                <a16:creationId xmlns:a16="http://schemas.microsoft.com/office/drawing/2014/main" id="{A21DD83C-4110-E397-DBE3-DBD1B213F08D}"/>
              </a:ext>
            </a:extLst>
          </p:cNvPr>
          <p:cNvPicPr>
            <a:picLocks noChangeAspect="1"/>
          </p:cNvPicPr>
          <p:nvPr/>
        </p:nvPicPr>
        <p:blipFill>
          <a:blip r:embed="rId3"/>
          <a:stretch>
            <a:fillRect/>
          </a:stretch>
        </p:blipFill>
        <p:spPr>
          <a:xfrm>
            <a:off x="1517315" y="2438880"/>
            <a:ext cx="8935697" cy="3458058"/>
          </a:xfrm>
          <a:prstGeom prst="rect">
            <a:avLst/>
          </a:prstGeom>
        </p:spPr>
      </p:pic>
    </p:spTree>
    <p:extLst>
      <p:ext uri="{BB962C8B-B14F-4D97-AF65-F5344CB8AC3E}">
        <p14:creationId xmlns:p14="http://schemas.microsoft.com/office/powerpoint/2010/main" val="120364917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5D6E6-C0B2-1ECB-608C-41C0F0E6C3C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1AAA0B0-D630-AFC2-A1C5-91FCFB7AA4AA}"/>
              </a:ext>
            </a:extLst>
          </p:cNvPr>
          <p:cNvSpPr>
            <a:spLocks noGrp="1"/>
          </p:cNvSpPr>
          <p:nvPr>
            <p:ph type="ctrTitle"/>
          </p:nvPr>
        </p:nvSpPr>
        <p:spPr>
          <a:xfrm>
            <a:off x="365759" y="400468"/>
            <a:ext cx="11540691" cy="841191"/>
          </a:xfrm>
        </p:spPr>
        <p:txBody>
          <a:bodyPr>
            <a:normAutofit/>
          </a:bodyPr>
          <a:lstStyle/>
          <a:p>
            <a:r>
              <a:rPr lang="pl-PL" sz="4800" dirty="0">
                <a:latin typeface="+mn-lt"/>
              </a:rPr>
              <a:t>Budowa żył kabli nn</a:t>
            </a:r>
            <a:endParaRPr lang="pl-PL" sz="4800" noProof="0" dirty="0">
              <a:latin typeface="+mn-lt"/>
            </a:endParaRPr>
          </a:p>
        </p:txBody>
      </p:sp>
      <p:sp>
        <p:nvSpPr>
          <p:cNvPr id="3" name="Podtytuł 2">
            <a:extLst>
              <a:ext uri="{FF2B5EF4-FFF2-40B4-BE49-F238E27FC236}">
                <a16:creationId xmlns:a16="http://schemas.microsoft.com/office/drawing/2014/main" id="{88C430A3-7D2D-61D5-7969-A246C84AAEAD}"/>
              </a:ext>
            </a:extLst>
          </p:cNvPr>
          <p:cNvSpPr>
            <a:spLocks noGrp="1"/>
          </p:cNvSpPr>
          <p:nvPr>
            <p:ph type="subTitle" idx="1"/>
          </p:nvPr>
        </p:nvSpPr>
        <p:spPr>
          <a:xfrm>
            <a:off x="692727" y="1435510"/>
            <a:ext cx="10806545" cy="5022022"/>
          </a:xfrm>
        </p:spPr>
        <p:txBody>
          <a:bodyPr>
            <a:normAutofit/>
          </a:bodyPr>
          <a:lstStyle/>
          <a:p>
            <a:pPr algn="just" fontAlgn="base">
              <a:lnSpc>
                <a:spcPct val="120000"/>
              </a:lnSpc>
              <a:spcBef>
                <a:spcPts val="1500"/>
              </a:spcBef>
              <a:spcAft>
                <a:spcPts val="1500"/>
              </a:spcAft>
              <a:buNone/>
            </a:pPr>
            <a:r>
              <a:rPr lang="pl-PL" b="0" i="0" dirty="0">
                <a:effectLst/>
              </a:rPr>
              <a:t>Stosując d­­o zaciśnięcia na kablu o budowie RMC standardową produkowaną dotychczas końcówkę (do kabli o profilu RM) i dedykowaną do niej wielkość gniazda zaciskającego matrycy, nie jesteśmy w stanie osiągnąć wymaganego odkształcenia, a co za tym idzie parametry mechaniczno-elektryczne zaciśniętego połączenia nie spełniają wymogów normy PN-EN 61238-1 2004. </a:t>
            </a:r>
          </a:p>
          <a:p>
            <a:pPr algn="just" fontAlgn="base">
              <a:lnSpc>
                <a:spcPct val="120000"/>
              </a:lnSpc>
              <a:spcBef>
                <a:spcPts val="1500"/>
              </a:spcBef>
              <a:spcAft>
                <a:spcPts val="1500"/>
              </a:spcAft>
              <a:buNone/>
            </a:pPr>
            <a:r>
              <a:rPr lang="pl-PL" b="0" i="0" dirty="0">
                <a:effectLst/>
              </a:rPr>
              <a:t>Możliwe jest wykonanie specjalnych matryc zaciskających (wielkość gniazda i jego kształt), ale ze względu na podany w normie duży zakres średnic zewnętrznych kabli skompresowanych, wymagałoby to stworzenie wielu matryc zaciskających nawet do tego samego przekroju, w zależności od producenta kabla.</a:t>
            </a:r>
          </a:p>
        </p:txBody>
      </p:sp>
      <p:sp>
        <p:nvSpPr>
          <p:cNvPr id="4" name="pole tekstowe 3">
            <a:extLst>
              <a:ext uri="{FF2B5EF4-FFF2-40B4-BE49-F238E27FC236}">
                <a16:creationId xmlns:a16="http://schemas.microsoft.com/office/drawing/2014/main" id="{7DD594C2-6CB8-3F46-C4FA-D2F7AFB24F2E}"/>
              </a:ext>
            </a:extLst>
          </p:cNvPr>
          <p:cNvSpPr txBox="1"/>
          <p:nvPr/>
        </p:nvSpPr>
        <p:spPr>
          <a:xfrm>
            <a:off x="235526" y="6457532"/>
            <a:ext cx="3671455" cy="253916"/>
          </a:xfrm>
          <a:prstGeom prst="rect">
            <a:avLst/>
          </a:prstGeom>
          <a:noFill/>
        </p:spPr>
        <p:txBody>
          <a:bodyPr wrap="square" rtlCol="0">
            <a:spAutoFit/>
          </a:bodyPr>
          <a:lstStyle/>
          <a:p>
            <a:r>
              <a:rPr lang="pl-PL" sz="1050" dirty="0"/>
              <a:t>Źródło: </a:t>
            </a:r>
            <a:r>
              <a:rPr lang="pl-PL" sz="1050" dirty="0">
                <a:hlinkClick r:id="rId2"/>
              </a:rPr>
              <a:t>https://www.ergom.com/pl/cms/wiedza/ckor</a:t>
            </a:r>
            <a:r>
              <a:rPr lang="pl-PL" sz="1050" dirty="0"/>
              <a:t> </a:t>
            </a:r>
          </a:p>
        </p:txBody>
      </p:sp>
    </p:spTree>
    <p:extLst>
      <p:ext uri="{BB962C8B-B14F-4D97-AF65-F5344CB8AC3E}">
        <p14:creationId xmlns:p14="http://schemas.microsoft.com/office/powerpoint/2010/main" val="349809391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3831F-58C3-142E-4C9D-92A25553311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99E8C4C-AD78-96AE-2A3A-954CB5281223}"/>
              </a:ext>
            </a:extLst>
          </p:cNvPr>
          <p:cNvSpPr>
            <a:spLocks noGrp="1"/>
          </p:cNvSpPr>
          <p:nvPr>
            <p:ph type="ctrTitle"/>
          </p:nvPr>
        </p:nvSpPr>
        <p:spPr>
          <a:xfrm>
            <a:off x="365759" y="400468"/>
            <a:ext cx="11540691" cy="841191"/>
          </a:xfrm>
        </p:spPr>
        <p:txBody>
          <a:bodyPr>
            <a:normAutofit/>
          </a:bodyPr>
          <a:lstStyle/>
          <a:p>
            <a:r>
              <a:rPr lang="pl-PL" sz="4800" dirty="0">
                <a:latin typeface="+mn-lt"/>
              </a:rPr>
              <a:t>Budowa żył kabli nn</a:t>
            </a:r>
            <a:endParaRPr lang="pl-PL" sz="4800" noProof="0" dirty="0">
              <a:latin typeface="+mn-lt"/>
            </a:endParaRPr>
          </a:p>
        </p:txBody>
      </p:sp>
      <p:sp>
        <p:nvSpPr>
          <p:cNvPr id="3" name="Podtytuł 2">
            <a:extLst>
              <a:ext uri="{FF2B5EF4-FFF2-40B4-BE49-F238E27FC236}">
                <a16:creationId xmlns:a16="http://schemas.microsoft.com/office/drawing/2014/main" id="{4399BD39-2C10-5B8B-40D5-D471727C93DF}"/>
              </a:ext>
            </a:extLst>
          </p:cNvPr>
          <p:cNvSpPr>
            <a:spLocks noGrp="1"/>
          </p:cNvSpPr>
          <p:nvPr>
            <p:ph type="subTitle" idx="1"/>
          </p:nvPr>
        </p:nvSpPr>
        <p:spPr>
          <a:xfrm>
            <a:off x="692727" y="1838324"/>
            <a:ext cx="10806545" cy="4619207"/>
          </a:xfrm>
        </p:spPr>
        <p:txBody>
          <a:bodyPr>
            <a:normAutofit/>
          </a:bodyPr>
          <a:lstStyle/>
          <a:p>
            <a:pPr algn="just" fontAlgn="base">
              <a:lnSpc>
                <a:spcPct val="120000"/>
              </a:lnSpc>
              <a:spcBef>
                <a:spcPts val="1500"/>
              </a:spcBef>
              <a:spcAft>
                <a:spcPts val="1500"/>
              </a:spcAft>
              <a:buNone/>
            </a:pPr>
            <a:r>
              <a:rPr lang="pl-PL" b="0" i="0" dirty="0">
                <a:effectLst/>
              </a:rPr>
              <a:t>Aby wyjść naprzeciw potrzebom klientów i rozwiązać zaistniały problem Ergom zaprojektował specjalny rodzaj końcówek kablowych CKOR i łączników CKL, dedykowanych do kabli miedzianych o profilu RMC Klasy 2.</a:t>
            </a:r>
          </a:p>
          <a:p>
            <a:pPr algn="just" fontAlgn="base">
              <a:lnSpc>
                <a:spcPct val="120000"/>
              </a:lnSpc>
              <a:spcBef>
                <a:spcPts val="1500"/>
              </a:spcBef>
              <a:spcAft>
                <a:spcPts val="1500"/>
              </a:spcAft>
            </a:pPr>
            <a:r>
              <a:rPr lang="pl-PL" b="0" i="0" dirty="0">
                <a:effectLst/>
              </a:rPr>
              <a:t>Zarówno końcówki jak łączniki mają dopasowaną średnicę wewnętrzną do pomniejszonych żył roboczych nowych kabli skompresowanych RMC. Specjalnie do tego zestawu kabel skompresowany - końcówka zostały opracowane matryce zaciskające o odpowiedniej wielkości gniazda zaciskającego jak i szerokości zaciskania.</a:t>
            </a:r>
          </a:p>
          <a:p>
            <a:pPr algn="just">
              <a:lnSpc>
                <a:spcPct val="115000"/>
              </a:lnSpc>
              <a:spcAft>
                <a:spcPts val="1000"/>
              </a:spcAft>
            </a:pPr>
            <a:endParaRPr lang="pl-PL" sz="1800" dirty="0"/>
          </a:p>
        </p:txBody>
      </p:sp>
      <p:sp>
        <p:nvSpPr>
          <p:cNvPr id="4" name="pole tekstowe 3">
            <a:extLst>
              <a:ext uri="{FF2B5EF4-FFF2-40B4-BE49-F238E27FC236}">
                <a16:creationId xmlns:a16="http://schemas.microsoft.com/office/drawing/2014/main" id="{0252D428-E4C1-D98E-14A1-300AC7FF3C0F}"/>
              </a:ext>
            </a:extLst>
          </p:cNvPr>
          <p:cNvSpPr txBox="1"/>
          <p:nvPr/>
        </p:nvSpPr>
        <p:spPr>
          <a:xfrm>
            <a:off x="235526" y="6457532"/>
            <a:ext cx="3671455" cy="253916"/>
          </a:xfrm>
          <a:prstGeom prst="rect">
            <a:avLst/>
          </a:prstGeom>
          <a:noFill/>
        </p:spPr>
        <p:txBody>
          <a:bodyPr wrap="square" rtlCol="0">
            <a:spAutoFit/>
          </a:bodyPr>
          <a:lstStyle/>
          <a:p>
            <a:r>
              <a:rPr lang="pl-PL" sz="1050" dirty="0"/>
              <a:t>Źródło: </a:t>
            </a:r>
            <a:r>
              <a:rPr lang="pl-PL" sz="1050" dirty="0">
                <a:hlinkClick r:id="rId2"/>
              </a:rPr>
              <a:t>https://www.ergom.com/pl/cms/wiedza/ckor</a:t>
            </a:r>
            <a:r>
              <a:rPr lang="pl-PL" sz="1050" dirty="0"/>
              <a:t> </a:t>
            </a:r>
          </a:p>
        </p:txBody>
      </p:sp>
    </p:spTree>
    <p:extLst>
      <p:ext uri="{BB962C8B-B14F-4D97-AF65-F5344CB8AC3E}">
        <p14:creationId xmlns:p14="http://schemas.microsoft.com/office/powerpoint/2010/main" val="296668290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F9B476-5867-CE21-A8B2-08436ED84FC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FE8D8EF-6419-468D-742D-2B9F8CBC7E73}"/>
              </a:ext>
            </a:extLst>
          </p:cNvPr>
          <p:cNvSpPr>
            <a:spLocks noGrp="1"/>
          </p:cNvSpPr>
          <p:nvPr>
            <p:ph type="ctrTitle"/>
          </p:nvPr>
        </p:nvSpPr>
        <p:spPr>
          <a:xfrm>
            <a:off x="365759" y="400468"/>
            <a:ext cx="11540691" cy="841191"/>
          </a:xfrm>
        </p:spPr>
        <p:txBody>
          <a:bodyPr>
            <a:normAutofit/>
          </a:bodyPr>
          <a:lstStyle/>
          <a:p>
            <a:r>
              <a:rPr lang="pl-PL" sz="4800" dirty="0">
                <a:latin typeface="+mn-lt"/>
              </a:rPr>
              <a:t>Budowa żył kabli nn</a:t>
            </a:r>
            <a:endParaRPr lang="pl-PL" sz="4800" noProof="0" dirty="0">
              <a:latin typeface="+mn-lt"/>
            </a:endParaRPr>
          </a:p>
        </p:txBody>
      </p:sp>
      <p:sp>
        <p:nvSpPr>
          <p:cNvPr id="4" name="pole tekstowe 3">
            <a:extLst>
              <a:ext uri="{FF2B5EF4-FFF2-40B4-BE49-F238E27FC236}">
                <a16:creationId xmlns:a16="http://schemas.microsoft.com/office/drawing/2014/main" id="{DA230A09-0E5C-401E-3028-F39DC8DD6B5E}"/>
              </a:ext>
            </a:extLst>
          </p:cNvPr>
          <p:cNvSpPr txBox="1"/>
          <p:nvPr/>
        </p:nvSpPr>
        <p:spPr>
          <a:xfrm>
            <a:off x="235526" y="6457532"/>
            <a:ext cx="3671455" cy="253916"/>
          </a:xfrm>
          <a:prstGeom prst="rect">
            <a:avLst/>
          </a:prstGeom>
          <a:noFill/>
        </p:spPr>
        <p:txBody>
          <a:bodyPr wrap="square" rtlCol="0">
            <a:spAutoFit/>
          </a:bodyPr>
          <a:lstStyle/>
          <a:p>
            <a:r>
              <a:rPr lang="pl-PL" sz="1050" dirty="0"/>
              <a:t>Źródło: </a:t>
            </a:r>
            <a:r>
              <a:rPr lang="pl-PL" sz="1050" dirty="0">
                <a:hlinkClick r:id="rId2"/>
              </a:rPr>
              <a:t>https://www.ergom.com/pl/cms/wiedza/ckor</a:t>
            </a:r>
            <a:r>
              <a:rPr lang="pl-PL" sz="1050" dirty="0"/>
              <a:t> </a:t>
            </a:r>
          </a:p>
        </p:txBody>
      </p:sp>
      <p:pic>
        <p:nvPicPr>
          <p:cNvPr id="8" name="Obraz 7">
            <a:extLst>
              <a:ext uri="{FF2B5EF4-FFF2-40B4-BE49-F238E27FC236}">
                <a16:creationId xmlns:a16="http://schemas.microsoft.com/office/drawing/2014/main" id="{158FF187-3952-1EFB-366F-30990B9D804A}"/>
              </a:ext>
            </a:extLst>
          </p:cNvPr>
          <p:cNvPicPr>
            <a:picLocks noChangeAspect="1"/>
          </p:cNvPicPr>
          <p:nvPr/>
        </p:nvPicPr>
        <p:blipFill>
          <a:blip r:embed="rId3"/>
          <a:stretch>
            <a:fillRect/>
          </a:stretch>
        </p:blipFill>
        <p:spPr>
          <a:xfrm>
            <a:off x="1628151" y="1241659"/>
            <a:ext cx="8935697" cy="5144218"/>
          </a:xfrm>
          <a:prstGeom prst="rect">
            <a:avLst/>
          </a:prstGeom>
        </p:spPr>
      </p:pic>
    </p:spTree>
    <p:extLst>
      <p:ext uri="{BB962C8B-B14F-4D97-AF65-F5344CB8AC3E}">
        <p14:creationId xmlns:p14="http://schemas.microsoft.com/office/powerpoint/2010/main" val="265547160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1DFC3-574D-D9E6-C600-ECCA540DAE4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C7C812D-9D83-E78A-E0EC-D536AB3CCCBD}"/>
              </a:ext>
            </a:extLst>
          </p:cNvPr>
          <p:cNvSpPr>
            <a:spLocks noGrp="1"/>
          </p:cNvSpPr>
          <p:nvPr>
            <p:ph type="ctrTitle"/>
          </p:nvPr>
        </p:nvSpPr>
        <p:spPr>
          <a:xfrm>
            <a:off x="325654" y="3008404"/>
            <a:ext cx="11540691" cy="841191"/>
          </a:xfrm>
        </p:spPr>
        <p:txBody>
          <a:bodyPr>
            <a:normAutofit/>
          </a:bodyPr>
          <a:lstStyle/>
          <a:p>
            <a:r>
              <a:rPr lang="pl-PL" sz="4800" dirty="0">
                <a:latin typeface="+mn-lt"/>
              </a:rPr>
              <a:t>Przekrój w mm</a:t>
            </a:r>
            <a:r>
              <a:rPr lang="pl-PL" sz="4800" baseline="30000" dirty="0">
                <a:latin typeface="+mn-lt"/>
              </a:rPr>
              <a:t>2</a:t>
            </a:r>
            <a:r>
              <a:rPr lang="pl-PL" sz="4800" dirty="0">
                <a:latin typeface="+mn-lt"/>
              </a:rPr>
              <a:t> czy AWG?</a:t>
            </a:r>
            <a:endParaRPr lang="pl-PL" sz="4800" noProof="0" dirty="0">
              <a:latin typeface="+mn-lt"/>
            </a:endParaRPr>
          </a:p>
        </p:txBody>
      </p:sp>
    </p:spTree>
    <p:extLst>
      <p:ext uri="{BB962C8B-B14F-4D97-AF65-F5344CB8AC3E}">
        <p14:creationId xmlns:p14="http://schemas.microsoft.com/office/powerpoint/2010/main" val="140292120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4D925-3E87-3DE7-A8C5-8DF88219206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1D45BDC-3D37-A9E9-2B9B-FD4298345249}"/>
              </a:ext>
            </a:extLst>
          </p:cNvPr>
          <p:cNvSpPr>
            <a:spLocks noGrp="1"/>
          </p:cNvSpPr>
          <p:nvPr>
            <p:ph type="ctrTitle"/>
          </p:nvPr>
        </p:nvSpPr>
        <p:spPr>
          <a:xfrm>
            <a:off x="365759" y="400468"/>
            <a:ext cx="11540691" cy="841191"/>
          </a:xfrm>
        </p:spPr>
        <p:txBody>
          <a:bodyPr>
            <a:normAutofit/>
          </a:bodyPr>
          <a:lstStyle/>
          <a:p>
            <a:r>
              <a:rPr lang="pl-PL" sz="4800" dirty="0">
                <a:latin typeface="+mn-lt"/>
              </a:rPr>
              <a:t>Budowa żył kabli nn</a:t>
            </a:r>
            <a:endParaRPr lang="pl-PL" sz="4800" noProof="0" dirty="0">
              <a:latin typeface="+mn-lt"/>
            </a:endParaRPr>
          </a:p>
        </p:txBody>
      </p:sp>
      <p:sp>
        <p:nvSpPr>
          <p:cNvPr id="4" name="pole tekstowe 3">
            <a:extLst>
              <a:ext uri="{FF2B5EF4-FFF2-40B4-BE49-F238E27FC236}">
                <a16:creationId xmlns:a16="http://schemas.microsoft.com/office/drawing/2014/main" id="{ED538B96-7C08-88E9-B2C8-CDB078309089}"/>
              </a:ext>
            </a:extLst>
          </p:cNvPr>
          <p:cNvSpPr txBox="1"/>
          <p:nvPr/>
        </p:nvSpPr>
        <p:spPr>
          <a:xfrm>
            <a:off x="235526" y="6457532"/>
            <a:ext cx="3671455" cy="253916"/>
          </a:xfrm>
          <a:prstGeom prst="rect">
            <a:avLst/>
          </a:prstGeom>
          <a:noFill/>
        </p:spPr>
        <p:txBody>
          <a:bodyPr wrap="square" rtlCol="0">
            <a:spAutoFit/>
          </a:bodyPr>
          <a:lstStyle/>
          <a:p>
            <a:r>
              <a:rPr lang="pl-PL" sz="1050" dirty="0"/>
              <a:t>Źródło: Katalog </a:t>
            </a:r>
            <a:r>
              <a:rPr lang="pl-PL" sz="1050" dirty="0" err="1"/>
              <a:t>Lapp</a:t>
            </a:r>
            <a:endParaRPr lang="pl-PL" sz="1050" dirty="0"/>
          </a:p>
        </p:txBody>
      </p:sp>
      <p:pic>
        <p:nvPicPr>
          <p:cNvPr id="6" name="Obraz 5">
            <a:extLst>
              <a:ext uri="{FF2B5EF4-FFF2-40B4-BE49-F238E27FC236}">
                <a16:creationId xmlns:a16="http://schemas.microsoft.com/office/drawing/2014/main" id="{93C9A33C-5F22-1A0F-602F-3CEB6E9E73ED}"/>
              </a:ext>
            </a:extLst>
          </p:cNvPr>
          <p:cNvPicPr>
            <a:picLocks noChangeAspect="1"/>
          </p:cNvPicPr>
          <p:nvPr/>
        </p:nvPicPr>
        <p:blipFill>
          <a:blip r:embed="rId2"/>
          <a:stretch>
            <a:fillRect/>
          </a:stretch>
        </p:blipFill>
        <p:spPr>
          <a:xfrm>
            <a:off x="658089" y="1387039"/>
            <a:ext cx="11136279" cy="4925112"/>
          </a:xfrm>
          <a:prstGeom prst="rect">
            <a:avLst/>
          </a:prstGeom>
        </p:spPr>
      </p:pic>
    </p:spTree>
    <p:extLst>
      <p:ext uri="{BB962C8B-B14F-4D97-AF65-F5344CB8AC3E}">
        <p14:creationId xmlns:p14="http://schemas.microsoft.com/office/powerpoint/2010/main" val="277486223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8CCD1-2F27-0E0B-AB20-BF2FDA42C7D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2AC195E-1B01-0644-3284-4588B50A0B7B}"/>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Końcówki tulejkowe (izolowane i nieizolowane)</a:t>
            </a:r>
            <a:endParaRPr lang="pl-PL" sz="4800" noProof="0" dirty="0">
              <a:latin typeface="+mn-lt"/>
            </a:endParaRPr>
          </a:p>
        </p:txBody>
      </p:sp>
      <p:sp>
        <p:nvSpPr>
          <p:cNvPr id="4" name="pole tekstowe 3">
            <a:extLst>
              <a:ext uri="{FF2B5EF4-FFF2-40B4-BE49-F238E27FC236}">
                <a16:creationId xmlns:a16="http://schemas.microsoft.com/office/drawing/2014/main" id="{84141D46-DED8-7B9E-EF05-90DD189D1AA1}"/>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6" name="Obraz 5">
            <a:extLst>
              <a:ext uri="{FF2B5EF4-FFF2-40B4-BE49-F238E27FC236}">
                <a16:creationId xmlns:a16="http://schemas.microsoft.com/office/drawing/2014/main" id="{23CBD086-0557-8C9C-F5AA-C6E5E7CE0CBC}"/>
              </a:ext>
            </a:extLst>
          </p:cNvPr>
          <p:cNvPicPr>
            <a:picLocks noChangeAspect="1"/>
          </p:cNvPicPr>
          <p:nvPr/>
        </p:nvPicPr>
        <p:blipFill>
          <a:blip r:embed="rId2"/>
          <a:stretch>
            <a:fillRect/>
          </a:stretch>
        </p:blipFill>
        <p:spPr>
          <a:xfrm>
            <a:off x="661987" y="1977932"/>
            <a:ext cx="4879331" cy="3952876"/>
          </a:xfrm>
          <a:prstGeom prst="rect">
            <a:avLst/>
          </a:prstGeom>
        </p:spPr>
      </p:pic>
      <p:pic>
        <p:nvPicPr>
          <p:cNvPr id="8" name="Obraz 7">
            <a:extLst>
              <a:ext uri="{FF2B5EF4-FFF2-40B4-BE49-F238E27FC236}">
                <a16:creationId xmlns:a16="http://schemas.microsoft.com/office/drawing/2014/main" id="{421DDBE3-F01D-7A5C-E44B-734A18D0593F}"/>
              </a:ext>
            </a:extLst>
          </p:cNvPr>
          <p:cNvPicPr>
            <a:picLocks noChangeAspect="1"/>
          </p:cNvPicPr>
          <p:nvPr/>
        </p:nvPicPr>
        <p:blipFill>
          <a:blip r:embed="rId3"/>
          <a:stretch>
            <a:fillRect/>
          </a:stretch>
        </p:blipFill>
        <p:spPr>
          <a:xfrm>
            <a:off x="5943599" y="2320181"/>
            <a:ext cx="5739989" cy="3850427"/>
          </a:xfrm>
          <a:prstGeom prst="rect">
            <a:avLst/>
          </a:prstGeom>
        </p:spPr>
      </p:pic>
    </p:spTree>
    <p:extLst>
      <p:ext uri="{BB962C8B-B14F-4D97-AF65-F5344CB8AC3E}">
        <p14:creationId xmlns:p14="http://schemas.microsoft.com/office/powerpoint/2010/main" val="182744136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6597A-4049-145D-DACA-8E64DF03FC5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0F5ADFF-2876-B3E4-B547-AC876772D37A}"/>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Technika zaprasowywania końcówek tulejkowych</a:t>
            </a:r>
            <a:endParaRPr lang="pl-PL" sz="4800" noProof="0" dirty="0">
              <a:latin typeface="+mn-lt"/>
            </a:endParaRPr>
          </a:p>
        </p:txBody>
      </p:sp>
      <p:sp>
        <p:nvSpPr>
          <p:cNvPr id="3" name="Podtytuł 2">
            <a:extLst>
              <a:ext uri="{FF2B5EF4-FFF2-40B4-BE49-F238E27FC236}">
                <a16:creationId xmlns:a16="http://schemas.microsoft.com/office/drawing/2014/main" id="{998818D5-0F54-D0D7-D184-E97B01EA0DE6}"/>
              </a:ext>
            </a:extLst>
          </p:cNvPr>
          <p:cNvSpPr>
            <a:spLocks noGrp="1"/>
          </p:cNvSpPr>
          <p:nvPr>
            <p:ph type="subTitle" idx="1"/>
          </p:nvPr>
        </p:nvSpPr>
        <p:spPr>
          <a:xfrm>
            <a:off x="692727" y="1435510"/>
            <a:ext cx="10991273" cy="5022022"/>
          </a:xfrm>
        </p:spPr>
        <p:txBody>
          <a:bodyPr>
            <a:normAutofit/>
          </a:bodyPr>
          <a:lstStyle/>
          <a:p>
            <a:pPr algn="just"/>
            <a:r>
              <a:rPr lang="pl-PL" sz="1800" b="0" i="0" u="none" strike="noStrike" baseline="0" dirty="0">
                <a:solidFill>
                  <a:srgbClr val="000000"/>
                </a:solidFill>
              </a:rPr>
              <a:t>Są wykonywane jako nieizolowane – np. typ wg Ergom H, oraz izolowane – typ HI. </a:t>
            </a:r>
          </a:p>
          <a:p>
            <a:pPr algn="just"/>
            <a:r>
              <a:rPr lang="pl-PL" sz="1800" b="1" i="0" u="none" strike="noStrike" baseline="0" dirty="0">
                <a:solidFill>
                  <a:srgbClr val="000000"/>
                </a:solidFill>
              </a:rPr>
              <a:t>Materiał: </a:t>
            </a:r>
            <a:r>
              <a:rPr lang="pl-PL" sz="1800" b="0" i="0" u="none" strike="noStrike" baseline="0" dirty="0">
                <a:solidFill>
                  <a:srgbClr val="000000"/>
                </a:solidFill>
              </a:rPr>
              <a:t>rurka CU gatunek E – Cu 57 wg DIN 1787 lub DIN 40500 o grubości 0,15÷0,3 mm izolacja z PA, PP temperatura pracy: -30÷+95 °C – poliamid 6.6; -30÷+100 °C – polipropylen. </a:t>
            </a:r>
          </a:p>
          <a:p>
            <a:pPr algn="just"/>
            <a:r>
              <a:rPr lang="pl-PL" sz="1800" b="1" i="0" u="none" strike="noStrike" baseline="0" dirty="0">
                <a:solidFill>
                  <a:srgbClr val="000000"/>
                </a:solidFill>
              </a:rPr>
              <a:t>Pokrycie: </a:t>
            </a:r>
            <a:r>
              <a:rPr lang="pl-PL" sz="1800" b="0" i="0" u="none" strike="noStrike" baseline="0" dirty="0">
                <a:solidFill>
                  <a:srgbClr val="000000"/>
                </a:solidFill>
              </a:rPr>
              <a:t>cynowane galwanicznie 3 </a:t>
            </a:r>
            <a:r>
              <a:rPr lang="pl-PL" sz="1800" b="0" i="0" u="none" strike="noStrike" baseline="0" dirty="0" err="1">
                <a:solidFill>
                  <a:srgbClr val="000000"/>
                </a:solidFill>
              </a:rPr>
              <a:t>μm</a:t>
            </a:r>
            <a:r>
              <a:rPr lang="pl-PL" sz="1800" b="0" i="0" u="none" strike="noStrike" baseline="0" dirty="0">
                <a:solidFill>
                  <a:srgbClr val="000000"/>
                </a:solidFill>
              </a:rPr>
              <a:t>. </a:t>
            </a:r>
          </a:p>
          <a:p>
            <a:pPr algn="just"/>
            <a:r>
              <a:rPr lang="pl-PL" sz="1800" b="1" i="0" u="none" strike="noStrike" baseline="0" dirty="0">
                <a:solidFill>
                  <a:srgbClr val="000000"/>
                </a:solidFill>
              </a:rPr>
              <a:t>Wykonanie: </a:t>
            </a:r>
            <a:r>
              <a:rPr lang="pl-PL" sz="1800" b="0" i="0" u="none" strike="noStrike" baseline="0" dirty="0">
                <a:solidFill>
                  <a:srgbClr val="000000"/>
                </a:solidFill>
              </a:rPr>
              <a:t>DIN 46228 cz. 1 – końcówki typu H DIN 46228 cz. 4 – końcówki typu HI. </a:t>
            </a:r>
          </a:p>
          <a:p>
            <a:pPr algn="just"/>
            <a:r>
              <a:rPr lang="pl-PL" sz="1800" b="1" i="0" u="none" strike="noStrike" baseline="0" dirty="0">
                <a:solidFill>
                  <a:srgbClr val="000000"/>
                </a:solidFill>
              </a:rPr>
              <a:t>Wielkości znamionowe: </a:t>
            </a:r>
            <a:r>
              <a:rPr lang="pl-PL" sz="1800" b="0" i="0" u="none" strike="noStrike" baseline="0" dirty="0">
                <a:solidFill>
                  <a:srgbClr val="000000"/>
                </a:solidFill>
              </a:rPr>
              <a:t>wg DIN 0,5÷50 mm² w praktyce są oferowane 0,14÷240 mm² o znacznie większym asortymencie niż występuje w normie. </a:t>
            </a:r>
          </a:p>
          <a:p>
            <a:pPr algn="just"/>
            <a:r>
              <a:rPr lang="pl-PL" sz="1800" b="1" i="0" u="none" strike="noStrike" baseline="0" dirty="0">
                <a:solidFill>
                  <a:srgbClr val="000000"/>
                </a:solidFill>
              </a:rPr>
              <a:t>Zastosowanie: </a:t>
            </a:r>
            <a:r>
              <a:rPr lang="pl-PL" sz="1800" b="0" i="0" u="none" strike="noStrike" baseline="0" dirty="0">
                <a:solidFill>
                  <a:srgbClr val="000000"/>
                </a:solidFill>
              </a:rPr>
              <a:t>na odizolowane końce linek miedzianych dla utrzymania razem wszystkich drucików linki po zdjęciu izolacji oraz usztywnienie ich przed przykręceniem np. w zacisku śrubowym. Dzięki zastosowaniu końcówek tulejkowych można uzyskać większą odporność połączenia na drgania i wstrząsy oraz zmniejszenie ryzyka zwarcia, które może spowodować luźny drucik żyły kabla. </a:t>
            </a:r>
            <a:r>
              <a:rPr lang="pl-PL" sz="1800" b="1" i="0" u="sng" strike="noStrike" baseline="0" dirty="0">
                <a:solidFill>
                  <a:srgbClr val="000000"/>
                </a:solidFill>
              </a:rPr>
              <a:t>Przy końcówkach izolowanych tulejka izolacyjna nie jest zaprasowywana na żyle kabla – spełnia tu rolę </a:t>
            </a:r>
            <a:r>
              <a:rPr lang="pl-PL" sz="1800" b="1" i="0" u="sng" strike="noStrike" baseline="0" dirty="0" err="1">
                <a:solidFill>
                  <a:srgbClr val="000000"/>
                </a:solidFill>
              </a:rPr>
              <a:t>odgiętki</a:t>
            </a:r>
            <a:r>
              <a:rPr lang="pl-PL" sz="1800" b="1" i="0" u="sng" strike="noStrike" baseline="0" dirty="0">
                <a:solidFill>
                  <a:srgbClr val="000000"/>
                </a:solidFill>
              </a:rPr>
              <a:t> zabezpieczającej żyłę kabla przed przeginaniem w miejscu połączenia z końcówką. </a:t>
            </a:r>
          </a:p>
          <a:p>
            <a:pPr algn="just"/>
            <a:r>
              <a:rPr lang="pl-PL" sz="1800" b="0" i="0" u="none" strike="noStrike" baseline="0" dirty="0">
                <a:solidFill>
                  <a:srgbClr val="000000"/>
                </a:solidFill>
              </a:rPr>
              <a:t>Różne kolory tulejek odpowiadają różnym znamionowym przekrojom kabli, do których są stosowane. Stosowane są trzy systemy oznaczania kolorami wielkości znamionowych końcówek: niemiecki, francuski (F) i zgodny z normą DIN.</a:t>
            </a:r>
            <a:endParaRPr lang="pl-PL" dirty="0"/>
          </a:p>
        </p:txBody>
      </p:sp>
      <p:sp>
        <p:nvSpPr>
          <p:cNvPr id="4" name="pole tekstowe 3">
            <a:extLst>
              <a:ext uri="{FF2B5EF4-FFF2-40B4-BE49-F238E27FC236}">
                <a16:creationId xmlns:a16="http://schemas.microsoft.com/office/drawing/2014/main" id="{C2F978A4-925E-DAA7-8190-E19D01C85253}"/>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spTree>
    <p:extLst>
      <p:ext uri="{BB962C8B-B14F-4D97-AF65-F5344CB8AC3E}">
        <p14:creationId xmlns:p14="http://schemas.microsoft.com/office/powerpoint/2010/main" val="1888098853"/>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36AC1-D33D-820A-D9A6-93344B70B4E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668D156-9D9A-C85F-70F1-F5C6A64D664D}"/>
              </a:ext>
            </a:extLst>
          </p:cNvPr>
          <p:cNvSpPr>
            <a:spLocks noGrp="1"/>
          </p:cNvSpPr>
          <p:nvPr>
            <p:ph type="ctrTitle"/>
          </p:nvPr>
        </p:nvSpPr>
        <p:spPr>
          <a:xfrm>
            <a:off x="325654" y="138858"/>
            <a:ext cx="11540691" cy="841191"/>
          </a:xfrm>
        </p:spPr>
        <p:txBody>
          <a:bodyPr>
            <a:normAutofit fontScale="90000"/>
          </a:bodyPr>
          <a:lstStyle/>
          <a:p>
            <a:r>
              <a:rPr lang="pl-PL" sz="4800" dirty="0">
                <a:latin typeface="+mn-lt"/>
              </a:rPr>
              <a:t>Technika zaprasowywania końcówek tulejkowych</a:t>
            </a:r>
            <a:endParaRPr lang="pl-PL" sz="4800" noProof="0" dirty="0">
              <a:latin typeface="+mn-lt"/>
            </a:endParaRPr>
          </a:p>
        </p:txBody>
      </p:sp>
      <p:pic>
        <p:nvPicPr>
          <p:cNvPr id="5" name="Obraz 4">
            <a:extLst>
              <a:ext uri="{FF2B5EF4-FFF2-40B4-BE49-F238E27FC236}">
                <a16:creationId xmlns:a16="http://schemas.microsoft.com/office/drawing/2014/main" id="{49715346-255A-32F3-B976-8DFBAF84BD12}"/>
              </a:ext>
            </a:extLst>
          </p:cNvPr>
          <p:cNvPicPr>
            <a:picLocks noChangeAspect="1"/>
          </p:cNvPicPr>
          <p:nvPr/>
        </p:nvPicPr>
        <p:blipFill>
          <a:blip r:embed="rId2"/>
          <a:stretch>
            <a:fillRect/>
          </a:stretch>
        </p:blipFill>
        <p:spPr>
          <a:xfrm>
            <a:off x="1954301" y="1075472"/>
            <a:ext cx="8283396" cy="5512865"/>
          </a:xfrm>
          <a:prstGeom prst="rect">
            <a:avLst/>
          </a:prstGeom>
        </p:spPr>
      </p:pic>
      <p:sp>
        <p:nvSpPr>
          <p:cNvPr id="6" name="pole tekstowe 5">
            <a:extLst>
              <a:ext uri="{FF2B5EF4-FFF2-40B4-BE49-F238E27FC236}">
                <a16:creationId xmlns:a16="http://schemas.microsoft.com/office/drawing/2014/main" id="{064F5209-7F75-9421-F561-A575AA4E3DE8}"/>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spTree>
    <p:extLst>
      <p:ext uri="{BB962C8B-B14F-4D97-AF65-F5344CB8AC3E}">
        <p14:creationId xmlns:p14="http://schemas.microsoft.com/office/powerpoint/2010/main" val="1809593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8A46A-C80A-91A7-277B-FB9F18264D9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86BFD3F-57A3-0785-A03D-50AFFDE0D0B6}"/>
              </a:ext>
            </a:extLst>
          </p:cNvPr>
          <p:cNvSpPr>
            <a:spLocks noGrp="1"/>
          </p:cNvSpPr>
          <p:nvPr>
            <p:ph type="ctrTitle"/>
          </p:nvPr>
        </p:nvSpPr>
        <p:spPr>
          <a:xfrm>
            <a:off x="365759" y="400468"/>
            <a:ext cx="11540691" cy="841191"/>
          </a:xfrm>
        </p:spPr>
        <p:txBody>
          <a:bodyPr>
            <a:noAutofit/>
          </a:bodyPr>
          <a:lstStyle/>
          <a:p>
            <a:pPr algn="l">
              <a:lnSpc>
                <a:spcPct val="115000"/>
              </a:lnSpc>
              <a:spcAft>
                <a:spcPts val="1000"/>
              </a:spcAft>
            </a:pPr>
            <a:r>
              <a:rPr lang="pl-PL" sz="4800" i="0" u="none" strike="noStrike" baseline="0" dirty="0" err="1">
                <a:latin typeface="+mn-lt"/>
              </a:rPr>
              <a:t>YDYpżo</a:t>
            </a:r>
            <a:r>
              <a:rPr lang="pl-PL" sz="4800" i="0" u="none" strike="noStrike" baseline="0" dirty="0">
                <a:latin typeface="+mn-lt"/>
              </a:rPr>
              <a:t>, </a:t>
            </a:r>
            <a:r>
              <a:rPr lang="pl-PL" sz="4800" i="0" u="none" strike="noStrike" baseline="0" dirty="0" err="1">
                <a:latin typeface="+mn-lt"/>
              </a:rPr>
              <a:t>YDYżo</a:t>
            </a:r>
            <a:r>
              <a:rPr lang="pl-PL" sz="4800" i="0" u="none" strike="noStrike" baseline="0" dirty="0">
                <a:latin typeface="+mn-lt"/>
              </a:rPr>
              <a:t>, </a:t>
            </a:r>
            <a:r>
              <a:rPr lang="fi-FI" sz="4800" i="0" u="none" strike="noStrike" baseline="0" dirty="0">
                <a:latin typeface="+mn-lt"/>
              </a:rPr>
              <a:t>YDYt, YDYtżo</a:t>
            </a:r>
            <a:endParaRPr lang="pl-PL" sz="4800" i="0" u="none" strike="noStrike" baseline="0" dirty="0">
              <a:latin typeface="+mn-lt"/>
            </a:endParaRPr>
          </a:p>
        </p:txBody>
      </p:sp>
      <p:sp>
        <p:nvSpPr>
          <p:cNvPr id="3" name="Podtytuł 2">
            <a:extLst>
              <a:ext uri="{FF2B5EF4-FFF2-40B4-BE49-F238E27FC236}">
                <a16:creationId xmlns:a16="http://schemas.microsoft.com/office/drawing/2014/main" id="{1B131579-6EFF-96CB-FF7B-3243760F6993}"/>
              </a:ext>
            </a:extLst>
          </p:cNvPr>
          <p:cNvSpPr>
            <a:spLocks noGrp="1"/>
          </p:cNvSpPr>
          <p:nvPr>
            <p:ph type="subTitle" idx="1"/>
          </p:nvPr>
        </p:nvSpPr>
        <p:spPr>
          <a:xfrm>
            <a:off x="692727" y="1435510"/>
            <a:ext cx="6888769" cy="5022022"/>
          </a:xfrm>
        </p:spPr>
        <p:txBody>
          <a:bodyPr>
            <a:normAutofit/>
          </a:bodyPr>
          <a:lstStyle/>
          <a:p>
            <a:pPr algn="l">
              <a:lnSpc>
                <a:spcPct val="115000"/>
              </a:lnSpc>
              <a:spcAft>
                <a:spcPts val="1000"/>
              </a:spcAft>
            </a:pPr>
            <a:endParaRPr lang="pl-PL" sz="1800" b="0" i="0" u="none" strike="noStrike" baseline="0" dirty="0"/>
          </a:p>
          <a:p>
            <a:pPr algn="l">
              <a:lnSpc>
                <a:spcPct val="115000"/>
              </a:lnSpc>
              <a:spcAft>
                <a:spcPts val="1000"/>
              </a:spcAft>
            </a:pPr>
            <a:r>
              <a:rPr lang="pl-PL" sz="1800" b="0" i="0" u="none" strike="noStrike" baseline="0" dirty="0"/>
              <a:t>1 - Żyła miedziana klasy 1 (jednodrutowa)</a:t>
            </a:r>
            <a:br>
              <a:rPr lang="pl-PL" sz="1800" b="0" i="0" u="none" strike="noStrike" baseline="0" dirty="0"/>
            </a:br>
            <a:r>
              <a:rPr lang="pl-PL" sz="1800" dirty="0"/>
              <a:t>2 - </a:t>
            </a:r>
            <a:r>
              <a:rPr lang="pl-PL" sz="1800" b="0" i="0" u="none" strike="noStrike" baseline="0" dirty="0"/>
              <a:t>Izolacja PVC</a:t>
            </a:r>
            <a:br>
              <a:rPr lang="pl-PL" sz="1800" b="0" i="0" u="none" strike="noStrike" baseline="0" dirty="0"/>
            </a:br>
            <a:r>
              <a:rPr lang="pl-PL" sz="1800" dirty="0"/>
              <a:t>3 - </a:t>
            </a:r>
            <a:r>
              <a:rPr lang="pl-PL" sz="1800" b="0" i="0" u="none" strike="noStrike" baseline="0" dirty="0"/>
              <a:t>Powłoka zewnętrzna PVC</a:t>
            </a:r>
          </a:p>
          <a:p>
            <a:pPr algn="l"/>
            <a:r>
              <a:rPr lang="pl-PL" sz="1800" b="0" i="0" u="none" strike="noStrike" baseline="0" dirty="0"/>
              <a:t>Kable przeznaczone do przesyłu energii elektrycznej, do instalacji na stałe wewnątrz pomieszczeń do umieszczania pod, w oraz na tynku.</a:t>
            </a:r>
          </a:p>
          <a:p>
            <a:pPr algn="l"/>
            <a:r>
              <a:rPr lang="pl-PL" sz="1800" b="0" i="0" u="none" strike="noStrike" baseline="0" dirty="0"/>
              <a:t>Konstrukcja tych wyrobów jest zgodna ze wskazanymi normami przedmiotowymi.</a:t>
            </a:r>
          </a:p>
          <a:p>
            <a:pPr algn="l"/>
            <a:r>
              <a:rPr lang="pl-PL" sz="1800" b="0" i="0" u="none" strike="noStrike" baseline="0" dirty="0"/>
              <a:t>W trakcie prac instalacyjnych wymagane jest stosowanie się do obowiązujących przepisów w tym zakresie.</a:t>
            </a:r>
          </a:p>
        </p:txBody>
      </p:sp>
      <p:pic>
        <p:nvPicPr>
          <p:cNvPr id="6" name="Obraz 5">
            <a:extLst>
              <a:ext uri="{FF2B5EF4-FFF2-40B4-BE49-F238E27FC236}">
                <a16:creationId xmlns:a16="http://schemas.microsoft.com/office/drawing/2014/main" id="{010CC784-8764-46AC-DD51-ADD5A5D2E2F0}"/>
              </a:ext>
            </a:extLst>
          </p:cNvPr>
          <p:cNvPicPr>
            <a:picLocks noChangeAspect="1"/>
          </p:cNvPicPr>
          <p:nvPr/>
        </p:nvPicPr>
        <p:blipFill>
          <a:blip r:embed="rId2"/>
          <a:stretch>
            <a:fillRect/>
          </a:stretch>
        </p:blipFill>
        <p:spPr>
          <a:xfrm>
            <a:off x="7683282" y="668178"/>
            <a:ext cx="3724795" cy="2553056"/>
          </a:xfrm>
          <a:prstGeom prst="rect">
            <a:avLst/>
          </a:prstGeom>
        </p:spPr>
      </p:pic>
      <p:pic>
        <p:nvPicPr>
          <p:cNvPr id="8" name="Obraz 7">
            <a:extLst>
              <a:ext uri="{FF2B5EF4-FFF2-40B4-BE49-F238E27FC236}">
                <a16:creationId xmlns:a16="http://schemas.microsoft.com/office/drawing/2014/main" id="{9DBF36AA-A31F-2785-D178-70762F061C75}"/>
              </a:ext>
            </a:extLst>
          </p:cNvPr>
          <p:cNvPicPr>
            <a:picLocks noChangeAspect="1"/>
          </p:cNvPicPr>
          <p:nvPr/>
        </p:nvPicPr>
        <p:blipFill>
          <a:blip r:embed="rId3"/>
          <a:stretch>
            <a:fillRect/>
          </a:stretch>
        </p:blipFill>
        <p:spPr>
          <a:xfrm>
            <a:off x="7581496" y="3201036"/>
            <a:ext cx="4324954" cy="1771897"/>
          </a:xfrm>
          <a:prstGeom prst="rect">
            <a:avLst/>
          </a:prstGeom>
        </p:spPr>
      </p:pic>
      <p:pic>
        <p:nvPicPr>
          <p:cNvPr id="10" name="Obraz 9">
            <a:extLst>
              <a:ext uri="{FF2B5EF4-FFF2-40B4-BE49-F238E27FC236}">
                <a16:creationId xmlns:a16="http://schemas.microsoft.com/office/drawing/2014/main" id="{69E2CEDA-CF95-49DC-687A-3C02D5A685E4}"/>
              </a:ext>
            </a:extLst>
          </p:cNvPr>
          <p:cNvPicPr>
            <a:picLocks noChangeAspect="1"/>
          </p:cNvPicPr>
          <p:nvPr/>
        </p:nvPicPr>
        <p:blipFill>
          <a:blip r:embed="rId4"/>
          <a:stretch>
            <a:fillRect/>
          </a:stretch>
        </p:blipFill>
        <p:spPr>
          <a:xfrm>
            <a:off x="7581496" y="4952734"/>
            <a:ext cx="4401164" cy="1905266"/>
          </a:xfrm>
          <a:prstGeom prst="rect">
            <a:avLst/>
          </a:prstGeom>
        </p:spPr>
      </p:pic>
      <p:sp>
        <p:nvSpPr>
          <p:cNvPr id="11" name="pole tekstowe 10">
            <a:extLst>
              <a:ext uri="{FF2B5EF4-FFF2-40B4-BE49-F238E27FC236}">
                <a16:creationId xmlns:a16="http://schemas.microsoft.com/office/drawing/2014/main" id="{0781084C-9C66-31A4-4CC3-E76281306D09}"/>
              </a:ext>
            </a:extLst>
          </p:cNvPr>
          <p:cNvSpPr txBox="1"/>
          <p:nvPr/>
        </p:nvSpPr>
        <p:spPr>
          <a:xfrm>
            <a:off x="235526" y="6457532"/>
            <a:ext cx="4909129" cy="253916"/>
          </a:xfrm>
          <a:prstGeom prst="rect">
            <a:avLst/>
          </a:prstGeom>
          <a:noFill/>
        </p:spPr>
        <p:txBody>
          <a:bodyPr wrap="square" rtlCol="0">
            <a:spAutoFit/>
          </a:bodyPr>
          <a:lstStyle/>
          <a:p>
            <a:r>
              <a:rPr lang="pl-PL" sz="1050" dirty="0"/>
              <a:t>Źródło: Katalog NKT Przewody i kable elektroenergetyczne niskiego napięcia</a:t>
            </a:r>
          </a:p>
        </p:txBody>
      </p:sp>
    </p:spTree>
    <p:extLst>
      <p:ext uri="{BB962C8B-B14F-4D97-AF65-F5344CB8AC3E}">
        <p14:creationId xmlns:p14="http://schemas.microsoft.com/office/powerpoint/2010/main" val="408723569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FEC2D-420A-24D3-A491-32478B03B23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CC0479B-6738-574E-92E1-4CCBE2437F4D}"/>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Technika zaprasowywania końcówek tulejkowych</a:t>
            </a:r>
            <a:endParaRPr lang="pl-PL" sz="4800" noProof="0" dirty="0">
              <a:latin typeface="+mn-lt"/>
            </a:endParaRPr>
          </a:p>
        </p:txBody>
      </p:sp>
      <p:sp>
        <p:nvSpPr>
          <p:cNvPr id="3" name="Podtytuł 2">
            <a:extLst>
              <a:ext uri="{FF2B5EF4-FFF2-40B4-BE49-F238E27FC236}">
                <a16:creationId xmlns:a16="http://schemas.microsoft.com/office/drawing/2014/main" id="{8595A7BB-7F67-DC10-31BC-5058C8FF938A}"/>
              </a:ext>
            </a:extLst>
          </p:cNvPr>
          <p:cNvSpPr>
            <a:spLocks noGrp="1"/>
          </p:cNvSpPr>
          <p:nvPr>
            <p:ph type="subTitle" idx="1"/>
          </p:nvPr>
        </p:nvSpPr>
        <p:spPr>
          <a:xfrm>
            <a:off x="692727" y="1435510"/>
            <a:ext cx="10991273" cy="5022022"/>
          </a:xfrm>
        </p:spPr>
        <p:txBody>
          <a:bodyPr>
            <a:normAutofit/>
          </a:bodyPr>
          <a:lstStyle/>
          <a:p>
            <a:pPr algn="just"/>
            <a:r>
              <a:rPr lang="pl-PL" sz="1800" b="0" i="0" u="none" strike="noStrike" baseline="0" dirty="0">
                <a:solidFill>
                  <a:srgbClr val="000000"/>
                </a:solidFill>
              </a:rPr>
              <a:t>Do zaciskania używamy narzędzi z matrycami prasującymi na „trapez”, „trapez z kłami”, „kwadrat” czy „sześciokąt”. </a:t>
            </a:r>
          </a:p>
          <a:p>
            <a:pPr algn="just"/>
            <a:r>
              <a:rPr lang="pl-PL" sz="1800" b="0" i="0" u="none" strike="noStrike" baseline="0" dirty="0">
                <a:solidFill>
                  <a:srgbClr val="000000"/>
                </a:solidFill>
              </a:rPr>
              <a:t>Przy zaciskaniu na „trapez” narzędzie zaciskające w niewielkim stopniu deformuje kabel i zaciskaną końcówkę. </a:t>
            </a:r>
          </a:p>
          <a:p>
            <a:pPr algn="just"/>
            <a:r>
              <a:rPr lang="pl-PL" sz="1800" b="1" i="0" u="sng" strike="noStrike" baseline="0" dirty="0">
                <a:solidFill>
                  <a:srgbClr val="000000"/>
                </a:solidFill>
              </a:rPr>
              <a:t>Siła zaciśnięcia końcówki na żyle kabla nie ma wpływu na rezystancję przejścia kabel – końcówka gdyż właściwy docisk następuje w zacisku aparatu elektrycznego do którego przyłączamy kabel. </a:t>
            </a:r>
            <a:r>
              <a:rPr lang="pl-PL" sz="1800" b="0" i="0" u="none" strike="noStrike" baseline="0" dirty="0">
                <a:solidFill>
                  <a:srgbClr val="000000"/>
                </a:solidFill>
              </a:rPr>
              <a:t>Dlatego też możliwe stało się zaprojektowanie matrycy zaciskającej w taki sposób, aby zaciskała ona w jednym gnieździe końcówki o przekroju 0,14÷6 mm</a:t>
            </a:r>
            <a:r>
              <a:rPr lang="pl-PL" sz="1800" b="0" i="0" u="none" strike="noStrike" baseline="30000" dirty="0">
                <a:solidFill>
                  <a:srgbClr val="000000"/>
                </a:solidFill>
              </a:rPr>
              <a:t>2</a:t>
            </a:r>
            <a:r>
              <a:rPr lang="pl-PL" sz="1800" b="0" i="0" u="none" strike="noStrike" baseline="0" dirty="0">
                <a:solidFill>
                  <a:srgbClr val="000000"/>
                </a:solidFill>
              </a:rPr>
              <a:t> lub 0,5÷10 mm</a:t>
            </a:r>
            <a:r>
              <a:rPr lang="pl-PL" sz="1800" b="0" i="0" u="none" strike="noStrike" baseline="30000" dirty="0">
                <a:solidFill>
                  <a:srgbClr val="000000"/>
                </a:solidFill>
              </a:rPr>
              <a:t>2</a:t>
            </a:r>
            <a:r>
              <a:rPr lang="pl-PL" sz="1800" b="0" i="0" u="none" strike="noStrike" baseline="0" dirty="0">
                <a:solidFill>
                  <a:srgbClr val="000000"/>
                </a:solidFill>
              </a:rPr>
              <a:t>. Powyżej 16 mm</a:t>
            </a:r>
            <a:r>
              <a:rPr lang="pl-PL" sz="1800" b="0" i="0" u="none" strike="noStrike" baseline="30000" dirty="0">
                <a:solidFill>
                  <a:srgbClr val="000000"/>
                </a:solidFill>
              </a:rPr>
              <a:t>2</a:t>
            </a:r>
            <a:r>
              <a:rPr lang="pl-PL" sz="1800" b="0" i="0" u="none" strike="noStrike" baseline="0" dirty="0">
                <a:solidFill>
                  <a:srgbClr val="000000"/>
                </a:solidFill>
              </a:rPr>
              <a:t> stosuje się matryce z gniazdami przeznaczonymi do konkretnego przekroju kabla. </a:t>
            </a:r>
          </a:p>
          <a:p>
            <a:pPr algn="just"/>
            <a:r>
              <a:rPr lang="pl-PL" sz="1800" b="0" i="0" u="none" strike="noStrike" baseline="0" dirty="0">
                <a:solidFill>
                  <a:srgbClr val="000000"/>
                </a:solidFill>
              </a:rPr>
              <a:t>Przy zaciskaniu na “kwadrat” czy sześciokąt matryca zaciskająca posiada specjalną konstrukcję, która składa się z czterech lub sześciu ruchomych boków formujących kwadrat lub sześciokąt. Zapewnia ona bardzo dobre dopasowanie się matrycy do zaciskanej końcówki w zakresie przekrojów kabli: 0,08÷6 mm</a:t>
            </a:r>
            <a:r>
              <a:rPr lang="pl-PL" sz="1800" b="0" i="0" u="none" strike="noStrike" baseline="30000" dirty="0">
                <a:solidFill>
                  <a:srgbClr val="000000"/>
                </a:solidFill>
              </a:rPr>
              <a:t>2</a:t>
            </a:r>
            <a:r>
              <a:rPr lang="pl-PL" sz="1800" b="0" i="0" u="none" strike="noStrike" baseline="0" dirty="0">
                <a:solidFill>
                  <a:srgbClr val="000000"/>
                </a:solidFill>
              </a:rPr>
              <a:t> czy 4÷16 mm</a:t>
            </a:r>
            <a:r>
              <a:rPr lang="pl-PL" sz="1800" b="0" i="0" u="none" strike="noStrike" baseline="30000" dirty="0">
                <a:solidFill>
                  <a:srgbClr val="000000"/>
                </a:solidFill>
              </a:rPr>
              <a:t>2</a:t>
            </a:r>
            <a:r>
              <a:rPr lang="pl-PL" sz="1800" b="0" i="0" u="none" strike="noStrike" baseline="0" dirty="0">
                <a:solidFill>
                  <a:srgbClr val="000000"/>
                </a:solidFill>
              </a:rPr>
              <a:t>. Taka konstrukcja ułatwia wyjęcie końcówki z praski po zaprasowaniu. </a:t>
            </a:r>
          </a:p>
        </p:txBody>
      </p:sp>
      <p:sp>
        <p:nvSpPr>
          <p:cNvPr id="4" name="pole tekstowe 3">
            <a:extLst>
              <a:ext uri="{FF2B5EF4-FFF2-40B4-BE49-F238E27FC236}">
                <a16:creationId xmlns:a16="http://schemas.microsoft.com/office/drawing/2014/main" id="{02616639-1DDC-6239-412C-569A5B4C317D}"/>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5" name="Obraz 4">
            <a:extLst>
              <a:ext uri="{FF2B5EF4-FFF2-40B4-BE49-F238E27FC236}">
                <a16:creationId xmlns:a16="http://schemas.microsoft.com/office/drawing/2014/main" id="{98B4FFE8-2BCB-7B62-5EC2-A9A19403CD26}"/>
              </a:ext>
            </a:extLst>
          </p:cNvPr>
          <p:cNvPicPr>
            <a:picLocks noChangeAspect="1"/>
          </p:cNvPicPr>
          <p:nvPr/>
        </p:nvPicPr>
        <p:blipFill>
          <a:blip r:embed="rId2"/>
          <a:stretch>
            <a:fillRect/>
          </a:stretch>
        </p:blipFill>
        <p:spPr>
          <a:xfrm>
            <a:off x="6359050" y="4719260"/>
            <a:ext cx="1736099" cy="1406460"/>
          </a:xfrm>
          <a:prstGeom prst="rect">
            <a:avLst/>
          </a:prstGeom>
        </p:spPr>
      </p:pic>
      <p:pic>
        <p:nvPicPr>
          <p:cNvPr id="6" name="Obraz 5">
            <a:extLst>
              <a:ext uri="{FF2B5EF4-FFF2-40B4-BE49-F238E27FC236}">
                <a16:creationId xmlns:a16="http://schemas.microsoft.com/office/drawing/2014/main" id="{DCAF94EF-0F14-21D8-84FB-91343DFD9DC2}"/>
              </a:ext>
            </a:extLst>
          </p:cNvPr>
          <p:cNvPicPr>
            <a:picLocks noChangeAspect="1"/>
          </p:cNvPicPr>
          <p:nvPr/>
        </p:nvPicPr>
        <p:blipFill>
          <a:blip r:embed="rId3"/>
          <a:stretch>
            <a:fillRect/>
          </a:stretch>
        </p:blipFill>
        <p:spPr>
          <a:xfrm>
            <a:off x="8806498" y="4711676"/>
            <a:ext cx="2042327" cy="1370008"/>
          </a:xfrm>
          <a:prstGeom prst="rect">
            <a:avLst/>
          </a:prstGeom>
        </p:spPr>
      </p:pic>
    </p:spTree>
    <p:extLst>
      <p:ext uri="{BB962C8B-B14F-4D97-AF65-F5344CB8AC3E}">
        <p14:creationId xmlns:p14="http://schemas.microsoft.com/office/powerpoint/2010/main" val="82322245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C53A8-93D2-F35C-08CC-7E0D4368365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1CFD12E-CC2F-9A55-CBFD-4A42410FFFE2}"/>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Technika zaprasowywania końcówek tulejkowych</a:t>
            </a:r>
            <a:endParaRPr lang="pl-PL" sz="4800" noProof="0" dirty="0">
              <a:latin typeface="+mn-lt"/>
            </a:endParaRPr>
          </a:p>
        </p:txBody>
      </p:sp>
      <p:pic>
        <p:nvPicPr>
          <p:cNvPr id="7" name="Obraz 6">
            <a:extLst>
              <a:ext uri="{FF2B5EF4-FFF2-40B4-BE49-F238E27FC236}">
                <a16:creationId xmlns:a16="http://schemas.microsoft.com/office/drawing/2014/main" id="{B1DE80FF-14F0-B418-5C61-C22CB92A6BE3}"/>
              </a:ext>
            </a:extLst>
          </p:cNvPr>
          <p:cNvPicPr>
            <a:picLocks noChangeAspect="1"/>
          </p:cNvPicPr>
          <p:nvPr/>
        </p:nvPicPr>
        <p:blipFill>
          <a:blip r:embed="rId2"/>
          <a:stretch>
            <a:fillRect/>
          </a:stretch>
        </p:blipFill>
        <p:spPr>
          <a:xfrm>
            <a:off x="586881" y="2325543"/>
            <a:ext cx="11202963" cy="2067213"/>
          </a:xfrm>
          <a:prstGeom prst="rect">
            <a:avLst/>
          </a:prstGeom>
        </p:spPr>
      </p:pic>
      <p:sp>
        <p:nvSpPr>
          <p:cNvPr id="8" name="Podtytuł 2">
            <a:extLst>
              <a:ext uri="{FF2B5EF4-FFF2-40B4-BE49-F238E27FC236}">
                <a16:creationId xmlns:a16="http://schemas.microsoft.com/office/drawing/2014/main" id="{FADD7546-19EB-DC7D-A20B-A95B366AA587}"/>
              </a:ext>
            </a:extLst>
          </p:cNvPr>
          <p:cNvSpPr>
            <a:spLocks noGrp="1"/>
          </p:cNvSpPr>
          <p:nvPr>
            <p:ph type="subTitle" idx="1"/>
          </p:nvPr>
        </p:nvSpPr>
        <p:spPr>
          <a:xfrm>
            <a:off x="692727" y="1435510"/>
            <a:ext cx="10991273" cy="1993490"/>
          </a:xfrm>
        </p:spPr>
        <p:txBody>
          <a:bodyPr>
            <a:normAutofit/>
          </a:bodyPr>
          <a:lstStyle/>
          <a:p>
            <a:pPr algn="just"/>
            <a:r>
              <a:rPr lang="pl-PL" sz="1800" b="0" i="0" u="none" strike="noStrike" baseline="0" dirty="0">
                <a:solidFill>
                  <a:srgbClr val="000000"/>
                </a:solidFill>
              </a:rPr>
              <a:t>Tego samego narzędzia używamy do końcówek nieizolowanych jak i do izolowanych, ponieważ tulejka izolacyjna w końcówce izolowanej nie jest odkształcana podczas zaprasowywania.</a:t>
            </a:r>
            <a:endParaRPr lang="pl-PL" dirty="0"/>
          </a:p>
        </p:txBody>
      </p:sp>
      <p:sp>
        <p:nvSpPr>
          <p:cNvPr id="9" name="pole tekstowe 8">
            <a:extLst>
              <a:ext uri="{FF2B5EF4-FFF2-40B4-BE49-F238E27FC236}">
                <a16:creationId xmlns:a16="http://schemas.microsoft.com/office/drawing/2014/main" id="{54B10899-C3FE-B54E-5A65-648C9C2FC159}"/>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3" name="Obraz 2">
            <a:extLst>
              <a:ext uri="{FF2B5EF4-FFF2-40B4-BE49-F238E27FC236}">
                <a16:creationId xmlns:a16="http://schemas.microsoft.com/office/drawing/2014/main" id="{E2B8A601-EF28-7B45-DB06-F11B40AE05E9}"/>
              </a:ext>
            </a:extLst>
          </p:cNvPr>
          <p:cNvPicPr>
            <a:picLocks noChangeAspect="1"/>
          </p:cNvPicPr>
          <p:nvPr/>
        </p:nvPicPr>
        <p:blipFill>
          <a:blip r:embed="rId3"/>
          <a:stretch>
            <a:fillRect/>
          </a:stretch>
        </p:blipFill>
        <p:spPr>
          <a:xfrm>
            <a:off x="6359050" y="4719260"/>
            <a:ext cx="1736099" cy="1406460"/>
          </a:xfrm>
          <a:prstGeom prst="rect">
            <a:avLst/>
          </a:prstGeom>
        </p:spPr>
      </p:pic>
      <p:pic>
        <p:nvPicPr>
          <p:cNvPr id="4" name="Obraz 3">
            <a:extLst>
              <a:ext uri="{FF2B5EF4-FFF2-40B4-BE49-F238E27FC236}">
                <a16:creationId xmlns:a16="http://schemas.microsoft.com/office/drawing/2014/main" id="{4CCA4E25-68FA-3910-BDE3-855383B8BE86}"/>
              </a:ext>
            </a:extLst>
          </p:cNvPr>
          <p:cNvPicPr>
            <a:picLocks noChangeAspect="1"/>
          </p:cNvPicPr>
          <p:nvPr/>
        </p:nvPicPr>
        <p:blipFill>
          <a:blip r:embed="rId4"/>
          <a:stretch>
            <a:fillRect/>
          </a:stretch>
        </p:blipFill>
        <p:spPr>
          <a:xfrm>
            <a:off x="8806498" y="4711676"/>
            <a:ext cx="2042327" cy="1370008"/>
          </a:xfrm>
          <a:prstGeom prst="rect">
            <a:avLst/>
          </a:prstGeom>
        </p:spPr>
      </p:pic>
    </p:spTree>
    <p:extLst>
      <p:ext uri="{BB962C8B-B14F-4D97-AF65-F5344CB8AC3E}">
        <p14:creationId xmlns:p14="http://schemas.microsoft.com/office/powerpoint/2010/main" val="363519897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F64CC-6A35-58A9-F93C-E68EC496173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73A31DC-D1EF-C283-C887-44BB42DE2DFB}"/>
              </a:ext>
            </a:extLst>
          </p:cNvPr>
          <p:cNvSpPr>
            <a:spLocks noGrp="1"/>
          </p:cNvSpPr>
          <p:nvPr>
            <p:ph type="ctrTitle"/>
          </p:nvPr>
        </p:nvSpPr>
        <p:spPr>
          <a:xfrm>
            <a:off x="418017" y="732280"/>
            <a:ext cx="11540691" cy="841191"/>
          </a:xfrm>
        </p:spPr>
        <p:txBody>
          <a:bodyPr>
            <a:normAutofit fontScale="90000"/>
          </a:bodyPr>
          <a:lstStyle/>
          <a:p>
            <a:r>
              <a:rPr lang="pl-PL" sz="4800" noProof="0" dirty="0">
                <a:latin typeface="+mn-lt"/>
              </a:rPr>
              <a:t>Czy tulejkę można montować do zacisku sprężynowego?</a:t>
            </a:r>
          </a:p>
        </p:txBody>
      </p:sp>
      <p:sp>
        <p:nvSpPr>
          <p:cNvPr id="8" name="Podtytuł 2">
            <a:extLst>
              <a:ext uri="{FF2B5EF4-FFF2-40B4-BE49-F238E27FC236}">
                <a16:creationId xmlns:a16="http://schemas.microsoft.com/office/drawing/2014/main" id="{432D8722-C9C2-F956-0FF7-9CCA758DD0C3}"/>
              </a:ext>
            </a:extLst>
          </p:cNvPr>
          <p:cNvSpPr>
            <a:spLocks noGrp="1"/>
          </p:cNvSpPr>
          <p:nvPr>
            <p:ph type="subTitle" idx="1"/>
          </p:nvPr>
        </p:nvSpPr>
        <p:spPr>
          <a:xfrm>
            <a:off x="692725" y="2022011"/>
            <a:ext cx="10991273" cy="1993490"/>
          </a:xfrm>
        </p:spPr>
        <p:txBody>
          <a:bodyPr>
            <a:normAutofit lnSpcReduction="10000"/>
          </a:bodyPr>
          <a:lstStyle/>
          <a:p>
            <a:pPr algn="just"/>
            <a:r>
              <a:rPr lang="pl-PL" b="0" i="0" u="none" strike="noStrike" baseline="0" dirty="0">
                <a:solidFill>
                  <a:srgbClr val="000000"/>
                </a:solidFill>
              </a:rPr>
              <a:t>UWAGA!</a:t>
            </a:r>
          </a:p>
          <a:p>
            <a:pPr algn="just"/>
            <a:r>
              <a:rPr lang="pl-PL" b="1" u="sng" dirty="0">
                <a:solidFill>
                  <a:srgbClr val="000000"/>
                </a:solidFill>
              </a:rPr>
              <a:t>W zaciskach sprężynowych nie zaleca się stosowania kabli zakończonych tulejką. </a:t>
            </a:r>
          </a:p>
          <a:p>
            <a:pPr algn="just"/>
            <a:endParaRPr lang="pl-PL" dirty="0"/>
          </a:p>
          <a:p>
            <a:pPr algn="just"/>
            <a:r>
              <a:rPr lang="pl-PL" dirty="0"/>
              <a:t>Montaż żył wielodrutowych z zaprasowaną tulejką jest możliwy w zacisku sprężynowym </a:t>
            </a:r>
            <a:r>
              <a:rPr lang="pl-PL" b="1" u="sng" dirty="0"/>
              <a:t>pod warunkiem, że tulejka została zaciśnięta na żyle kabla w sposób beztlenowy</a:t>
            </a:r>
            <a:r>
              <a:rPr lang="pl-PL" dirty="0"/>
              <a:t>.</a:t>
            </a:r>
          </a:p>
        </p:txBody>
      </p:sp>
      <p:sp>
        <p:nvSpPr>
          <p:cNvPr id="9" name="pole tekstowe 8">
            <a:extLst>
              <a:ext uri="{FF2B5EF4-FFF2-40B4-BE49-F238E27FC236}">
                <a16:creationId xmlns:a16="http://schemas.microsoft.com/office/drawing/2014/main" id="{582EC65C-B671-A2EC-B91D-783E3A06392E}"/>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3" name="Obraz 2">
            <a:extLst>
              <a:ext uri="{FF2B5EF4-FFF2-40B4-BE49-F238E27FC236}">
                <a16:creationId xmlns:a16="http://schemas.microsoft.com/office/drawing/2014/main" id="{B9C78110-93FB-A14B-B158-61AE262E87B1}"/>
              </a:ext>
            </a:extLst>
          </p:cNvPr>
          <p:cNvPicPr>
            <a:picLocks noChangeAspect="1"/>
          </p:cNvPicPr>
          <p:nvPr/>
        </p:nvPicPr>
        <p:blipFill>
          <a:blip r:embed="rId2"/>
          <a:stretch>
            <a:fillRect/>
          </a:stretch>
        </p:blipFill>
        <p:spPr>
          <a:xfrm>
            <a:off x="6359050" y="4719260"/>
            <a:ext cx="1736099" cy="1406460"/>
          </a:xfrm>
          <a:prstGeom prst="rect">
            <a:avLst/>
          </a:prstGeom>
        </p:spPr>
      </p:pic>
      <p:pic>
        <p:nvPicPr>
          <p:cNvPr id="4" name="Obraz 3">
            <a:extLst>
              <a:ext uri="{FF2B5EF4-FFF2-40B4-BE49-F238E27FC236}">
                <a16:creationId xmlns:a16="http://schemas.microsoft.com/office/drawing/2014/main" id="{50C9F656-5600-5456-C26C-3CA0FD70C8E8}"/>
              </a:ext>
            </a:extLst>
          </p:cNvPr>
          <p:cNvPicPr>
            <a:picLocks noChangeAspect="1"/>
          </p:cNvPicPr>
          <p:nvPr/>
        </p:nvPicPr>
        <p:blipFill>
          <a:blip r:embed="rId3"/>
          <a:stretch>
            <a:fillRect/>
          </a:stretch>
        </p:blipFill>
        <p:spPr>
          <a:xfrm>
            <a:off x="8806498" y="4711676"/>
            <a:ext cx="2042327" cy="1370008"/>
          </a:xfrm>
          <a:prstGeom prst="rect">
            <a:avLst/>
          </a:prstGeom>
        </p:spPr>
      </p:pic>
    </p:spTree>
    <p:extLst>
      <p:ext uri="{BB962C8B-B14F-4D97-AF65-F5344CB8AC3E}">
        <p14:creationId xmlns:p14="http://schemas.microsoft.com/office/powerpoint/2010/main" val="68019062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53A11-C7EF-571E-849F-A836E5C667A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362C7D4-F15A-836D-26BD-0D0C7CF67201}"/>
              </a:ext>
            </a:extLst>
          </p:cNvPr>
          <p:cNvSpPr>
            <a:spLocks noGrp="1"/>
          </p:cNvSpPr>
          <p:nvPr>
            <p:ph type="ctrTitle"/>
          </p:nvPr>
        </p:nvSpPr>
        <p:spPr>
          <a:xfrm>
            <a:off x="418017" y="732280"/>
            <a:ext cx="11540691" cy="841191"/>
          </a:xfrm>
        </p:spPr>
        <p:txBody>
          <a:bodyPr>
            <a:normAutofit fontScale="90000"/>
          </a:bodyPr>
          <a:lstStyle/>
          <a:p>
            <a:r>
              <a:rPr lang="pl-PL" sz="4800" noProof="0" dirty="0">
                <a:latin typeface="+mn-lt"/>
              </a:rPr>
              <a:t>Czy tulejkę można montować do zacisku sprężynowego?</a:t>
            </a:r>
          </a:p>
        </p:txBody>
      </p:sp>
      <p:sp>
        <p:nvSpPr>
          <p:cNvPr id="8" name="Podtytuł 2">
            <a:extLst>
              <a:ext uri="{FF2B5EF4-FFF2-40B4-BE49-F238E27FC236}">
                <a16:creationId xmlns:a16="http://schemas.microsoft.com/office/drawing/2014/main" id="{15DA5DB2-8629-E560-0A87-6DCB4EBC0B16}"/>
              </a:ext>
            </a:extLst>
          </p:cNvPr>
          <p:cNvSpPr>
            <a:spLocks noGrp="1"/>
          </p:cNvSpPr>
          <p:nvPr>
            <p:ph type="subTitle" idx="1"/>
          </p:nvPr>
        </p:nvSpPr>
        <p:spPr>
          <a:xfrm>
            <a:off x="692725" y="1745673"/>
            <a:ext cx="10778839" cy="4313381"/>
          </a:xfrm>
        </p:spPr>
        <p:txBody>
          <a:bodyPr>
            <a:normAutofit/>
          </a:bodyPr>
          <a:lstStyle/>
          <a:p>
            <a:pPr algn="just">
              <a:lnSpc>
                <a:spcPct val="150000"/>
              </a:lnSpc>
              <a:buNone/>
            </a:pPr>
            <a:r>
              <a:rPr lang="pl-PL" dirty="0"/>
              <a:t>Beztlenowe zaciśnięcie tulejki to metoda łączenia kabli elektrycznych, która polega na mechanicznym zaciśnięciu tulejki na żyle kabla w sposób eliminujący obecność powietrza między żyłami kabla a tulejką. Proces ten zwiększa jakość połączenia elektrycznego, poprawia przewodność i zapobiega utlenianiu się żył, co mogłoby prowadzić do ich degradacji oraz spadku jakości styku.</a:t>
            </a:r>
          </a:p>
        </p:txBody>
      </p:sp>
      <p:pic>
        <p:nvPicPr>
          <p:cNvPr id="3" name="Obraz 2">
            <a:extLst>
              <a:ext uri="{FF2B5EF4-FFF2-40B4-BE49-F238E27FC236}">
                <a16:creationId xmlns:a16="http://schemas.microsoft.com/office/drawing/2014/main" id="{97936C0A-A48C-D5D6-3707-B9954769CD18}"/>
              </a:ext>
            </a:extLst>
          </p:cNvPr>
          <p:cNvPicPr>
            <a:picLocks noChangeAspect="1"/>
          </p:cNvPicPr>
          <p:nvPr/>
        </p:nvPicPr>
        <p:blipFill>
          <a:blip r:embed="rId2"/>
          <a:stretch>
            <a:fillRect/>
          </a:stretch>
        </p:blipFill>
        <p:spPr>
          <a:xfrm>
            <a:off x="6359050" y="4719260"/>
            <a:ext cx="1736099" cy="1406460"/>
          </a:xfrm>
          <a:prstGeom prst="rect">
            <a:avLst/>
          </a:prstGeom>
        </p:spPr>
      </p:pic>
      <p:pic>
        <p:nvPicPr>
          <p:cNvPr id="4" name="Obraz 3">
            <a:extLst>
              <a:ext uri="{FF2B5EF4-FFF2-40B4-BE49-F238E27FC236}">
                <a16:creationId xmlns:a16="http://schemas.microsoft.com/office/drawing/2014/main" id="{C8AB16EC-C133-36A3-D38D-3B58D4FE76C1}"/>
              </a:ext>
            </a:extLst>
          </p:cNvPr>
          <p:cNvPicPr>
            <a:picLocks noChangeAspect="1"/>
          </p:cNvPicPr>
          <p:nvPr/>
        </p:nvPicPr>
        <p:blipFill>
          <a:blip r:embed="rId3"/>
          <a:stretch>
            <a:fillRect/>
          </a:stretch>
        </p:blipFill>
        <p:spPr>
          <a:xfrm>
            <a:off x="8806498" y="4711676"/>
            <a:ext cx="2042327" cy="1370008"/>
          </a:xfrm>
          <a:prstGeom prst="rect">
            <a:avLst/>
          </a:prstGeom>
        </p:spPr>
      </p:pic>
      <p:sp>
        <p:nvSpPr>
          <p:cNvPr id="5" name="pole tekstowe 4">
            <a:extLst>
              <a:ext uri="{FF2B5EF4-FFF2-40B4-BE49-F238E27FC236}">
                <a16:creationId xmlns:a16="http://schemas.microsoft.com/office/drawing/2014/main" id="{C2167AE9-BB0E-15CA-0E0B-B7A5EEA91F18}"/>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spTree>
    <p:extLst>
      <p:ext uri="{BB962C8B-B14F-4D97-AF65-F5344CB8AC3E}">
        <p14:creationId xmlns:p14="http://schemas.microsoft.com/office/powerpoint/2010/main" val="261175338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B7AB6-FB1B-6EC6-908E-D21C1A6DD36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A4D3EA8-3562-2DF9-93C3-1151F0D4E062}"/>
              </a:ext>
            </a:extLst>
          </p:cNvPr>
          <p:cNvSpPr>
            <a:spLocks noGrp="1"/>
          </p:cNvSpPr>
          <p:nvPr>
            <p:ph type="ctrTitle"/>
          </p:nvPr>
        </p:nvSpPr>
        <p:spPr>
          <a:xfrm>
            <a:off x="418017" y="732280"/>
            <a:ext cx="11540691" cy="841191"/>
          </a:xfrm>
        </p:spPr>
        <p:txBody>
          <a:bodyPr>
            <a:normAutofit fontScale="90000"/>
          </a:bodyPr>
          <a:lstStyle/>
          <a:p>
            <a:r>
              <a:rPr lang="pl-PL" sz="4800" noProof="0" dirty="0">
                <a:latin typeface="+mn-lt"/>
              </a:rPr>
              <a:t>Czy tulejkę można montować do zacisku sprężynowego?</a:t>
            </a:r>
          </a:p>
        </p:txBody>
      </p:sp>
      <p:sp>
        <p:nvSpPr>
          <p:cNvPr id="8" name="Podtytuł 2">
            <a:extLst>
              <a:ext uri="{FF2B5EF4-FFF2-40B4-BE49-F238E27FC236}">
                <a16:creationId xmlns:a16="http://schemas.microsoft.com/office/drawing/2014/main" id="{F116BE96-4BAF-25B7-4A96-2372C8BAC0E9}"/>
              </a:ext>
            </a:extLst>
          </p:cNvPr>
          <p:cNvSpPr>
            <a:spLocks noGrp="1"/>
          </p:cNvSpPr>
          <p:nvPr>
            <p:ph type="subTitle" idx="1"/>
          </p:nvPr>
        </p:nvSpPr>
        <p:spPr>
          <a:xfrm>
            <a:off x="418017" y="1745673"/>
            <a:ext cx="7599147" cy="4313381"/>
          </a:xfrm>
        </p:spPr>
        <p:txBody>
          <a:bodyPr>
            <a:normAutofit/>
          </a:bodyPr>
          <a:lstStyle/>
          <a:p>
            <a:pPr algn="just">
              <a:lnSpc>
                <a:spcPct val="100000"/>
              </a:lnSpc>
              <a:buNone/>
            </a:pPr>
            <a:r>
              <a:rPr lang="pl-PL" sz="2000" dirty="0"/>
              <a:t>Zalety beztlenowego zaciskania tulejek:</a:t>
            </a:r>
          </a:p>
          <a:p>
            <a:pPr algn="just">
              <a:lnSpc>
                <a:spcPct val="100000"/>
              </a:lnSpc>
            </a:pPr>
            <a:r>
              <a:rPr lang="pl-PL" sz="2000" b="1" dirty="0"/>
              <a:t>Lepsza przewodność elektryczna</a:t>
            </a:r>
            <a:r>
              <a:rPr lang="pl-PL" sz="2000" dirty="0"/>
              <a:t> – brak powietrza między żyłami a tulejką zapewnia skuteczniejszy przepływ prądu.</a:t>
            </a:r>
          </a:p>
          <a:p>
            <a:pPr algn="just">
              <a:lnSpc>
                <a:spcPct val="100000"/>
              </a:lnSpc>
            </a:pPr>
            <a:r>
              <a:rPr lang="pl-PL" sz="2000" b="1" dirty="0"/>
              <a:t>Odporność na utlenianie</a:t>
            </a:r>
            <a:r>
              <a:rPr lang="pl-PL" sz="2000" dirty="0"/>
              <a:t> – eliminuje proces korozji żył kabli, wydłużając ich trwałość.</a:t>
            </a:r>
          </a:p>
          <a:p>
            <a:pPr algn="just">
              <a:lnSpc>
                <a:spcPct val="100000"/>
              </a:lnSpc>
            </a:pPr>
            <a:r>
              <a:rPr lang="pl-PL" sz="2000" b="1" dirty="0"/>
              <a:t>Mocne mechaniczne połączenie</a:t>
            </a:r>
            <a:r>
              <a:rPr lang="pl-PL" sz="2000" dirty="0"/>
              <a:t> – tulejka jest trwale osadzona na żyle kabla, co zwiększa niezawodność instalacji.</a:t>
            </a:r>
          </a:p>
          <a:p>
            <a:pPr algn="just">
              <a:lnSpc>
                <a:spcPct val="100000"/>
              </a:lnSpc>
            </a:pPr>
            <a:r>
              <a:rPr lang="pl-PL" sz="2000" b="1" dirty="0"/>
              <a:t>Zastosowanie w instalacjach o wysokiej niezawodności</a:t>
            </a:r>
            <a:r>
              <a:rPr lang="pl-PL" sz="2000" dirty="0"/>
              <a:t> – używane w automatyce przemysłowej, energetyce i elektronice.</a:t>
            </a:r>
          </a:p>
          <a:p>
            <a:pPr algn="just">
              <a:lnSpc>
                <a:spcPct val="100000"/>
              </a:lnSpc>
            </a:pPr>
            <a:r>
              <a:rPr lang="pl-PL" sz="2000" dirty="0"/>
              <a:t>Takie połączenia są kluczowe w instalacjach, gdzie niezawodność i trwałość są priorytetowe.</a:t>
            </a:r>
          </a:p>
        </p:txBody>
      </p:sp>
      <p:sp>
        <p:nvSpPr>
          <p:cNvPr id="9" name="pole tekstowe 8">
            <a:extLst>
              <a:ext uri="{FF2B5EF4-FFF2-40B4-BE49-F238E27FC236}">
                <a16:creationId xmlns:a16="http://schemas.microsoft.com/office/drawing/2014/main" id="{2EBD5A76-9ADB-2B22-A6DE-60442FCB09DD}"/>
              </a:ext>
            </a:extLst>
          </p:cNvPr>
          <p:cNvSpPr txBox="1"/>
          <p:nvPr/>
        </p:nvSpPr>
        <p:spPr>
          <a:xfrm>
            <a:off x="235527" y="6457532"/>
            <a:ext cx="6756400" cy="253916"/>
          </a:xfrm>
          <a:prstGeom prst="rect">
            <a:avLst/>
          </a:prstGeom>
          <a:noFill/>
        </p:spPr>
        <p:txBody>
          <a:bodyPr wrap="square" rtlCol="0">
            <a:spAutoFit/>
          </a:bodyPr>
          <a:lstStyle/>
          <a:p>
            <a:r>
              <a:rPr lang="pl-PL" sz="1050" dirty="0"/>
              <a:t>Źródło: </a:t>
            </a:r>
            <a:r>
              <a:rPr lang="pl-PL" sz="1050" dirty="0">
                <a:hlinkClick r:id="rId2"/>
              </a:rPr>
              <a:t>https://www.napiecie.salama.pl/jak-laczyc-kable-i-przewody-szybkozlaczka/#Czy-to-Wada</a:t>
            </a:r>
            <a:r>
              <a:rPr lang="pl-PL" sz="1050" dirty="0"/>
              <a:t> </a:t>
            </a:r>
          </a:p>
        </p:txBody>
      </p:sp>
      <p:pic>
        <p:nvPicPr>
          <p:cNvPr id="11266" name="Picture 2">
            <a:extLst>
              <a:ext uri="{FF2B5EF4-FFF2-40B4-BE49-F238E27FC236}">
                <a16:creationId xmlns:a16="http://schemas.microsoft.com/office/drawing/2014/main" id="{0B611E27-B200-8BB7-C2C9-907F2280E7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6918" y="2468467"/>
            <a:ext cx="3792682" cy="2529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178091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092A7-DA72-0AC6-BD06-97962DA3F71E}"/>
            </a:ext>
          </a:extLst>
        </p:cNvPr>
        <p:cNvGrpSpPr/>
        <p:nvPr/>
      </p:nvGrpSpPr>
      <p:grpSpPr>
        <a:xfrm>
          <a:off x="0" y="0"/>
          <a:ext cx="0" cy="0"/>
          <a:chOff x="0" y="0"/>
          <a:chExt cx="0" cy="0"/>
        </a:xfrm>
      </p:grpSpPr>
      <p:pic>
        <p:nvPicPr>
          <p:cNvPr id="6" name="Obraz 5">
            <a:extLst>
              <a:ext uri="{FF2B5EF4-FFF2-40B4-BE49-F238E27FC236}">
                <a16:creationId xmlns:a16="http://schemas.microsoft.com/office/drawing/2014/main" id="{37401F5A-C91C-FA38-B4F5-14905FB9E8E1}"/>
              </a:ext>
            </a:extLst>
          </p:cNvPr>
          <p:cNvPicPr>
            <a:picLocks noChangeAspect="1"/>
          </p:cNvPicPr>
          <p:nvPr/>
        </p:nvPicPr>
        <p:blipFill>
          <a:blip r:embed="rId2"/>
          <a:stretch>
            <a:fillRect/>
          </a:stretch>
        </p:blipFill>
        <p:spPr>
          <a:xfrm>
            <a:off x="7978721" y="3835612"/>
            <a:ext cx="3770816" cy="2752725"/>
          </a:xfrm>
          <a:prstGeom prst="rect">
            <a:avLst/>
          </a:prstGeom>
        </p:spPr>
      </p:pic>
      <p:pic>
        <p:nvPicPr>
          <p:cNvPr id="10" name="Obraz 9">
            <a:extLst>
              <a:ext uri="{FF2B5EF4-FFF2-40B4-BE49-F238E27FC236}">
                <a16:creationId xmlns:a16="http://schemas.microsoft.com/office/drawing/2014/main" id="{ECAF1BA3-017D-04F4-BDBC-15DD615A6799}"/>
              </a:ext>
            </a:extLst>
          </p:cNvPr>
          <p:cNvPicPr>
            <a:picLocks noChangeAspect="1"/>
          </p:cNvPicPr>
          <p:nvPr/>
        </p:nvPicPr>
        <p:blipFill>
          <a:blip r:embed="rId3"/>
          <a:stretch>
            <a:fillRect/>
          </a:stretch>
        </p:blipFill>
        <p:spPr>
          <a:xfrm>
            <a:off x="4620742" y="2724149"/>
            <a:ext cx="3751766" cy="2398625"/>
          </a:xfrm>
          <a:prstGeom prst="rect">
            <a:avLst/>
          </a:prstGeom>
        </p:spPr>
      </p:pic>
      <p:sp>
        <p:nvSpPr>
          <p:cNvPr id="2" name="Tytuł 1">
            <a:extLst>
              <a:ext uri="{FF2B5EF4-FFF2-40B4-BE49-F238E27FC236}">
                <a16:creationId xmlns:a16="http://schemas.microsoft.com/office/drawing/2014/main" id="{AC2541BE-810B-F735-5F3A-E17E4351B59E}"/>
              </a:ext>
            </a:extLst>
          </p:cNvPr>
          <p:cNvSpPr>
            <a:spLocks noGrp="1"/>
          </p:cNvSpPr>
          <p:nvPr>
            <p:ph type="ctrTitle"/>
          </p:nvPr>
        </p:nvSpPr>
        <p:spPr>
          <a:xfrm>
            <a:off x="365759" y="400468"/>
            <a:ext cx="11540691" cy="841191"/>
          </a:xfrm>
        </p:spPr>
        <p:txBody>
          <a:bodyPr>
            <a:normAutofit/>
          </a:bodyPr>
          <a:lstStyle/>
          <a:p>
            <a:r>
              <a:rPr lang="pl-PL" sz="4800" dirty="0">
                <a:latin typeface="+mn-lt"/>
              </a:rPr>
              <a:t>Końcówki nieizolowane</a:t>
            </a:r>
            <a:endParaRPr lang="pl-PL" sz="4800" noProof="0" dirty="0">
              <a:latin typeface="+mn-lt"/>
            </a:endParaRPr>
          </a:p>
        </p:txBody>
      </p:sp>
      <p:sp>
        <p:nvSpPr>
          <p:cNvPr id="4" name="pole tekstowe 3">
            <a:extLst>
              <a:ext uri="{FF2B5EF4-FFF2-40B4-BE49-F238E27FC236}">
                <a16:creationId xmlns:a16="http://schemas.microsoft.com/office/drawing/2014/main" id="{23CB0613-2DEE-6DD7-5F8E-B8B122B497A2}"/>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8" name="Obraz 7">
            <a:extLst>
              <a:ext uri="{FF2B5EF4-FFF2-40B4-BE49-F238E27FC236}">
                <a16:creationId xmlns:a16="http://schemas.microsoft.com/office/drawing/2014/main" id="{C7247832-EFC3-2808-3784-77ECA93ACD5F}"/>
              </a:ext>
            </a:extLst>
          </p:cNvPr>
          <p:cNvPicPr>
            <a:picLocks noChangeAspect="1"/>
          </p:cNvPicPr>
          <p:nvPr/>
        </p:nvPicPr>
        <p:blipFill>
          <a:blip r:embed="rId4"/>
          <a:stretch>
            <a:fillRect/>
          </a:stretch>
        </p:blipFill>
        <p:spPr>
          <a:xfrm>
            <a:off x="607002" y="1619250"/>
            <a:ext cx="4177619" cy="2657476"/>
          </a:xfrm>
          <a:prstGeom prst="rect">
            <a:avLst/>
          </a:prstGeom>
        </p:spPr>
      </p:pic>
    </p:spTree>
    <p:extLst>
      <p:ext uri="{BB962C8B-B14F-4D97-AF65-F5344CB8AC3E}">
        <p14:creationId xmlns:p14="http://schemas.microsoft.com/office/powerpoint/2010/main" val="301825927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DABAC-5F72-940C-69A2-6F84AE91C80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5F9705A-21FE-CD64-3187-3D8F499A9C56}"/>
              </a:ext>
            </a:extLst>
          </p:cNvPr>
          <p:cNvSpPr>
            <a:spLocks noGrp="1"/>
          </p:cNvSpPr>
          <p:nvPr>
            <p:ph type="ctrTitle"/>
          </p:nvPr>
        </p:nvSpPr>
        <p:spPr>
          <a:xfrm>
            <a:off x="365759" y="400468"/>
            <a:ext cx="11540691" cy="841191"/>
          </a:xfrm>
        </p:spPr>
        <p:txBody>
          <a:bodyPr>
            <a:noAutofit/>
          </a:bodyPr>
          <a:lstStyle/>
          <a:p>
            <a:r>
              <a:rPr lang="pl-PL" sz="4000" dirty="0">
                <a:latin typeface="+mn-lt"/>
              </a:rPr>
              <a:t>Technika zaprasowywania końcówek nieizolowanych</a:t>
            </a:r>
            <a:endParaRPr lang="pl-PL" sz="4000" noProof="0" dirty="0">
              <a:latin typeface="+mn-lt"/>
            </a:endParaRPr>
          </a:p>
        </p:txBody>
      </p:sp>
      <p:sp>
        <p:nvSpPr>
          <p:cNvPr id="3" name="Podtytuł 2">
            <a:extLst>
              <a:ext uri="{FF2B5EF4-FFF2-40B4-BE49-F238E27FC236}">
                <a16:creationId xmlns:a16="http://schemas.microsoft.com/office/drawing/2014/main" id="{889DC969-7ADE-46BA-2B5D-0FBE51BD96B5}"/>
              </a:ext>
            </a:extLst>
          </p:cNvPr>
          <p:cNvSpPr>
            <a:spLocks noGrp="1"/>
          </p:cNvSpPr>
          <p:nvPr>
            <p:ph type="subTitle" idx="1"/>
          </p:nvPr>
        </p:nvSpPr>
        <p:spPr>
          <a:xfrm>
            <a:off x="692727" y="1435510"/>
            <a:ext cx="10991273" cy="5022022"/>
          </a:xfrm>
        </p:spPr>
        <p:txBody>
          <a:bodyPr>
            <a:normAutofit/>
          </a:bodyPr>
          <a:lstStyle/>
          <a:p>
            <a:pPr algn="just"/>
            <a:r>
              <a:rPr lang="pl-PL" sz="1800" b="0" i="0" u="none" strike="noStrike" baseline="0" dirty="0">
                <a:solidFill>
                  <a:srgbClr val="000000"/>
                </a:solidFill>
              </a:rPr>
              <a:t>Wykonywane są one jako: oczkowe (typ wg Ergom KO), widełkowe (typ wg Ergom KW), igiełkowe (typ wg Ergom KI), płaskie (typ wg Ergom KP), łączniki (typ wg Ergom KL, KLZ). </a:t>
            </a:r>
          </a:p>
          <a:p>
            <a:pPr algn="just"/>
            <a:r>
              <a:rPr lang="pl-PL" sz="1800" b="1" i="0" u="none" strike="noStrike" baseline="0" dirty="0">
                <a:solidFill>
                  <a:srgbClr val="000000"/>
                </a:solidFill>
              </a:rPr>
              <a:t>Materiał: </a:t>
            </a:r>
          </a:p>
          <a:p>
            <a:pPr lvl="1" algn="just"/>
            <a:r>
              <a:rPr lang="pl-PL" sz="1800" b="0" i="0" u="none" strike="noStrike" baseline="0" dirty="0">
                <a:solidFill>
                  <a:srgbClr val="000000"/>
                </a:solidFill>
              </a:rPr>
              <a:t>KO, KW, KI, KP – blacha miedziana E-Cu o grubości s=0,8÷4 [mm] wg DIN 40500 lub DIN 1787 </a:t>
            </a:r>
          </a:p>
          <a:p>
            <a:pPr lvl="1" algn="just"/>
            <a:r>
              <a:rPr lang="pl-PL" sz="1800" b="0" i="0" u="none" strike="noStrike" baseline="0" dirty="0">
                <a:solidFill>
                  <a:srgbClr val="000000"/>
                </a:solidFill>
              </a:rPr>
              <a:t>KL,KLZ – rura miedziana H1E lub E-Cu wg DIN 40500 cz. 2, 3 lub DIN 1787 </a:t>
            </a:r>
          </a:p>
          <a:p>
            <a:pPr algn="just"/>
            <a:r>
              <a:rPr lang="pl-PL" sz="1800" b="1" i="0" u="none" strike="noStrike" baseline="0" dirty="0">
                <a:solidFill>
                  <a:srgbClr val="000000"/>
                </a:solidFill>
              </a:rPr>
              <a:t>Pokrycie: </a:t>
            </a:r>
            <a:r>
              <a:rPr lang="pl-PL" sz="1800" b="0" i="0" u="none" strike="noStrike" baseline="0" dirty="0">
                <a:solidFill>
                  <a:srgbClr val="000000"/>
                </a:solidFill>
              </a:rPr>
              <a:t>cynowane galwanicznie, 4 </a:t>
            </a:r>
            <a:r>
              <a:rPr lang="pl-PL" sz="1800" b="0" i="0" u="none" strike="noStrike" baseline="0" dirty="0" err="1">
                <a:solidFill>
                  <a:srgbClr val="000000"/>
                </a:solidFill>
              </a:rPr>
              <a:t>μm</a:t>
            </a:r>
            <a:r>
              <a:rPr lang="pl-PL" sz="1800" b="0" i="0" u="none" strike="noStrike" baseline="0" dirty="0">
                <a:solidFill>
                  <a:srgbClr val="000000"/>
                </a:solidFill>
              </a:rPr>
              <a:t>. </a:t>
            </a:r>
          </a:p>
          <a:p>
            <a:pPr algn="just"/>
            <a:r>
              <a:rPr lang="pl-PL" sz="1800" b="1" i="0" u="none" strike="noStrike" baseline="0" dirty="0">
                <a:solidFill>
                  <a:srgbClr val="000000"/>
                </a:solidFill>
              </a:rPr>
              <a:t>Wykonanie: </a:t>
            </a:r>
          </a:p>
          <a:p>
            <a:pPr algn="just"/>
            <a:r>
              <a:rPr lang="pl-PL" sz="1800" b="0" i="0" u="none" strike="noStrike" baseline="0" dirty="0">
                <a:solidFill>
                  <a:srgbClr val="000000"/>
                </a:solidFill>
              </a:rPr>
              <a:t>z taśmy miedzianej, lutowane twardym lutem:</a:t>
            </a:r>
          </a:p>
          <a:p>
            <a:pPr lvl="1" algn="just"/>
            <a:r>
              <a:rPr lang="pl-PL" sz="1800" b="0" i="0" u="none" strike="noStrike" baseline="0" dirty="0">
                <a:solidFill>
                  <a:srgbClr val="000000"/>
                </a:solidFill>
              </a:rPr>
              <a:t>Końcówki oczkowe – KO: DIN 46234 oraz VG 88710 powyżej 10 mm². </a:t>
            </a:r>
          </a:p>
          <a:p>
            <a:pPr lvl="1" algn="just"/>
            <a:r>
              <a:rPr lang="pl-PL" sz="1800" b="0" i="0" u="none" strike="noStrike" baseline="0" dirty="0">
                <a:solidFill>
                  <a:srgbClr val="000000"/>
                </a:solidFill>
              </a:rPr>
              <a:t>Końcówki widełkowe – KW: DIN 46234 (dotyczy części rurkowej). </a:t>
            </a:r>
          </a:p>
          <a:p>
            <a:pPr lvl="1" algn="just"/>
            <a:r>
              <a:rPr lang="pl-PL" sz="1800" b="0" i="0" u="none" strike="noStrike" baseline="0" dirty="0">
                <a:solidFill>
                  <a:srgbClr val="000000"/>
                </a:solidFill>
              </a:rPr>
              <a:t>Końcówki igiełkowe – KI: DIN 46230 oraz VG 88708 (10÷16 mm²). </a:t>
            </a:r>
          </a:p>
          <a:p>
            <a:pPr lvl="1" algn="just"/>
            <a:r>
              <a:rPr lang="pl-PL" sz="1800" b="0" i="0" u="none" strike="noStrike" baseline="0" dirty="0">
                <a:solidFill>
                  <a:srgbClr val="000000"/>
                </a:solidFill>
              </a:rPr>
              <a:t>Końcówki płaskie – KP: DIN 46234 (dotyczy części rurowej). </a:t>
            </a:r>
          </a:p>
          <a:p>
            <a:pPr algn="just"/>
            <a:r>
              <a:rPr lang="pl-PL" sz="1800" b="0" i="0" u="none" strike="noStrike" baseline="0" dirty="0">
                <a:solidFill>
                  <a:srgbClr val="000000"/>
                </a:solidFill>
              </a:rPr>
              <a:t>z rury miedzianej: </a:t>
            </a:r>
          </a:p>
          <a:p>
            <a:pPr lvl="1" algn="just"/>
            <a:r>
              <a:rPr lang="pl-PL" sz="1800" b="0" i="0" u="none" strike="noStrike" baseline="0" dirty="0">
                <a:solidFill>
                  <a:srgbClr val="000000"/>
                </a:solidFill>
              </a:rPr>
              <a:t>Łączniki – KL: DIN 46267 cz. 1 (dotyczy tylko średnicy wewnętrznej). </a:t>
            </a:r>
          </a:p>
          <a:p>
            <a:pPr lvl="2" algn="just"/>
            <a:r>
              <a:rPr lang="pl-PL" b="0" i="0" u="none" strike="noStrike" baseline="0" dirty="0">
                <a:solidFill>
                  <a:srgbClr val="000000"/>
                </a:solidFill>
              </a:rPr>
              <a:t>      – KLZ: DIN 46341 cz. 1 typ A i B. </a:t>
            </a:r>
          </a:p>
        </p:txBody>
      </p:sp>
      <p:sp>
        <p:nvSpPr>
          <p:cNvPr id="4" name="pole tekstowe 3">
            <a:extLst>
              <a:ext uri="{FF2B5EF4-FFF2-40B4-BE49-F238E27FC236}">
                <a16:creationId xmlns:a16="http://schemas.microsoft.com/office/drawing/2014/main" id="{E57D4F5E-08BC-D162-488C-4F1A64B37FD7}"/>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5" name="Obraz 4">
            <a:extLst>
              <a:ext uri="{FF2B5EF4-FFF2-40B4-BE49-F238E27FC236}">
                <a16:creationId xmlns:a16="http://schemas.microsoft.com/office/drawing/2014/main" id="{C2F17D92-D333-132B-4933-FCDCA4171944}"/>
              </a:ext>
            </a:extLst>
          </p:cNvPr>
          <p:cNvPicPr>
            <a:picLocks noChangeAspect="1"/>
          </p:cNvPicPr>
          <p:nvPr/>
        </p:nvPicPr>
        <p:blipFill>
          <a:blip r:embed="rId2"/>
          <a:stretch>
            <a:fillRect/>
          </a:stretch>
        </p:blipFill>
        <p:spPr>
          <a:xfrm>
            <a:off x="9881532" y="5284144"/>
            <a:ext cx="1656214" cy="1209049"/>
          </a:xfrm>
          <a:prstGeom prst="rect">
            <a:avLst/>
          </a:prstGeom>
        </p:spPr>
      </p:pic>
      <p:pic>
        <p:nvPicPr>
          <p:cNvPr id="6" name="Obraz 5">
            <a:extLst>
              <a:ext uri="{FF2B5EF4-FFF2-40B4-BE49-F238E27FC236}">
                <a16:creationId xmlns:a16="http://schemas.microsoft.com/office/drawing/2014/main" id="{06352181-D603-B441-5019-53A71E6A67EE}"/>
              </a:ext>
            </a:extLst>
          </p:cNvPr>
          <p:cNvPicPr>
            <a:picLocks noChangeAspect="1"/>
          </p:cNvPicPr>
          <p:nvPr/>
        </p:nvPicPr>
        <p:blipFill>
          <a:blip r:embed="rId3"/>
          <a:stretch>
            <a:fillRect/>
          </a:stretch>
        </p:blipFill>
        <p:spPr>
          <a:xfrm>
            <a:off x="9835245" y="4141454"/>
            <a:ext cx="1664028" cy="1063867"/>
          </a:xfrm>
          <a:prstGeom prst="rect">
            <a:avLst/>
          </a:prstGeom>
        </p:spPr>
      </p:pic>
      <p:pic>
        <p:nvPicPr>
          <p:cNvPr id="7" name="Obraz 6">
            <a:extLst>
              <a:ext uri="{FF2B5EF4-FFF2-40B4-BE49-F238E27FC236}">
                <a16:creationId xmlns:a16="http://schemas.microsoft.com/office/drawing/2014/main" id="{D77639F8-62EF-D54A-60A4-3084E9D0FE66}"/>
              </a:ext>
            </a:extLst>
          </p:cNvPr>
          <p:cNvPicPr>
            <a:picLocks noChangeAspect="1"/>
          </p:cNvPicPr>
          <p:nvPr/>
        </p:nvPicPr>
        <p:blipFill>
          <a:blip r:embed="rId4"/>
          <a:stretch>
            <a:fillRect/>
          </a:stretch>
        </p:blipFill>
        <p:spPr>
          <a:xfrm>
            <a:off x="9843059" y="2967630"/>
            <a:ext cx="1733161" cy="1102502"/>
          </a:xfrm>
          <a:prstGeom prst="rect">
            <a:avLst/>
          </a:prstGeom>
        </p:spPr>
      </p:pic>
    </p:spTree>
    <p:extLst>
      <p:ext uri="{BB962C8B-B14F-4D97-AF65-F5344CB8AC3E}">
        <p14:creationId xmlns:p14="http://schemas.microsoft.com/office/powerpoint/2010/main" val="273763716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EACA9-5A48-32A9-AF1F-7DF723BC777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737FBFB-341A-FA80-4307-680095548E70}"/>
              </a:ext>
            </a:extLst>
          </p:cNvPr>
          <p:cNvSpPr>
            <a:spLocks noGrp="1"/>
          </p:cNvSpPr>
          <p:nvPr>
            <p:ph type="ctrTitle"/>
          </p:nvPr>
        </p:nvSpPr>
        <p:spPr>
          <a:xfrm>
            <a:off x="365759" y="400468"/>
            <a:ext cx="11540691" cy="841191"/>
          </a:xfrm>
        </p:spPr>
        <p:txBody>
          <a:bodyPr>
            <a:noAutofit/>
          </a:bodyPr>
          <a:lstStyle/>
          <a:p>
            <a:r>
              <a:rPr lang="pl-PL" sz="4000" dirty="0">
                <a:latin typeface="+mn-lt"/>
              </a:rPr>
              <a:t>Technika zaprasowywania końcówek nieizolowanych</a:t>
            </a:r>
            <a:endParaRPr lang="pl-PL" sz="4000" noProof="0" dirty="0">
              <a:latin typeface="+mn-lt"/>
            </a:endParaRPr>
          </a:p>
        </p:txBody>
      </p:sp>
      <p:sp>
        <p:nvSpPr>
          <p:cNvPr id="3" name="Podtytuł 2">
            <a:extLst>
              <a:ext uri="{FF2B5EF4-FFF2-40B4-BE49-F238E27FC236}">
                <a16:creationId xmlns:a16="http://schemas.microsoft.com/office/drawing/2014/main" id="{ED797106-8AC9-9472-1890-7734FB1566EF}"/>
              </a:ext>
            </a:extLst>
          </p:cNvPr>
          <p:cNvSpPr>
            <a:spLocks noGrp="1"/>
          </p:cNvSpPr>
          <p:nvPr>
            <p:ph type="subTitle" idx="1"/>
          </p:nvPr>
        </p:nvSpPr>
        <p:spPr>
          <a:xfrm>
            <a:off x="692727" y="1435510"/>
            <a:ext cx="10991273" cy="5022022"/>
          </a:xfrm>
        </p:spPr>
        <p:txBody>
          <a:bodyPr>
            <a:normAutofit/>
          </a:bodyPr>
          <a:lstStyle/>
          <a:p>
            <a:pPr algn="just">
              <a:lnSpc>
                <a:spcPct val="100000"/>
              </a:lnSpc>
            </a:pPr>
            <a:r>
              <a:rPr lang="pl-PL" sz="1800" b="1" i="0" u="none" strike="noStrike" baseline="0" dirty="0">
                <a:solidFill>
                  <a:srgbClr val="000000"/>
                </a:solidFill>
              </a:rPr>
              <a:t>Wielkości znamionowe: </a:t>
            </a:r>
            <a:r>
              <a:rPr lang="pl-PL" sz="1800" b="0" i="0" u="none" strike="noStrike" baseline="0" dirty="0">
                <a:solidFill>
                  <a:srgbClr val="000000"/>
                </a:solidFill>
              </a:rPr>
              <a:t>0,5÷300 mm². </a:t>
            </a:r>
          </a:p>
          <a:p>
            <a:pPr algn="just">
              <a:lnSpc>
                <a:spcPct val="100000"/>
              </a:lnSpc>
            </a:pPr>
            <a:r>
              <a:rPr lang="pl-PL" sz="1800" b="0" i="0" u="none" strike="noStrike" baseline="0" dirty="0">
                <a:solidFill>
                  <a:srgbClr val="000000"/>
                </a:solidFill>
              </a:rPr>
              <a:t>Końcówki dla wielkości znamionowych 0,5÷6 mm² przeznaczone są zasadniczo do pewnego zakresu przekrojów kabli, np. końcówkę 6 mm² można stosować do kabli o przekrojach 4÷6 mm². Końcówki o przekrojach powyżej 6 mm² mogą być stosowane jedynie do kabli o oznaczonym przekroju. Na każdej końcówce wybite jest oznaczenie, np. 2,5-4. Podaje ono przekrój znamionowy końcówki (2,5 mm²) oraz wielkość zacisku do jakiego przystosowana jest końcówka (w tym przypadku M4). </a:t>
            </a:r>
          </a:p>
          <a:p>
            <a:pPr algn="just">
              <a:lnSpc>
                <a:spcPct val="100000"/>
              </a:lnSpc>
            </a:pPr>
            <a:endParaRPr lang="pl-PL" sz="1800" b="1" i="0" u="none" strike="noStrike" baseline="0" dirty="0">
              <a:solidFill>
                <a:srgbClr val="000000"/>
              </a:solidFill>
            </a:endParaRPr>
          </a:p>
          <a:p>
            <a:pPr algn="just">
              <a:lnSpc>
                <a:spcPct val="100000"/>
              </a:lnSpc>
            </a:pPr>
            <a:r>
              <a:rPr lang="pl-PL" sz="1800" b="1" i="0" u="none" strike="noStrike" baseline="0" dirty="0">
                <a:solidFill>
                  <a:srgbClr val="000000"/>
                </a:solidFill>
              </a:rPr>
              <a:t>Zastosowanie: </a:t>
            </a:r>
            <a:endParaRPr lang="pl-PL" sz="1800" b="0" i="0" u="none" strike="noStrike" baseline="0" dirty="0">
              <a:solidFill>
                <a:srgbClr val="000000"/>
              </a:solidFill>
            </a:endParaRPr>
          </a:p>
          <a:p>
            <a:pPr algn="just">
              <a:lnSpc>
                <a:spcPct val="100000"/>
              </a:lnSpc>
            </a:pPr>
            <a:r>
              <a:rPr lang="pl-PL" sz="1800" b="0" i="0" u="none" strike="noStrike" baseline="0" dirty="0">
                <a:solidFill>
                  <a:srgbClr val="000000"/>
                </a:solidFill>
              </a:rPr>
              <a:t>Końcówki stosujemy w celu przymocowania kabla za pomocą zacisku śrubowego do: szyny zbiorczej, obudowy rozdzielnicy, zacisku aparatów i urządzeń elektrycznych itp. Łączniki stosowane są do połączenia dwóch kabli: na “styk” (typ KL) lub na “zakładkę” (typ KLZ). </a:t>
            </a:r>
            <a:endParaRPr lang="pl-PL" dirty="0"/>
          </a:p>
        </p:txBody>
      </p:sp>
      <p:sp>
        <p:nvSpPr>
          <p:cNvPr id="4" name="pole tekstowe 3">
            <a:extLst>
              <a:ext uri="{FF2B5EF4-FFF2-40B4-BE49-F238E27FC236}">
                <a16:creationId xmlns:a16="http://schemas.microsoft.com/office/drawing/2014/main" id="{458935F6-2804-002F-9176-9AD8F1BC5DB6}"/>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5" name="Obraz 4">
            <a:extLst>
              <a:ext uri="{FF2B5EF4-FFF2-40B4-BE49-F238E27FC236}">
                <a16:creationId xmlns:a16="http://schemas.microsoft.com/office/drawing/2014/main" id="{3FE32957-D3F2-2AF9-CAF9-6F45AA903673}"/>
              </a:ext>
            </a:extLst>
          </p:cNvPr>
          <p:cNvPicPr>
            <a:picLocks noChangeAspect="1"/>
          </p:cNvPicPr>
          <p:nvPr/>
        </p:nvPicPr>
        <p:blipFill>
          <a:blip r:embed="rId2"/>
          <a:stretch>
            <a:fillRect/>
          </a:stretch>
        </p:blipFill>
        <p:spPr>
          <a:xfrm>
            <a:off x="9881532" y="5312230"/>
            <a:ext cx="1617741" cy="1180963"/>
          </a:xfrm>
          <a:prstGeom prst="rect">
            <a:avLst/>
          </a:prstGeom>
        </p:spPr>
      </p:pic>
      <p:pic>
        <p:nvPicPr>
          <p:cNvPr id="6" name="Obraz 5">
            <a:extLst>
              <a:ext uri="{FF2B5EF4-FFF2-40B4-BE49-F238E27FC236}">
                <a16:creationId xmlns:a16="http://schemas.microsoft.com/office/drawing/2014/main" id="{89FFB4AC-1404-F9C4-55A5-75C4DEBF969A}"/>
              </a:ext>
            </a:extLst>
          </p:cNvPr>
          <p:cNvPicPr>
            <a:picLocks noChangeAspect="1"/>
          </p:cNvPicPr>
          <p:nvPr/>
        </p:nvPicPr>
        <p:blipFill>
          <a:blip r:embed="rId3"/>
          <a:stretch>
            <a:fillRect/>
          </a:stretch>
        </p:blipFill>
        <p:spPr>
          <a:xfrm>
            <a:off x="8071250" y="5429326"/>
            <a:ext cx="1664028" cy="1063867"/>
          </a:xfrm>
          <a:prstGeom prst="rect">
            <a:avLst/>
          </a:prstGeom>
        </p:spPr>
      </p:pic>
      <p:pic>
        <p:nvPicPr>
          <p:cNvPr id="7" name="Obraz 6">
            <a:extLst>
              <a:ext uri="{FF2B5EF4-FFF2-40B4-BE49-F238E27FC236}">
                <a16:creationId xmlns:a16="http://schemas.microsoft.com/office/drawing/2014/main" id="{2C2F1C05-EA71-DBBE-E787-F123E0F98923}"/>
              </a:ext>
            </a:extLst>
          </p:cNvPr>
          <p:cNvPicPr>
            <a:picLocks noChangeAspect="1"/>
          </p:cNvPicPr>
          <p:nvPr/>
        </p:nvPicPr>
        <p:blipFill>
          <a:blip r:embed="rId4"/>
          <a:stretch>
            <a:fillRect/>
          </a:stretch>
        </p:blipFill>
        <p:spPr>
          <a:xfrm>
            <a:off x="6264962" y="5410008"/>
            <a:ext cx="1733161" cy="1102502"/>
          </a:xfrm>
          <a:prstGeom prst="rect">
            <a:avLst/>
          </a:prstGeom>
        </p:spPr>
      </p:pic>
    </p:spTree>
    <p:extLst>
      <p:ext uri="{BB962C8B-B14F-4D97-AF65-F5344CB8AC3E}">
        <p14:creationId xmlns:p14="http://schemas.microsoft.com/office/powerpoint/2010/main" val="229441169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A0F2A-063F-A37A-1EFA-141112C1F59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C31A5B6-F9D8-FDC2-9776-6B3B6E4C292E}"/>
              </a:ext>
            </a:extLst>
          </p:cNvPr>
          <p:cNvSpPr>
            <a:spLocks noGrp="1"/>
          </p:cNvSpPr>
          <p:nvPr>
            <p:ph type="ctrTitle"/>
          </p:nvPr>
        </p:nvSpPr>
        <p:spPr>
          <a:xfrm>
            <a:off x="365759" y="400468"/>
            <a:ext cx="11540691" cy="841191"/>
          </a:xfrm>
        </p:spPr>
        <p:txBody>
          <a:bodyPr>
            <a:noAutofit/>
          </a:bodyPr>
          <a:lstStyle/>
          <a:p>
            <a:r>
              <a:rPr lang="pl-PL" sz="4000" dirty="0">
                <a:latin typeface="+mn-lt"/>
              </a:rPr>
              <a:t>Technika zaprasowywania końcówek nieizolowanych</a:t>
            </a:r>
            <a:endParaRPr lang="pl-PL" sz="4000" noProof="0" dirty="0">
              <a:latin typeface="+mn-lt"/>
            </a:endParaRPr>
          </a:p>
        </p:txBody>
      </p:sp>
      <p:sp>
        <p:nvSpPr>
          <p:cNvPr id="3" name="Podtytuł 2">
            <a:extLst>
              <a:ext uri="{FF2B5EF4-FFF2-40B4-BE49-F238E27FC236}">
                <a16:creationId xmlns:a16="http://schemas.microsoft.com/office/drawing/2014/main" id="{10B0DB70-6867-CF68-1677-D92EF4B2FD56}"/>
              </a:ext>
            </a:extLst>
          </p:cNvPr>
          <p:cNvSpPr>
            <a:spLocks noGrp="1"/>
          </p:cNvSpPr>
          <p:nvPr>
            <p:ph type="subTitle" idx="1"/>
          </p:nvPr>
        </p:nvSpPr>
        <p:spPr>
          <a:xfrm>
            <a:off x="640467" y="1638011"/>
            <a:ext cx="10991273" cy="5022022"/>
          </a:xfrm>
        </p:spPr>
        <p:txBody>
          <a:bodyPr>
            <a:normAutofit/>
          </a:bodyPr>
          <a:lstStyle/>
          <a:p>
            <a:pPr algn="just"/>
            <a:r>
              <a:rPr lang="pl-PL" sz="1800" b="1" i="0" u="none" strike="noStrike" baseline="0" dirty="0">
                <a:solidFill>
                  <a:srgbClr val="000000"/>
                </a:solidFill>
              </a:rPr>
              <a:t>Technologia zaciskania: </a:t>
            </a:r>
            <a:endParaRPr lang="pl-PL" sz="1800" b="0" i="0" u="none" strike="noStrike" baseline="0" dirty="0">
              <a:solidFill>
                <a:srgbClr val="000000"/>
              </a:solidFill>
            </a:endParaRPr>
          </a:p>
          <a:p>
            <a:pPr algn="just"/>
            <a:r>
              <a:rPr lang="pl-PL" sz="1800" b="0" i="0" u="none" strike="noStrike" baseline="0" dirty="0">
                <a:solidFill>
                  <a:srgbClr val="000000"/>
                </a:solidFill>
              </a:rPr>
              <a:t>Najczęściej spotykanym sposobem zaciskania tych końcówek jest zaprasowywanie z tzw. “karbem” (patrz rys. 1) lub “podwójnym karbem” (patrz rys. 2).</a:t>
            </a:r>
          </a:p>
          <a:p>
            <a:pPr algn="just"/>
            <a:endParaRPr lang="pl-PL" sz="1800" dirty="0">
              <a:solidFill>
                <a:srgbClr val="000000"/>
              </a:solidFill>
            </a:endParaRPr>
          </a:p>
          <a:p>
            <a:pPr algn="just"/>
            <a:endParaRPr lang="pl-PL" sz="1800" b="0" i="0" u="none" strike="noStrike" baseline="0" dirty="0">
              <a:solidFill>
                <a:srgbClr val="000000"/>
              </a:solidFill>
            </a:endParaRPr>
          </a:p>
        </p:txBody>
      </p:sp>
      <p:pic>
        <p:nvPicPr>
          <p:cNvPr id="7" name="Obraz 6">
            <a:extLst>
              <a:ext uri="{FF2B5EF4-FFF2-40B4-BE49-F238E27FC236}">
                <a16:creationId xmlns:a16="http://schemas.microsoft.com/office/drawing/2014/main" id="{388B4750-A30C-741C-D0D4-9BF6648CC1E0}"/>
              </a:ext>
            </a:extLst>
          </p:cNvPr>
          <p:cNvPicPr>
            <a:picLocks noChangeAspect="1"/>
          </p:cNvPicPr>
          <p:nvPr/>
        </p:nvPicPr>
        <p:blipFill>
          <a:blip r:embed="rId2"/>
          <a:stretch>
            <a:fillRect/>
          </a:stretch>
        </p:blipFill>
        <p:spPr>
          <a:xfrm>
            <a:off x="2092639" y="3030303"/>
            <a:ext cx="1895740" cy="2181529"/>
          </a:xfrm>
          <a:prstGeom prst="rect">
            <a:avLst/>
          </a:prstGeom>
        </p:spPr>
      </p:pic>
      <p:pic>
        <p:nvPicPr>
          <p:cNvPr id="9" name="Obraz 8">
            <a:extLst>
              <a:ext uri="{FF2B5EF4-FFF2-40B4-BE49-F238E27FC236}">
                <a16:creationId xmlns:a16="http://schemas.microsoft.com/office/drawing/2014/main" id="{A4484068-714A-C12E-FF30-238696BAACE8}"/>
              </a:ext>
            </a:extLst>
          </p:cNvPr>
          <p:cNvPicPr>
            <a:picLocks noChangeAspect="1"/>
          </p:cNvPicPr>
          <p:nvPr/>
        </p:nvPicPr>
        <p:blipFill>
          <a:blip r:embed="rId3"/>
          <a:stretch>
            <a:fillRect/>
          </a:stretch>
        </p:blipFill>
        <p:spPr>
          <a:xfrm>
            <a:off x="8203623" y="3144619"/>
            <a:ext cx="1781424" cy="2067213"/>
          </a:xfrm>
          <a:prstGeom prst="rect">
            <a:avLst/>
          </a:prstGeom>
        </p:spPr>
      </p:pic>
      <p:sp>
        <p:nvSpPr>
          <p:cNvPr id="10" name="pole tekstowe 9">
            <a:extLst>
              <a:ext uri="{FF2B5EF4-FFF2-40B4-BE49-F238E27FC236}">
                <a16:creationId xmlns:a16="http://schemas.microsoft.com/office/drawing/2014/main" id="{AC4F563B-6C9E-CB07-7C3E-B26D2477137A}"/>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4" name="Obraz 3">
            <a:extLst>
              <a:ext uri="{FF2B5EF4-FFF2-40B4-BE49-F238E27FC236}">
                <a16:creationId xmlns:a16="http://schemas.microsoft.com/office/drawing/2014/main" id="{C5FB40DE-8886-0662-3C20-99AE4D52BAB9}"/>
              </a:ext>
            </a:extLst>
          </p:cNvPr>
          <p:cNvPicPr>
            <a:picLocks noChangeAspect="1"/>
          </p:cNvPicPr>
          <p:nvPr/>
        </p:nvPicPr>
        <p:blipFill>
          <a:blip r:embed="rId4"/>
          <a:stretch>
            <a:fillRect/>
          </a:stretch>
        </p:blipFill>
        <p:spPr>
          <a:xfrm>
            <a:off x="7074268" y="5537477"/>
            <a:ext cx="1617741" cy="1180963"/>
          </a:xfrm>
          <a:prstGeom prst="rect">
            <a:avLst/>
          </a:prstGeom>
        </p:spPr>
      </p:pic>
      <p:pic>
        <p:nvPicPr>
          <p:cNvPr id="5" name="Obraz 4">
            <a:extLst>
              <a:ext uri="{FF2B5EF4-FFF2-40B4-BE49-F238E27FC236}">
                <a16:creationId xmlns:a16="http://schemas.microsoft.com/office/drawing/2014/main" id="{ED90C75A-26B5-C967-6BFF-A2A5E00150FB}"/>
              </a:ext>
            </a:extLst>
          </p:cNvPr>
          <p:cNvPicPr>
            <a:picLocks noChangeAspect="1"/>
          </p:cNvPicPr>
          <p:nvPr/>
        </p:nvPicPr>
        <p:blipFill>
          <a:blip r:embed="rId5"/>
          <a:stretch>
            <a:fillRect/>
          </a:stretch>
        </p:blipFill>
        <p:spPr>
          <a:xfrm>
            <a:off x="5263986" y="5654573"/>
            <a:ext cx="1664028" cy="1063867"/>
          </a:xfrm>
          <a:prstGeom prst="rect">
            <a:avLst/>
          </a:prstGeom>
        </p:spPr>
      </p:pic>
      <p:pic>
        <p:nvPicPr>
          <p:cNvPr id="6" name="Obraz 5">
            <a:extLst>
              <a:ext uri="{FF2B5EF4-FFF2-40B4-BE49-F238E27FC236}">
                <a16:creationId xmlns:a16="http://schemas.microsoft.com/office/drawing/2014/main" id="{7C89C5DB-3726-CA8F-015D-65D956A90573}"/>
              </a:ext>
            </a:extLst>
          </p:cNvPr>
          <p:cNvPicPr>
            <a:picLocks noChangeAspect="1"/>
          </p:cNvPicPr>
          <p:nvPr/>
        </p:nvPicPr>
        <p:blipFill>
          <a:blip r:embed="rId6"/>
          <a:stretch>
            <a:fillRect/>
          </a:stretch>
        </p:blipFill>
        <p:spPr>
          <a:xfrm>
            <a:off x="3457698" y="5635255"/>
            <a:ext cx="1733161" cy="1102502"/>
          </a:xfrm>
          <a:prstGeom prst="rect">
            <a:avLst/>
          </a:prstGeom>
        </p:spPr>
      </p:pic>
    </p:spTree>
    <p:extLst>
      <p:ext uri="{BB962C8B-B14F-4D97-AF65-F5344CB8AC3E}">
        <p14:creationId xmlns:p14="http://schemas.microsoft.com/office/powerpoint/2010/main" val="287083663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673A0-BA5D-47B7-339C-3D7891C110D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D24ED12-BA51-7AF4-420D-92E6AB405CC0}"/>
              </a:ext>
            </a:extLst>
          </p:cNvPr>
          <p:cNvSpPr>
            <a:spLocks noGrp="1"/>
          </p:cNvSpPr>
          <p:nvPr>
            <p:ph type="ctrTitle"/>
          </p:nvPr>
        </p:nvSpPr>
        <p:spPr>
          <a:xfrm>
            <a:off x="365759" y="400468"/>
            <a:ext cx="11540691" cy="841191"/>
          </a:xfrm>
        </p:spPr>
        <p:txBody>
          <a:bodyPr>
            <a:noAutofit/>
          </a:bodyPr>
          <a:lstStyle/>
          <a:p>
            <a:r>
              <a:rPr lang="pl-PL" sz="4000" dirty="0">
                <a:latin typeface="+mn-lt"/>
              </a:rPr>
              <a:t>Technika zaprasowywania końcówek nieizolowanych</a:t>
            </a:r>
            <a:endParaRPr lang="pl-PL" sz="4000" noProof="0" dirty="0">
              <a:latin typeface="+mn-lt"/>
            </a:endParaRPr>
          </a:p>
        </p:txBody>
      </p:sp>
      <p:sp>
        <p:nvSpPr>
          <p:cNvPr id="3" name="Podtytuł 2">
            <a:extLst>
              <a:ext uri="{FF2B5EF4-FFF2-40B4-BE49-F238E27FC236}">
                <a16:creationId xmlns:a16="http://schemas.microsoft.com/office/drawing/2014/main" id="{77FADF9A-0E19-2168-6AE8-4D7DB34AB65F}"/>
              </a:ext>
            </a:extLst>
          </p:cNvPr>
          <p:cNvSpPr>
            <a:spLocks noGrp="1"/>
          </p:cNvSpPr>
          <p:nvPr>
            <p:ph type="subTitle" idx="1"/>
          </p:nvPr>
        </p:nvSpPr>
        <p:spPr>
          <a:xfrm>
            <a:off x="640467" y="1490488"/>
            <a:ext cx="10991273" cy="5022022"/>
          </a:xfrm>
        </p:spPr>
        <p:txBody>
          <a:bodyPr>
            <a:normAutofit/>
          </a:bodyPr>
          <a:lstStyle/>
          <a:p>
            <a:pPr algn="just">
              <a:lnSpc>
                <a:spcPct val="150000"/>
              </a:lnSpc>
            </a:pPr>
            <a:r>
              <a:rPr lang="pl-PL" sz="1800" b="0" i="0" u="none" strike="noStrike" baseline="0" dirty="0">
                <a:solidFill>
                  <a:srgbClr val="000000"/>
                </a:solidFill>
              </a:rPr>
              <a:t>Przy zaciskaniu z tzw. “karbem”, dzięki lokalnej deformacji zarówno materiału końcówki jak i żyły kabla, otrzymujemy połączenie o bardzo dobrej przewodności elektrycznej (mała rezystancja przejścia), i dobrych właściwościach mechanicznych. Dzięki stosunkowo niewielkiej sile potrzebnej do zaprasowania końcówki, zaprasowywanie “z karbem” jest szeroko stosowane w ręcznych narzędziach zaprasowujących. </a:t>
            </a:r>
            <a:r>
              <a:rPr lang="pl-PL" sz="1800" b="1" i="0" u="sng" strike="noStrike" baseline="0" dirty="0">
                <a:solidFill>
                  <a:srgbClr val="000000"/>
                </a:solidFill>
              </a:rPr>
              <a:t>W połączeniach zaprasowywanych od których wymagamy zarówno bardzo dobrej przewodności elektrycznej, jak i wysokich właściwości mechanicznych należy stosować narzędzia z matrycami zaprasowującymi z tzw. “podwójnym karbem”. </a:t>
            </a:r>
            <a:r>
              <a:rPr lang="pl-PL" sz="1800" b="0" i="0" u="none" strike="noStrike" baseline="0" dirty="0">
                <a:solidFill>
                  <a:srgbClr val="000000"/>
                </a:solidFill>
              </a:rPr>
              <a:t>Dzięki zastosowaniu “dwóch karbów” zaciskających, lokalna deformacja żyły kabla oraz końcówki jest mniejsza i szersza niż w przypadku matrycy zaciskającej z tzw. “karbem”. Dzięki temu można uzyskać połączenie o równie wysokiej przewodności elektrycznej jak przy zaciśnięciu z “karbem”, ale o większej wytrzymałości mechanicznej. </a:t>
            </a:r>
            <a:endParaRPr lang="pl-PL" dirty="0"/>
          </a:p>
        </p:txBody>
      </p:sp>
      <p:sp>
        <p:nvSpPr>
          <p:cNvPr id="10" name="pole tekstowe 9">
            <a:extLst>
              <a:ext uri="{FF2B5EF4-FFF2-40B4-BE49-F238E27FC236}">
                <a16:creationId xmlns:a16="http://schemas.microsoft.com/office/drawing/2014/main" id="{CDBE5C3A-0730-B4CB-F52D-FB34192FD5C2}"/>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4" name="Obraz 3">
            <a:extLst>
              <a:ext uri="{FF2B5EF4-FFF2-40B4-BE49-F238E27FC236}">
                <a16:creationId xmlns:a16="http://schemas.microsoft.com/office/drawing/2014/main" id="{94A09181-1FF8-F578-74C0-ACAFC42DE195}"/>
              </a:ext>
            </a:extLst>
          </p:cNvPr>
          <p:cNvPicPr>
            <a:picLocks noChangeAspect="1"/>
          </p:cNvPicPr>
          <p:nvPr/>
        </p:nvPicPr>
        <p:blipFill>
          <a:blip r:embed="rId2"/>
          <a:stretch>
            <a:fillRect/>
          </a:stretch>
        </p:blipFill>
        <p:spPr>
          <a:xfrm>
            <a:off x="9881532" y="5312230"/>
            <a:ext cx="1617741" cy="1180963"/>
          </a:xfrm>
          <a:prstGeom prst="rect">
            <a:avLst/>
          </a:prstGeom>
        </p:spPr>
      </p:pic>
      <p:pic>
        <p:nvPicPr>
          <p:cNvPr id="5" name="Obraz 4">
            <a:extLst>
              <a:ext uri="{FF2B5EF4-FFF2-40B4-BE49-F238E27FC236}">
                <a16:creationId xmlns:a16="http://schemas.microsoft.com/office/drawing/2014/main" id="{20565687-6BC2-4081-9F24-EE7C0105CF91}"/>
              </a:ext>
            </a:extLst>
          </p:cNvPr>
          <p:cNvPicPr>
            <a:picLocks noChangeAspect="1"/>
          </p:cNvPicPr>
          <p:nvPr/>
        </p:nvPicPr>
        <p:blipFill>
          <a:blip r:embed="rId3"/>
          <a:stretch>
            <a:fillRect/>
          </a:stretch>
        </p:blipFill>
        <p:spPr>
          <a:xfrm>
            <a:off x="8071250" y="5429326"/>
            <a:ext cx="1664028" cy="1063867"/>
          </a:xfrm>
          <a:prstGeom prst="rect">
            <a:avLst/>
          </a:prstGeom>
        </p:spPr>
      </p:pic>
      <p:pic>
        <p:nvPicPr>
          <p:cNvPr id="6" name="Obraz 5">
            <a:extLst>
              <a:ext uri="{FF2B5EF4-FFF2-40B4-BE49-F238E27FC236}">
                <a16:creationId xmlns:a16="http://schemas.microsoft.com/office/drawing/2014/main" id="{23A45DD5-6A69-D507-4DF1-71D11DF87B8F}"/>
              </a:ext>
            </a:extLst>
          </p:cNvPr>
          <p:cNvPicPr>
            <a:picLocks noChangeAspect="1"/>
          </p:cNvPicPr>
          <p:nvPr/>
        </p:nvPicPr>
        <p:blipFill>
          <a:blip r:embed="rId4"/>
          <a:stretch>
            <a:fillRect/>
          </a:stretch>
        </p:blipFill>
        <p:spPr>
          <a:xfrm>
            <a:off x="6264962" y="5410008"/>
            <a:ext cx="1733161" cy="1102502"/>
          </a:xfrm>
          <a:prstGeom prst="rect">
            <a:avLst/>
          </a:prstGeom>
        </p:spPr>
      </p:pic>
    </p:spTree>
    <p:extLst>
      <p:ext uri="{BB962C8B-B14F-4D97-AF65-F5344CB8AC3E}">
        <p14:creationId xmlns:p14="http://schemas.microsoft.com/office/powerpoint/2010/main" val="3591452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57D106-AD9F-672F-2652-EB7DA2385DF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410EFD6-8307-A399-D583-7E2BB1032644}"/>
              </a:ext>
            </a:extLst>
          </p:cNvPr>
          <p:cNvSpPr>
            <a:spLocks noGrp="1"/>
          </p:cNvSpPr>
          <p:nvPr>
            <p:ph type="ctrTitle"/>
          </p:nvPr>
        </p:nvSpPr>
        <p:spPr>
          <a:xfrm>
            <a:off x="365759" y="400468"/>
            <a:ext cx="11540691" cy="841191"/>
          </a:xfrm>
        </p:spPr>
        <p:txBody>
          <a:bodyPr>
            <a:noAutofit/>
          </a:bodyPr>
          <a:lstStyle/>
          <a:p>
            <a:pPr>
              <a:lnSpc>
                <a:spcPct val="115000"/>
              </a:lnSpc>
              <a:spcAft>
                <a:spcPts val="1000"/>
              </a:spcAft>
            </a:pPr>
            <a:r>
              <a:rPr lang="pl-PL" sz="4800" dirty="0">
                <a:latin typeface="+mn-lt"/>
              </a:rPr>
              <a:t>NHXMH 300/500 V</a:t>
            </a:r>
          </a:p>
        </p:txBody>
      </p:sp>
      <p:sp>
        <p:nvSpPr>
          <p:cNvPr id="3" name="Podtytuł 2">
            <a:extLst>
              <a:ext uri="{FF2B5EF4-FFF2-40B4-BE49-F238E27FC236}">
                <a16:creationId xmlns:a16="http://schemas.microsoft.com/office/drawing/2014/main" id="{86EBFC30-DA32-23B0-35DA-1A1988555525}"/>
              </a:ext>
            </a:extLst>
          </p:cNvPr>
          <p:cNvSpPr>
            <a:spLocks noGrp="1"/>
          </p:cNvSpPr>
          <p:nvPr>
            <p:ph type="subTitle" idx="1"/>
          </p:nvPr>
        </p:nvSpPr>
        <p:spPr>
          <a:xfrm>
            <a:off x="692727" y="1435510"/>
            <a:ext cx="10991273" cy="5022022"/>
          </a:xfrm>
        </p:spPr>
        <p:txBody>
          <a:bodyPr>
            <a:normAutofit/>
          </a:bodyPr>
          <a:lstStyle/>
          <a:p>
            <a:pPr algn="l">
              <a:lnSpc>
                <a:spcPct val="115000"/>
              </a:lnSpc>
              <a:spcAft>
                <a:spcPts val="1000"/>
              </a:spcAft>
            </a:pPr>
            <a:endParaRPr lang="pl-PL" sz="1800" b="0" i="0" u="none" strike="noStrike" baseline="0" dirty="0"/>
          </a:p>
          <a:p>
            <a:pPr algn="l">
              <a:lnSpc>
                <a:spcPct val="115000"/>
              </a:lnSpc>
              <a:spcAft>
                <a:spcPts val="1000"/>
              </a:spcAft>
            </a:pPr>
            <a:r>
              <a:rPr lang="pl-PL" sz="1800" b="0" i="0" u="none" strike="noStrike" baseline="0" dirty="0"/>
              <a:t>1 - Żyła miedziana klasy 1 (jednodrutowa)</a:t>
            </a:r>
            <a:br>
              <a:rPr lang="pl-PL" sz="1800" b="0" i="0" u="none" strike="noStrike" baseline="0" dirty="0"/>
            </a:br>
            <a:r>
              <a:rPr lang="pl-PL" sz="1800" dirty="0"/>
              <a:t>2 - </a:t>
            </a:r>
            <a:r>
              <a:rPr lang="pl-PL" sz="1800" b="0" i="0" u="none" strike="noStrike" baseline="0" dirty="0"/>
              <a:t>Izolacja z usieciowanego tworzywa </a:t>
            </a:r>
            <a:r>
              <a:rPr lang="pl-PL" sz="1800" b="0" i="0" u="none" strike="noStrike" baseline="0" dirty="0" err="1"/>
              <a:t>bezhalogenowego</a:t>
            </a:r>
            <a:br>
              <a:rPr lang="pl-PL" sz="1800" b="0" i="0" u="none" strike="noStrike" baseline="0" dirty="0"/>
            </a:br>
            <a:r>
              <a:rPr lang="pl-PL" sz="1800" b="0" i="0" u="none" strike="noStrike" baseline="0" dirty="0"/>
              <a:t>3 - Tworzywo wypełniające HFFR</a:t>
            </a:r>
            <a:br>
              <a:rPr lang="pl-PL" sz="1800" b="0" i="0" u="none" strike="noStrike" baseline="0" dirty="0"/>
            </a:br>
            <a:r>
              <a:rPr lang="pl-PL" sz="1800" b="0" i="0" u="none" strike="noStrike" baseline="0" dirty="0"/>
              <a:t>4 - Tworzywo oponowe HFFR</a:t>
            </a:r>
          </a:p>
          <a:p>
            <a:pPr algn="l">
              <a:lnSpc>
                <a:spcPct val="115000"/>
              </a:lnSpc>
              <a:spcAft>
                <a:spcPts val="1000"/>
              </a:spcAft>
            </a:pPr>
            <a:endParaRPr lang="pl-PL" sz="1800" b="0" i="0" u="none" strike="noStrike" baseline="0" dirty="0"/>
          </a:p>
          <a:p>
            <a:pPr algn="l"/>
            <a:r>
              <a:rPr lang="pl-PL" sz="1800" b="0" i="0" u="none" strike="noStrike" baseline="0" dirty="0"/>
              <a:t>Kable </a:t>
            </a:r>
            <a:r>
              <a:rPr lang="pl-PL" sz="1800" b="0" i="0" u="none" strike="noStrike" baseline="0" dirty="0" err="1"/>
              <a:t>bezhalogenowe</a:t>
            </a:r>
            <a:r>
              <a:rPr lang="pl-PL" sz="1800" b="0" i="0" u="none" strike="noStrike" baseline="0" dirty="0"/>
              <a:t> nierozprzestrzeniające płomienia przeznaczone do przesyłu energii. </a:t>
            </a:r>
            <a:br>
              <a:rPr lang="pl-PL" sz="1800" b="0" i="0" u="none" strike="noStrike" baseline="0" dirty="0"/>
            </a:br>
            <a:r>
              <a:rPr lang="pl-PL" sz="1800" b="0" i="0" u="none" strike="noStrike" baseline="0" dirty="0"/>
              <a:t>Instalacje elektroenergetyczne wewnątrz pomieszczeń pod, w, na tynku, bezpośrednio w betonie, do zastosowań w obiektach gdzie występuje duża koncentracja osób lub/i sprzętu elektronicznego.</a:t>
            </a:r>
          </a:p>
          <a:p>
            <a:pPr algn="l"/>
            <a:r>
              <a:rPr lang="pl-PL" sz="1800" b="0" i="0" u="none" strike="noStrike" baseline="0" dirty="0"/>
              <a:t>Konstrukcja tych wyrobów jest zgodna ze wskazanymi normami przedmiotowymi.</a:t>
            </a:r>
          </a:p>
          <a:p>
            <a:pPr algn="l"/>
            <a:r>
              <a:rPr lang="pl-PL" sz="1800" b="0" i="0" u="none" strike="noStrike" baseline="0" dirty="0"/>
              <a:t>W trakcie prac instalacyjnych wymagane jest stosowanie się do obowiązujących przepisów w tym zakresie.</a:t>
            </a:r>
            <a:endParaRPr lang="pl-PL" sz="1800" dirty="0"/>
          </a:p>
        </p:txBody>
      </p:sp>
      <p:pic>
        <p:nvPicPr>
          <p:cNvPr id="6" name="Obraz 5">
            <a:extLst>
              <a:ext uri="{FF2B5EF4-FFF2-40B4-BE49-F238E27FC236}">
                <a16:creationId xmlns:a16="http://schemas.microsoft.com/office/drawing/2014/main" id="{C1A792B3-E21B-B1DD-6B43-4248984AC97C}"/>
              </a:ext>
            </a:extLst>
          </p:cNvPr>
          <p:cNvPicPr>
            <a:picLocks noChangeAspect="1"/>
          </p:cNvPicPr>
          <p:nvPr/>
        </p:nvPicPr>
        <p:blipFill>
          <a:blip r:embed="rId2"/>
          <a:stretch>
            <a:fillRect/>
          </a:stretch>
        </p:blipFill>
        <p:spPr>
          <a:xfrm>
            <a:off x="7460531" y="1435510"/>
            <a:ext cx="4105848" cy="1905266"/>
          </a:xfrm>
          <a:prstGeom prst="rect">
            <a:avLst/>
          </a:prstGeom>
        </p:spPr>
      </p:pic>
      <p:sp>
        <p:nvSpPr>
          <p:cNvPr id="7" name="pole tekstowe 6">
            <a:extLst>
              <a:ext uri="{FF2B5EF4-FFF2-40B4-BE49-F238E27FC236}">
                <a16:creationId xmlns:a16="http://schemas.microsoft.com/office/drawing/2014/main" id="{FFFED8EE-5183-A88D-396C-FD34C4946509}"/>
              </a:ext>
            </a:extLst>
          </p:cNvPr>
          <p:cNvSpPr txBox="1"/>
          <p:nvPr/>
        </p:nvSpPr>
        <p:spPr>
          <a:xfrm>
            <a:off x="235526" y="6457532"/>
            <a:ext cx="4909129" cy="253916"/>
          </a:xfrm>
          <a:prstGeom prst="rect">
            <a:avLst/>
          </a:prstGeom>
          <a:noFill/>
        </p:spPr>
        <p:txBody>
          <a:bodyPr wrap="square" rtlCol="0">
            <a:spAutoFit/>
          </a:bodyPr>
          <a:lstStyle/>
          <a:p>
            <a:r>
              <a:rPr lang="pl-PL" sz="1050" dirty="0"/>
              <a:t>Źródło: Katalog NKT Przewody i kable elektroenergetyczne niskiego napięcia</a:t>
            </a:r>
          </a:p>
        </p:txBody>
      </p:sp>
    </p:spTree>
    <p:extLst>
      <p:ext uri="{BB962C8B-B14F-4D97-AF65-F5344CB8AC3E}">
        <p14:creationId xmlns:p14="http://schemas.microsoft.com/office/powerpoint/2010/main" val="147049276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411F8-631E-5A9B-ED1C-C7B3D44D4AA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33A2152-B6BA-30E3-0414-A309CFAC371E}"/>
              </a:ext>
            </a:extLst>
          </p:cNvPr>
          <p:cNvSpPr>
            <a:spLocks noGrp="1"/>
          </p:cNvSpPr>
          <p:nvPr>
            <p:ph type="ctrTitle"/>
          </p:nvPr>
        </p:nvSpPr>
        <p:spPr>
          <a:xfrm>
            <a:off x="365759" y="400468"/>
            <a:ext cx="11540691" cy="841191"/>
          </a:xfrm>
        </p:spPr>
        <p:txBody>
          <a:bodyPr>
            <a:noAutofit/>
          </a:bodyPr>
          <a:lstStyle/>
          <a:p>
            <a:r>
              <a:rPr lang="pl-PL" sz="4000" dirty="0">
                <a:latin typeface="+mn-lt"/>
              </a:rPr>
              <a:t>Technika zaprasowywania końcówek nieizolowanych</a:t>
            </a:r>
            <a:endParaRPr lang="pl-PL" sz="4000" noProof="0" dirty="0">
              <a:latin typeface="+mn-lt"/>
            </a:endParaRPr>
          </a:p>
        </p:txBody>
      </p:sp>
      <p:pic>
        <p:nvPicPr>
          <p:cNvPr id="8" name="Obraz 7">
            <a:extLst>
              <a:ext uri="{FF2B5EF4-FFF2-40B4-BE49-F238E27FC236}">
                <a16:creationId xmlns:a16="http://schemas.microsoft.com/office/drawing/2014/main" id="{3AE39547-650E-4520-8995-7BFA69AF7C25}"/>
              </a:ext>
            </a:extLst>
          </p:cNvPr>
          <p:cNvPicPr>
            <a:picLocks noChangeAspect="1"/>
          </p:cNvPicPr>
          <p:nvPr/>
        </p:nvPicPr>
        <p:blipFill>
          <a:blip r:embed="rId2"/>
          <a:stretch>
            <a:fillRect/>
          </a:stretch>
        </p:blipFill>
        <p:spPr>
          <a:xfrm>
            <a:off x="342097" y="1444540"/>
            <a:ext cx="11507806" cy="3867690"/>
          </a:xfrm>
          <a:prstGeom prst="rect">
            <a:avLst/>
          </a:prstGeom>
        </p:spPr>
      </p:pic>
      <p:sp>
        <p:nvSpPr>
          <p:cNvPr id="10" name="pole tekstowe 9">
            <a:extLst>
              <a:ext uri="{FF2B5EF4-FFF2-40B4-BE49-F238E27FC236}">
                <a16:creationId xmlns:a16="http://schemas.microsoft.com/office/drawing/2014/main" id="{23C0434E-38F3-2378-F5C0-107D303999AA}"/>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3" name="Obraz 2">
            <a:extLst>
              <a:ext uri="{FF2B5EF4-FFF2-40B4-BE49-F238E27FC236}">
                <a16:creationId xmlns:a16="http://schemas.microsoft.com/office/drawing/2014/main" id="{F58B7BBF-E2B4-7B68-8511-2F70974853CA}"/>
              </a:ext>
            </a:extLst>
          </p:cNvPr>
          <p:cNvPicPr>
            <a:picLocks noChangeAspect="1"/>
          </p:cNvPicPr>
          <p:nvPr/>
        </p:nvPicPr>
        <p:blipFill>
          <a:blip r:embed="rId3"/>
          <a:stretch>
            <a:fillRect/>
          </a:stretch>
        </p:blipFill>
        <p:spPr>
          <a:xfrm>
            <a:off x="7281207" y="5515111"/>
            <a:ext cx="1617741" cy="1180963"/>
          </a:xfrm>
          <a:prstGeom prst="rect">
            <a:avLst/>
          </a:prstGeom>
        </p:spPr>
      </p:pic>
      <p:pic>
        <p:nvPicPr>
          <p:cNvPr id="4" name="Obraz 3">
            <a:extLst>
              <a:ext uri="{FF2B5EF4-FFF2-40B4-BE49-F238E27FC236}">
                <a16:creationId xmlns:a16="http://schemas.microsoft.com/office/drawing/2014/main" id="{991328D1-9779-133A-CD55-82BA6858DD21}"/>
              </a:ext>
            </a:extLst>
          </p:cNvPr>
          <p:cNvPicPr>
            <a:picLocks noChangeAspect="1"/>
          </p:cNvPicPr>
          <p:nvPr/>
        </p:nvPicPr>
        <p:blipFill>
          <a:blip r:embed="rId4"/>
          <a:stretch>
            <a:fillRect/>
          </a:stretch>
        </p:blipFill>
        <p:spPr>
          <a:xfrm>
            <a:off x="5470925" y="5632207"/>
            <a:ext cx="1664028" cy="1063867"/>
          </a:xfrm>
          <a:prstGeom prst="rect">
            <a:avLst/>
          </a:prstGeom>
        </p:spPr>
      </p:pic>
      <p:pic>
        <p:nvPicPr>
          <p:cNvPr id="5" name="Obraz 4">
            <a:extLst>
              <a:ext uri="{FF2B5EF4-FFF2-40B4-BE49-F238E27FC236}">
                <a16:creationId xmlns:a16="http://schemas.microsoft.com/office/drawing/2014/main" id="{578701C7-6E1A-F9B0-0CB2-2013E3CA30E9}"/>
              </a:ext>
            </a:extLst>
          </p:cNvPr>
          <p:cNvPicPr>
            <a:picLocks noChangeAspect="1"/>
          </p:cNvPicPr>
          <p:nvPr/>
        </p:nvPicPr>
        <p:blipFill>
          <a:blip r:embed="rId5"/>
          <a:stretch>
            <a:fillRect/>
          </a:stretch>
        </p:blipFill>
        <p:spPr>
          <a:xfrm>
            <a:off x="3664637" y="5612889"/>
            <a:ext cx="1733161" cy="1102502"/>
          </a:xfrm>
          <a:prstGeom prst="rect">
            <a:avLst/>
          </a:prstGeom>
        </p:spPr>
      </p:pic>
    </p:spTree>
    <p:extLst>
      <p:ext uri="{BB962C8B-B14F-4D97-AF65-F5344CB8AC3E}">
        <p14:creationId xmlns:p14="http://schemas.microsoft.com/office/powerpoint/2010/main" val="12619420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D7078-CCD2-1C15-9A9F-C4E8E2C8BC0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E851EAA-5637-496A-551A-FAAF9F45291B}"/>
              </a:ext>
            </a:extLst>
          </p:cNvPr>
          <p:cNvSpPr>
            <a:spLocks noGrp="1"/>
          </p:cNvSpPr>
          <p:nvPr>
            <p:ph type="ctrTitle"/>
          </p:nvPr>
        </p:nvSpPr>
        <p:spPr>
          <a:xfrm>
            <a:off x="365759" y="400468"/>
            <a:ext cx="11540691" cy="841191"/>
          </a:xfrm>
        </p:spPr>
        <p:txBody>
          <a:bodyPr>
            <a:normAutofit/>
          </a:bodyPr>
          <a:lstStyle/>
          <a:p>
            <a:r>
              <a:rPr lang="pl-PL" sz="4800" dirty="0">
                <a:latin typeface="+mn-lt"/>
              </a:rPr>
              <a:t>Końcówki izolowane</a:t>
            </a:r>
            <a:endParaRPr lang="pl-PL" sz="4800" noProof="0" dirty="0">
              <a:latin typeface="+mn-lt"/>
            </a:endParaRPr>
          </a:p>
        </p:txBody>
      </p:sp>
      <p:sp>
        <p:nvSpPr>
          <p:cNvPr id="4" name="pole tekstowe 3">
            <a:extLst>
              <a:ext uri="{FF2B5EF4-FFF2-40B4-BE49-F238E27FC236}">
                <a16:creationId xmlns:a16="http://schemas.microsoft.com/office/drawing/2014/main" id="{1060A9A9-E4C7-5F76-1E8D-6FBDFF53E42E}"/>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6" name="Obraz 5">
            <a:extLst>
              <a:ext uri="{FF2B5EF4-FFF2-40B4-BE49-F238E27FC236}">
                <a16:creationId xmlns:a16="http://schemas.microsoft.com/office/drawing/2014/main" id="{53B554D0-284E-2D3E-35A6-C07241F94F2E}"/>
              </a:ext>
            </a:extLst>
          </p:cNvPr>
          <p:cNvPicPr>
            <a:picLocks noChangeAspect="1"/>
          </p:cNvPicPr>
          <p:nvPr/>
        </p:nvPicPr>
        <p:blipFill>
          <a:blip r:embed="rId2"/>
          <a:stretch>
            <a:fillRect/>
          </a:stretch>
        </p:blipFill>
        <p:spPr>
          <a:xfrm>
            <a:off x="4798107" y="2794376"/>
            <a:ext cx="1054676" cy="2573495"/>
          </a:xfrm>
          <a:prstGeom prst="rect">
            <a:avLst/>
          </a:prstGeom>
        </p:spPr>
      </p:pic>
      <p:pic>
        <p:nvPicPr>
          <p:cNvPr id="10" name="Obraz 9">
            <a:extLst>
              <a:ext uri="{FF2B5EF4-FFF2-40B4-BE49-F238E27FC236}">
                <a16:creationId xmlns:a16="http://schemas.microsoft.com/office/drawing/2014/main" id="{D5871C57-39BE-6CDD-41AA-FB70E9BA079D}"/>
              </a:ext>
            </a:extLst>
          </p:cNvPr>
          <p:cNvPicPr>
            <a:picLocks noChangeAspect="1"/>
          </p:cNvPicPr>
          <p:nvPr/>
        </p:nvPicPr>
        <p:blipFill>
          <a:blip r:embed="rId3"/>
          <a:stretch>
            <a:fillRect/>
          </a:stretch>
        </p:blipFill>
        <p:spPr>
          <a:xfrm>
            <a:off x="6144432" y="2449440"/>
            <a:ext cx="1235588" cy="2993001"/>
          </a:xfrm>
          <a:prstGeom prst="rect">
            <a:avLst/>
          </a:prstGeom>
        </p:spPr>
      </p:pic>
      <p:pic>
        <p:nvPicPr>
          <p:cNvPr id="12" name="Obraz 11">
            <a:extLst>
              <a:ext uri="{FF2B5EF4-FFF2-40B4-BE49-F238E27FC236}">
                <a16:creationId xmlns:a16="http://schemas.microsoft.com/office/drawing/2014/main" id="{C8166F3E-0392-2C5C-F98B-8E6E32F41855}"/>
              </a:ext>
            </a:extLst>
          </p:cNvPr>
          <p:cNvPicPr>
            <a:picLocks noChangeAspect="1"/>
          </p:cNvPicPr>
          <p:nvPr/>
        </p:nvPicPr>
        <p:blipFill>
          <a:blip r:embed="rId4"/>
          <a:stretch>
            <a:fillRect/>
          </a:stretch>
        </p:blipFill>
        <p:spPr>
          <a:xfrm>
            <a:off x="3208963" y="2877708"/>
            <a:ext cx="1297495" cy="2270616"/>
          </a:xfrm>
          <a:prstGeom prst="rect">
            <a:avLst/>
          </a:prstGeom>
        </p:spPr>
      </p:pic>
      <p:pic>
        <p:nvPicPr>
          <p:cNvPr id="14" name="Obraz 13">
            <a:extLst>
              <a:ext uri="{FF2B5EF4-FFF2-40B4-BE49-F238E27FC236}">
                <a16:creationId xmlns:a16="http://schemas.microsoft.com/office/drawing/2014/main" id="{92CB5D95-094A-448F-574D-7FC532389A57}"/>
              </a:ext>
            </a:extLst>
          </p:cNvPr>
          <p:cNvPicPr>
            <a:picLocks noChangeAspect="1"/>
          </p:cNvPicPr>
          <p:nvPr/>
        </p:nvPicPr>
        <p:blipFill>
          <a:blip r:embed="rId5"/>
          <a:stretch>
            <a:fillRect/>
          </a:stretch>
        </p:blipFill>
        <p:spPr>
          <a:xfrm>
            <a:off x="1985636" y="2724149"/>
            <a:ext cx="1008784" cy="2573495"/>
          </a:xfrm>
          <a:prstGeom prst="rect">
            <a:avLst/>
          </a:prstGeom>
        </p:spPr>
      </p:pic>
      <p:pic>
        <p:nvPicPr>
          <p:cNvPr id="16" name="Obraz 15">
            <a:extLst>
              <a:ext uri="{FF2B5EF4-FFF2-40B4-BE49-F238E27FC236}">
                <a16:creationId xmlns:a16="http://schemas.microsoft.com/office/drawing/2014/main" id="{E9239301-1D8E-059F-48E2-D79A147CFB68}"/>
              </a:ext>
            </a:extLst>
          </p:cNvPr>
          <p:cNvPicPr>
            <a:picLocks noChangeAspect="1"/>
          </p:cNvPicPr>
          <p:nvPr/>
        </p:nvPicPr>
        <p:blipFill>
          <a:blip r:embed="rId6"/>
          <a:stretch>
            <a:fillRect/>
          </a:stretch>
        </p:blipFill>
        <p:spPr>
          <a:xfrm>
            <a:off x="555275" y="2554215"/>
            <a:ext cx="1430360" cy="2888226"/>
          </a:xfrm>
          <a:prstGeom prst="rect">
            <a:avLst/>
          </a:prstGeom>
        </p:spPr>
      </p:pic>
      <p:pic>
        <p:nvPicPr>
          <p:cNvPr id="18" name="Obraz 17">
            <a:extLst>
              <a:ext uri="{FF2B5EF4-FFF2-40B4-BE49-F238E27FC236}">
                <a16:creationId xmlns:a16="http://schemas.microsoft.com/office/drawing/2014/main" id="{39AB24D5-0408-0002-0B45-456862F47A64}"/>
              </a:ext>
            </a:extLst>
          </p:cNvPr>
          <p:cNvPicPr>
            <a:picLocks noChangeAspect="1"/>
          </p:cNvPicPr>
          <p:nvPr/>
        </p:nvPicPr>
        <p:blipFill>
          <a:blip r:embed="rId7"/>
          <a:stretch>
            <a:fillRect/>
          </a:stretch>
        </p:blipFill>
        <p:spPr>
          <a:xfrm>
            <a:off x="7656470" y="3380592"/>
            <a:ext cx="4180658" cy="1401061"/>
          </a:xfrm>
          <a:prstGeom prst="rect">
            <a:avLst/>
          </a:prstGeom>
        </p:spPr>
      </p:pic>
    </p:spTree>
    <p:extLst>
      <p:ext uri="{BB962C8B-B14F-4D97-AF65-F5344CB8AC3E}">
        <p14:creationId xmlns:p14="http://schemas.microsoft.com/office/powerpoint/2010/main" val="37843204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F6F41-0289-340E-7522-1A7F4116E81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BC294C6-9474-1175-0280-9DF789025DB9}"/>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Technika zaprasowywania końcówek izolowanych</a:t>
            </a:r>
            <a:endParaRPr lang="pl-PL" sz="4800" noProof="0" dirty="0">
              <a:latin typeface="+mn-lt"/>
            </a:endParaRPr>
          </a:p>
        </p:txBody>
      </p:sp>
      <p:sp>
        <p:nvSpPr>
          <p:cNvPr id="3" name="Podtytuł 2">
            <a:extLst>
              <a:ext uri="{FF2B5EF4-FFF2-40B4-BE49-F238E27FC236}">
                <a16:creationId xmlns:a16="http://schemas.microsoft.com/office/drawing/2014/main" id="{E4FEE00D-3D6E-C5D5-2D3C-057E4382CBB1}"/>
              </a:ext>
            </a:extLst>
          </p:cNvPr>
          <p:cNvSpPr>
            <a:spLocks noGrp="1"/>
          </p:cNvSpPr>
          <p:nvPr>
            <p:ph type="subTitle" idx="1"/>
          </p:nvPr>
        </p:nvSpPr>
        <p:spPr>
          <a:xfrm>
            <a:off x="476251" y="1435510"/>
            <a:ext cx="11540690" cy="5022022"/>
          </a:xfrm>
        </p:spPr>
        <p:txBody>
          <a:bodyPr>
            <a:normAutofit/>
          </a:bodyPr>
          <a:lstStyle/>
          <a:p>
            <a:pPr algn="just"/>
            <a:r>
              <a:rPr lang="pl-PL" sz="1800" b="0" i="0" u="none" strike="noStrike" baseline="0" dirty="0">
                <a:solidFill>
                  <a:srgbClr val="000000"/>
                </a:solidFill>
              </a:rPr>
              <a:t>Wykonywane są one jako: oczkowe, widełkowe, igiełkowe, płaskie, łączące (typ wg Ergom KOI, KWI, KII, LOI, LWI, KPI, KLI). </a:t>
            </a:r>
          </a:p>
          <a:p>
            <a:pPr algn="just"/>
            <a:endParaRPr lang="pl-PL" sz="1800" b="1" i="0" u="none" strike="noStrike" baseline="0" dirty="0">
              <a:solidFill>
                <a:srgbClr val="000000"/>
              </a:solidFill>
            </a:endParaRPr>
          </a:p>
          <a:p>
            <a:pPr algn="just"/>
            <a:r>
              <a:rPr lang="pl-PL" sz="1800" b="1" i="0" u="none" strike="noStrike" baseline="0" dirty="0">
                <a:solidFill>
                  <a:srgbClr val="000000"/>
                </a:solidFill>
              </a:rPr>
              <a:t>Materiał: </a:t>
            </a:r>
            <a:endParaRPr lang="pl-PL" sz="1800" b="0" i="0" u="none" strike="noStrike" baseline="0" dirty="0">
              <a:solidFill>
                <a:srgbClr val="000000"/>
              </a:solidFill>
            </a:endParaRPr>
          </a:p>
          <a:p>
            <a:pPr algn="just"/>
            <a:r>
              <a:rPr lang="pl-PL" sz="1800" b="0" i="0" u="none" strike="noStrike" baseline="0" dirty="0">
                <a:solidFill>
                  <a:srgbClr val="000000"/>
                </a:solidFill>
              </a:rPr>
              <a:t>KOI, KWI, KII, LOI, LWI, KPI – blacha miedziana E-Cu o grubości 0,8÷4 [mm] wg. DIN 40500 lub DIN 1787. </a:t>
            </a:r>
          </a:p>
          <a:p>
            <a:pPr algn="just"/>
            <a:r>
              <a:rPr lang="pl-PL" sz="1800" b="0" i="0" u="none" strike="noStrike" baseline="0" dirty="0">
                <a:solidFill>
                  <a:srgbClr val="000000"/>
                </a:solidFill>
              </a:rPr>
              <a:t>KLI, KLIT, ZPI – rura miedziana M1E lub E-Cu wg DIN 40 500 cz. 2, 3 lub DIN 17 87. </a:t>
            </a:r>
          </a:p>
          <a:p>
            <a:pPr algn="just"/>
            <a:r>
              <a:rPr lang="pl-PL" sz="1800" b="0" i="0" u="none" strike="noStrike" baseline="0" dirty="0">
                <a:solidFill>
                  <a:srgbClr val="000000"/>
                </a:solidFill>
              </a:rPr>
              <a:t>Izolacja: PA (poliamid), PVC (polichlorek winylu), PC (poliwęglan), termokurczliwa. </a:t>
            </a:r>
          </a:p>
          <a:p>
            <a:pPr algn="just"/>
            <a:r>
              <a:rPr lang="pl-PL" sz="1800" b="0" i="0" u="none" strike="noStrike" baseline="0" dirty="0">
                <a:solidFill>
                  <a:srgbClr val="000000"/>
                </a:solidFill>
              </a:rPr>
              <a:t>Temperatura pracy: do 120 °C (w zależności od materiału). </a:t>
            </a:r>
          </a:p>
          <a:p>
            <a:pPr algn="just"/>
            <a:endParaRPr lang="pl-PL" sz="1800" b="1" i="0" u="none" strike="noStrike" baseline="0" dirty="0">
              <a:solidFill>
                <a:srgbClr val="000000"/>
              </a:solidFill>
            </a:endParaRPr>
          </a:p>
          <a:p>
            <a:pPr algn="just"/>
            <a:r>
              <a:rPr lang="pl-PL" sz="1800" b="1" i="0" u="none" strike="noStrike" baseline="0" dirty="0">
                <a:solidFill>
                  <a:srgbClr val="000000"/>
                </a:solidFill>
              </a:rPr>
              <a:t>Pokrycie: </a:t>
            </a:r>
            <a:r>
              <a:rPr lang="pl-PL" sz="1800" b="0" i="0" u="none" strike="noStrike" baseline="0" dirty="0">
                <a:solidFill>
                  <a:srgbClr val="000000"/>
                </a:solidFill>
              </a:rPr>
              <a:t>cynowane galwanicznie, 4 </a:t>
            </a:r>
            <a:r>
              <a:rPr lang="pl-PL" sz="1800" b="0" i="0" u="none" strike="noStrike" baseline="0" dirty="0" err="1">
                <a:solidFill>
                  <a:srgbClr val="000000"/>
                </a:solidFill>
              </a:rPr>
              <a:t>μm</a:t>
            </a:r>
            <a:r>
              <a:rPr lang="pl-PL" sz="1800" b="0" i="0" u="none" strike="noStrike" baseline="0" dirty="0">
                <a:solidFill>
                  <a:srgbClr val="000000"/>
                </a:solidFill>
              </a:rPr>
              <a:t>. </a:t>
            </a:r>
          </a:p>
        </p:txBody>
      </p:sp>
      <p:sp>
        <p:nvSpPr>
          <p:cNvPr id="4" name="pole tekstowe 3">
            <a:extLst>
              <a:ext uri="{FF2B5EF4-FFF2-40B4-BE49-F238E27FC236}">
                <a16:creationId xmlns:a16="http://schemas.microsoft.com/office/drawing/2014/main" id="{C107C519-CA3A-3E8F-EF6F-7DDC58D6C995}"/>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5" name="Obraz 4">
            <a:extLst>
              <a:ext uri="{FF2B5EF4-FFF2-40B4-BE49-F238E27FC236}">
                <a16:creationId xmlns:a16="http://schemas.microsoft.com/office/drawing/2014/main" id="{B99ACE35-159E-463A-C48E-F3FB235D8E29}"/>
              </a:ext>
            </a:extLst>
          </p:cNvPr>
          <p:cNvPicPr>
            <a:picLocks noChangeAspect="1"/>
          </p:cNvPicPr>
          <p:nvPr/>
        </p:nvPicPr>
        <p:blipFill>
          <a:blip r:embed="rId2"/>
          <a:stretch>
            <a:fillRect/>
          </a:stretch>
        </p:blipFill>
        <p:spPr>
          <a:xfrm flipH="1">
            <a:off x="8576316" y="5376447"/>
            <a:ext cx="272637" cy="665257"/>
          </a:xfrm>
          <a:prstGeom prst="rect">
            <a:avLst/>
          </a:prstGeom>
        </p:spPr>
      </p:pic>
      <p:pic>
        <p:nvPicPr>
          <p:cNvPr id="6" name="Obraz 5">
            <a:extLst>
              <a:ext uri="{FF2B5EF4-FFF2-40B4-BE49-F238E27FC236}">
                <a16:creationId xmlns:a16="http://schemas.microsoft.com/office/drawing/2014/main" id="{71017253-F9A4-1E80-216B-F81D6CE8FFCF}"/>
              </a:ext>
            </a:extLst>
          </p:cNvPr>
          <p:cNvPicPr>
            <a:picLocks noChangeAspect="1"/>
          </p:cNvPicPr>
          <p:nvPr/>
        </p:nvPicPr>
        <p:blipFill>
          <a:blip r:embed="rId3"/>
          <a:stretch>
            <a:fillRect/>
          </a:stretch>
        </p:blipFill>
        <p:spPr>
          <a:xfrm flipH="1">
            <a:off x="8979999" y="5298556"/>
            <a:ext cx="319404" cy="773701"/>
          </a:xfrm>
          <a:prstGeom prst="rect">
            <a:avLst/>
          </a:prstGeom>
        </p:spPr>
      </p:pic>
      <p:pic>
        <p:nvPicPr>
          <p:cNvPr id="7" name="Obraz 6">
            <a:extLst>
              <a:ext uri="{FF2B5EF4-FFF2-40B4-BE49-F238E27FC236}">
                <a16:creationId xmlns:a16="http://schemas.microsoft.com/office/drawing/2014/main" id="{9644A3DD-AC7A-5346-FA7A-DB22A150BB7A}"/>
              </a:ext>
            </a:extLst>
          </p:cNvPr>
          <p:cNvPicPr>
            <a:picLocks noChangeAspect="1"/>
          </p:cNvPicPr>
          <p:nvPr/>
        </p:nvPicPr>
        <p:blipFill>
          <a:blip r:embed="rId4"/>
          <a:stretch>
            <a:fillRect/>
          </a:stretch>
        </p:blipFill>
        <p:spPr>
          <a:xfrm flipH="1">
            <a:off x="8133518" y="5376447"/>
            <a:ext cx="335407" cy="586962"/>
          </a:xfrm>
          <a:prstGeom prst="rect">
            <a:avLst/>
          </a:prstGeom>
        </p:spPr>
      </p:pic>
      <p:pic>
        <p:nvPicPr>
          <p:cNvPr id="8" name="Obraz 7">
            <a:extLst>
              <a:ext uri="{FF2B5EF4-FFF2-40B4-BE49-F238E27FC236}">
                <a16:creationId xmlns:a16="http://schemas.microsoft.com/office/drawing/2014/main" id="{A1070BC5-56E6-9040-BA51-FFE6DE038260}"/>
              </a:ext>
            </a:extLst>
          </p:cNvPr>
          <p:cNvPicPr>
            <a:picLocks noChangeAspect="1"/>
          </p:cNvPicPr>
          <p:nvPr/>
        </p:nvPicPr>
        <p:blipFill>
          <a:blip r:embed="rId5"/>
          <a:stretch>
            <a:fillRect/>
          </a:stretch>
        </p:blipFill>
        <p:spPr>
          <a:xfrm flipH="1">
            <a:off x="7799724" y="5276407"/>
            <a:ext cx="260774" cy="665257"/>
          </a:xfrm>
          <a:prstGeom prst="rect">
            <a:avLst/>
          </a:prstGeom>
        </p:spPr>
      </p:pic>
      <p:pic>
        <p:nvPicPr>
          <p:cNvPr id="9" name="Obraz 8">
            <a:extLst>
              <a:ext uri="{FF2B5EF4-FFF2-40B4-BE49-F238E27FC236}">
                <a16:creationId xmlns:a16="http://schemas.microsoft.com/office/drawing/2014/main" id="{4A8B2B64-D948-A07D-E26F-41A5C2AC0530}"/>
              </a:ext>
            </a:extLst>
          </p:cNvPr>
          <p:cNvPicPr>
            <a:picLocks noChangeAspect="1"/>
          </p:cNvPicPr>
          <p:nvPr/>
        </p:nvPicPr>
        <p:blipFill>
          <a:blip r:embed="rId6"/>
          <a:stretch>
            <a:fillRect/>
          </a:stretch>
        </p:blipFill>
        <p:spPr>
          <a:xfrm flipH="1">
            <a:off x="7319634" y="5248275"/>
            <a:ext cx="369753" cy="746616"/>
          </a:xfrm>
          <a:prstGeom prst="rect">
            <a:avLst/>
          </a:prstGeom>
        </p:spPr>
      </p:pic>
      <p:pic>
        <p:nvPicPr>
          <p:cNvPr id="10" name="Obraz 9">
            <a:extLst>
              <a:ext uri="{FF2B5EF4-FFF2-40B4-BE49-F238E27FC236}">
                <a16:creationId xmlns:a16="http://schemas.microsoft.com/office/drawing/2014/main" id="{2587E831-E895-1895-C7B3-CA1FE94C9A7E}"/>
              </a:ext>
            </a:extLst>
          </p:cNvPr>
          <p:cNvPicPr>
            <a:picLocks noChangeAspect="1"/>
          </p:cNvPicPr>
          <p:nvPr/>
        </p:nvPicPr>
        <p:blipFill>
          <a:blip r:embed="rId7"/>
          <a:stretch>
            <a:fillRect/>
          </a:stretch>
        </p:blipFill>
        <p:spPr>
          <a:xfrm flipH="1">
            <a:off x="9516062" y="5504316"/>
            <a:ext cx="1080714" cy="362179"/>
          </a:xfrm>
          <a:prstGeom prst="rect">
            <a:avLst/>
          </a:prstGeom>
        </p:spPr>
      </p:pic>
    </p:spTree>
    <p:extLst>
      <p:ext uri="{BB962C8B-B14F-4D97-AF65-F5344CB8AC3E}">
        <p14:creationId xmlns:p14="http://schemas.microsoft.com/office/powerpoint/2010/main" val="299261974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88E70-CB35-E1F8-9427-8A880BB07F0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ABFF9F5-3CB6-8AFD-A821-1CCB1F6D4FE2}"/>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Technika zaprasowywania końcówek izolowanych</a:t>
            </a:r>
            <a:endParaRPr lang="pl-PL" sz="4800" noProof="0" dirty="0">
              <a:latin typeface="+mn-lt"/>
            </a:endParaRPr>
          </a:p>
        </p:txBody>
      </p:sp>
      <p:sp>
        <p:nvSpPr>
          <p:cNvPr id="3" name="Podtytuł 2">
            <a:extLst>
              <a:ext uri="{FF2B5EF4-FFF2-40B4-BE49-F238E27FC236}">
                <a16:creationId xmlns:a16="http://schemas.microsoft.com/office/drawing/2014/main" id="{79D38194-B0CC-B390-93F8-A5372EF726A3}"/>
              </a:ext>
            </a:extLst>
          </p:cNvPr>
          <p:cNvSpPr>
            <a:spLocks noGrp="1"/>
          </p:cNvSpPr>
          <p:nvPr>
            <p:ph type="subTitle" idx="1"/>
          </p:nvPr>
        </p:nvSpPr>
        <p:spPr>
          <a:xfrm>
            <a:off x="285550" y="1435510"/>
            <a:ext cx="11773099" cy="4509931"/>
          </a:xfrm>
        </p:spPr>
        <p:txBody>
          <a:bodyPr>
            <a:normAutofit fontScale="92500" lnSpcReduction="10000"/>
          </a:bodyPr>
          <a:lstStyle/>
          <a:p>
            <a:pPr algn="just"/>
            <a:r>
              <a:rPr lang="pl-PL" sz="1800" b="1" i="0" u="none" strike="noStrike" baseline="0" dirty="0">
                <a:solidFill>
                  <a:srgbClr val="000000"/>
                </a:solidFill>
              </a:rPr>
              <a:t>Wykonanie: </a:t>
            </a:r>
            <a:endParaRPr lang="pl-PL" sz="1800" b="0" i="0" u="none" strike="noStrike" baseline="0" dirty="0">
              <a:solidFill>
                <a:srgbClr val="000000"/>
              </a:solidFill>
            </a:endParaRPr>
          </a:p>
          <a:p>
            <a:pPr algn="just"/>
            <a:r>
              <a:rPr lang="pl-PL" sz="1800" b="0" i="0" u="none" strike="noStrike" baseline="0" dirty="0">
                <a:solidFill>
                  <a:srgbClr val="000000"/>
                </a:solidFill>
              </a:rPr>
              <a:t>Z blachy miedzianej, lutowane twardym lutem. Mogą również występować jako nielutowane (LOI, LWI) – niezgodne z normą DIN. </a:t>
            </a:r>
          </a:p>
          <a:p>
            <a:pPr algn="just"/>
            <a:r>
              <a:rPr lang="pl-PL" sz="1800" b="0" i="0" u="none" strike="noStrike" baseline="0" dirty="0">
                <a:solidFill>
                  <a:srgbClr val="000000"/>
                </a:solidFill>
              </a:rPr>
              <a:t>Końcówki oczkowe – KOI, LOI (nielutowane): DIN 46237. </a:t>
            </a:r>
          </a:p>
          <a:p>
            <a:pPr algn="just"/>
            <a:r>
              <a:rPr lang="pl-PL" sz="1800" b="0" i="0" u="none" strike="noStrike" baseline="0" dirty="0">
                <a:solidFill>
                  <a:srgbClr val="000000"/>
                </a:solidFill>
              </a:rPr>
              <a:t>Końcówki widełkowe – KWI, LWI (nielutowane): DIN 46237 (dotyczy części rurkowej końcówki). </a:t>
            </a:r>
          </a:p>
          <a:p>
            <a:pPr algn="just"/>
            <a:r>
              <a:rPr lang="pl-PL" sz="1800" b="0" i="0" u="none" strike="noStrike" baseline="0" dirty="0">
                <a:solidFill>
                  <a:srgbClr val="000000"/>
                </a:solidFill>
              </a:rPr>
              <a:t>Końcówki igiełkowe – KII: DIN 46231. </a:t>
            </a:r>
          </a:p>
          <a:p>
            <a:pPr algn="just"/>
            <a:r>
              <a:rPr lang="pl-PL" sz="1800" b="0" i="0" u="none" strike="noStrike" baseline="0" dirty="0">
                <a:solidFill>
                  <a:srgbClr val="000000"/>
                </a:solidFill>
              </a:rPr>
              <a:t>Końcówki płaskie – KPI: DIN 46237 dotyczy części rurkowej końcówki. </a:t>
            </a:r>
          </a:p>
          <a:p>
            <a:pPr algn="just"/>
            <a:r>
              <a:rPr lang="pl-PL" sz="1800" b="0" i="0" u="none" strike="noStrike" baseline="0" dirty="0">
                <a:solidFill>
                  <a:srgbClr val="000000"/>
                </a:solidFill>
              </a:rPr>
              <a:t>Łączniki – KLI, KLIT, ZPI, LP, LPO: brak normy. </a:t>
            </a:r>
          </a:p>
          <a:p>
            <a:pPr algn="just"/>
            <a:r>
              <a:rPr lang="pl-PL" sz="1800" b="1" i="0" u="none" strike="noStrike" baseline="0" dirty="0">
                <a:solidFill>
                  <a:srgbClr val="000000"/>
                </a:solidFill>
              </a:rPr>
              <a:t>Wielkości znamionowe: </a:t>
            </a:r>
            <a:endParaRPr lang="pl-PL" sz="1800" b="0" i="0" u="none" strike="noStrike" baseline="0" dirty="0">
              <a:solidFill>
                <a:srgbClr val="000000"/>
              </a:solidFill>
            </a:endParaRPr>
          </a:p>
          <a:p>
            <a:pPr algn="just"/>
            <a:r>
              <a:rPr lang="pl-PL" sz="1800" b="0" i="0" u="none" strike="noStrike" baseline="0" dirty="0">
                <a:solidFill>
                  <a:srgbClr val="000000"/>
                </a:solidFill>
              </a:rPr>
              <a:t>Końcówki KOI, LOI, KWI, LWI, KII – przekrój 0,5÷6 [mm²] (wg. normy), nie objęte normą 10÷120 mm². </a:t>
            </a:r>
          </a:p>
          <a:p>
            <a:pPr algn="just"/>
            <a:r>
              <a:rPr lang="pl-PL" sz="1800" b="0" i="0" u="none" strike="noStrike" baseline="0" dirty="0">
                <a:solidFill>
                  <a:srgbClr val="000000"/>
                </a:solidFill>
              </a:rPr>
              <a:t>Łącząca KLI, KPI, KLIT, ZPI, LP, LPO – przekrój 0,5÷6 [mm²]. </a:t>
            </a:r>
          </a:p>
          <a:p>
            <a:pPr algn="just"/>
            <a:r>
              <a:rPr lang="pl-PL" sz="1800" b="0" i="0" u="none" strike="noStrike" baseline="0" dirty="0">
                <a:solidFill>
                  <a:srgbClr val="000000"/>
                </a:solidFill>
              </a:rPr>
              <a:t>Końcówki dla wielkości znamionowych 0,5÷6 mm² przeznaczone są zasadniczo do pewnego zakresu przekrojów kabli, np. końcówkę 6 mm² można stosować do kabli o przekrojach 4÷6 [mm²]. Końcówki o przekrojach powyżej 6 mm² mogą być stosowane jedynie do kabli o oznaczonym przekroju. Na każdej końcówce wybite jest oznaczenie, np. 2,5-4. Podaje ono wielkość zacisku do jakiego przystosowana jest końcówka (w tym przypadku M4 oraz przekrój znamionowy końcówki 2,5 mm²). </a:t>
            </a:r>
            <a:endParaRPr lang="pl-PL" dirty="0"/>
          </a:p>
        </p:txBody>
      </p:sp>
      <p:sp>
        <p:nvSpPr>
          <p:cNvPr id="4" name="pole tekstowe 3">
            <a:extLst>
              <a:ext uri="{FF2B5EF4-FFF2-40B4-BE49-F238E27FC236}">
                <a16:creationId xmlns:a16="http://schemas.microsoft.com/office/drawing/2014/main" id="{9BBA297F-B6ED-FB62-F229-FCDF58D66B11}"/>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11" name="Obraz 10">
            <a:extLst>
              <a:ext uri="{FF2B5EF4-FFF2-40B4-BE49-F238E27FC236}">
                <a16:creationId xmlns:a16="http://schemas.microsoft.com/office/drawing/2014/main" id="{55D16393-7C6B-0FB1-99AD-A002CA1D343B}"/>
              </a:ext>
            </a:extLst>
          </p:cNvPr>
          <p:cNvPicPr>
            <a:picLocks noChangeAspect="1"/>
          </p:cNvPicPr>
          <p:nvPr/>
        </p:nvPicPr>
        <p:blipFill>
          <a:blip r:embed="rId2"/>
          <a:stretch>
            <a:fillRect/>
          </a:stretch>
        </p:blipFill>
        <p:spPr>
          <a:xfrm flipH="1">
            <a:off x="9885990" y="6023332"/>
            <a:ext cx="272637" cy="665257"/>
          </a:xfrm>
          <a:prstGeom prst="rect">
            <a:avLst/>
          </a:prstGeom>
        </p:spPr>
      </p:pic>
      <p:pic>
        <p:nvPicPr>
          <p:cNvPr id="12" name="Obraz 11">
            <a:extLst>
              <a:ext uri="{FF2B5EF4-FFF2-40B4-BE49-F238E27FC236}">
                <a16:creationId xmlns:a16="http://schemas.microsoft.com/office/drawing/2014/main" id="{1BAB960D-1B7F-2501-49E2-D07437595885}"/>
              </a:ext>
            </a:extLst>
          </p:cNvPr>
          <p:cNvPicPr>
            <a:picLocks noChangeAspect="1"/>
          </p:cNvPicPr>
          <p:nvPr/>
        </p:nvPicPr>
        <p:blipFill>
          <a:blip r:embed="rId3"/>
          <a:stretch>
            <a:fillRect/>
          </a:stretch>
        </p:blipFill>
        <p:spPr>
          <a:xfrm flipH="1">
            <a:off x="10289673" y="5945441"/>
            <a:ext cx="319404" cy="773701"/>
          </a:xfrm>
          <a:prstGeom prst="rect">
            <a:avLst/>
          </a:prstGeom>
        </p:spPr>
      </p:pic>
      <p:pic>
        <p:nvPicPr>
          <p:cNvPr id="13" name="Obraz 12">
            <a:extLst>
              <a:ext uri="{FF2B5EF4-FFF2-40B4-BE49-F238E27FC236}">
                <a16:creationId xmlns:a16="http://schemas.microsoft.com/office/drawing/2014/main" id="{A955549D-77E7-8DB6-8AE2-40AF694D3CA5}"/>
              </a:ext>
            </a:extLst>
          </p:cNvPr>
          <p:cNvPicPr>
            <a:picLocks noChangeAspect="1"/>
          </p:cNvPicPr>
          <p:nvPr/>
        </p:nvPicPr>
        <p:blipFill>
          <a:blip r:embed="rId4"/>
          <a:stretch>
            <a:fillRect/>
          </a:stretch>
        </p:blipFill>
        <p:spPr>
          <a:xfrm flipH="1">
            <a:off x="9443192" y="6023332"/>
            <a:ext cx="335407" cy="586962"/>
          </a:xfrm>
          <a:prstGeom prst="rect">
            <a:avLst/>
          </a:prstGeom>
        </p:spPr>
      </p:pic>
      <p:pic>
        <p:nvPicPr>
          <p:cNvPr id="14" name="Obraz 13">
            <a:extLst>
              <a:ext uri="{FF2B5EF4-FFF2-40B4-BE49-F238E27FC236}">
                <a16:creationId xmlns:a16="http://schemas.microsoft.com/office/drawing/2014/main" id="{D2873A4D-7986-5BA1-4A3C-6633AFF8386B}"/>
              </a:ext>
            </a:extLst>
          </p:cNvPr>
          <p:cNvPicPr>
            <a:picLocks noChangeAspect="1"/>
          </p:cNvPicPr>
          <p:nvPr/>
        </p:nvPicPr>
        <p:blipFill>
          <a:blip r:embed="rId5"/>
          <a:stretch>
            <a:fillRect/>
          </a:stretch>
        </p:blipFill>
        <p:spPr>
          <a:xfrm flipH="1">
            <a:off x="9109398" y="5923292"/>
            <a:ext cx="260774" cy="665257"/>
          </a:xfrm>
          <a:prstGeom prst="rect">
            <a:avLst/>
          </a:prstGeom>
        </p:spPr>
      </p:pic>
      <p:pic>
        <p:nvPicPr>
          <p:cNvPr id="15" name="Obraz 14">
            <a:extLst>
              <a:ext uri="{FF2B5EF4-FFF2-40B4-BE49-F238E27FC236}">
                <a16:creationId xmlns:a16="http://schemas.microsoft.com/office/drawing/2014/main" id="{B0A7EB29-3870-DFA3-0B9A-EA3EE092B9F2}"/>
              </a:ext>
            </a:extLst>
          </p:cNvPr>
          <p:cNvPicPr>
            <a:picLocks noChangeAspect="1"/>
          </p:cNvPicPr>
          <p:nvPr/>
        </p:nvPicPr>
        <p:blipFill>
          <a:blip r:embed="rId6"/>
          <a:stretch>
            <a:fillRect/>
          </a:stretch>
        </p:blipFill>
        <p:spPr>
          <a:xfrm flipH="1">
            <a:off x="8629308" y="5895160"/>
            <a:ext cx="369753" cy="746616"/>
          </a:xfrm>
          <a:prstGeom prst="rect">
            <a:avLst/>
          </a:prstGeom>
        </p:spPr>
      </p:pic>
      <p:pic>
        <p:nvPicPr>
          <p:cNvPr id="16" name="Obraz 15">
            <a:extLst>
              <a:ext uri="{FF2B5EF4-FFF2-40B4-BE49-F238E27FC236}">
                <a16:creationId xmlns:a16="http://schemas.microsoft.com/office/drawing/2014/main" id="{61BAAC47-3530-8C0A-4F10-F5CAE18BB3FA}"/>
              </a:ext>
            </a:extLst>
          </p:cNvPr>
          <p:cNvPicPr>
            <a:picLocks noChangeAspect="1"/>
          </p:cNvPicPr>
          <p:nvPr/>
        </p:nvPicPr>
        <p:blipFill>
          <a:blip r:embed="rId7"/>
          <a:stretch>
            <a:fillRect/>
          </a:stretch>
        </p:blipFill>
        <p:spPr>
          <a:xfrm flipH="1">
            <a:off x="10825736" y="6151201"/>
            <a:ext cx="1080714" cy="362179"/>
          </a:xfrm>
          <a:prstGeom prst="rect">
            <a:avLst/>
          </a:prstGeom>
        </p:spPr>
      </p:pic>
    </p:spTree>
    <p:extLst>
      <p:ext uri="{BB962C8B-B14F-4D97-AF65-F5344CB8AC3E}">
        <p14:creationId xmlns:p14="http://schemas.microsoft.com/office/powerpoint/2010/main" val="206584052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40637-5CAF-2C70-2F0C-E9CA26C652D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B74F877-7E53-658A-606F-5C7CB58C3510}"/>
              </a:ext>
            </a:extLst>
          </p:cNvPr>
          <p:cNvSpPr>
            <a:spLocks noGrp="1"/>
          </p:cNvSpPr>
          <p:nvPr>
            <p:ph type="ctrTitle"/>
          </p:nvPr>
        </p:nvSpPr>
        <p:spPr>
          <a:xfrm>
            <a:off x="365757" y="67093"/>
            <a:ext cx="11540691" cy="841191"/>
          </a:xfrm>
        </p:spPr>
        <p:txBody>
          <a:bodyPr>
            <a:normAutofit fontScale="90000"/>
          </a:bodyPr>
          <a:lstStyle/>
          <a:p>
            <a:r>
              <a:rPr lang="pl-PL" sz="4800" dirty="0">
                <a:latin typeface="+mn-lt"/>
              </a:rPr>
              <a:t>Technika zaprasowywania końcówek izolowanych</a:t>
            </a:r>
            <a:endParaRPr lang="pl-PL" sz="4800" noProof="0" dirty="0">
              <a:latin typeface="+mn-lt"/>
            </a:endParaRPr>
          </a:p>
        </p:txBody>
      </p:sp>
      <p:sp>
        <p:nvSpPr>
          <p:cNvPr id="3" name="Podtytuł 2">
            <a:extLst>
              <a:ext uri="{FF2B5EF4-FFF2-40B4-BE49-F238E27FC236}">
                <a16:creationId xmlns:a16="http://schemas.microsoft.com/office/drawing/2014/main" id="{53DB4EA3-CC71-AC83-FC4D-25B15B5A1F7A}"/>
              </a:ext>
            </a:extLst>
          </p:cNvPr>
          <p:cNvSpPr>
            <a:spLocks noGrp="1"/>
          </p:cNvSpPr>
          <p:nvPr>
            <p:ph type="subTitle" idx="1"/>
          </p:nvPr>
        </p:nvSpPr>
        <p:spPr>
          <a:xfrm>
            <a:off x="640465" y="983999"/>
            <a:ext cx="10991273" cy="5022022"/>
          </a:xfrm>
        </p:spPr>
        <p:txBody>
          <a:bodyPr>
            <a:normAutofit/>
          </a:bodyPr>
          <a:lstStyle/>
          <a:p>
            <a:pPr algn="just"/>
            <a:r>
              <a:rPr lang="pl-PL" sz="1800" b="1" i="0" u="none" strike="noStrike" baseline="0" dirty="0">
                <a:solidFill>
                  <a:srgbClr val="000000"/>
                </a:solidFill>
              </a:rPr>
              <a:t>Zastosowanie: </a:t>
            </a:r>
            <a:endParaRPr lang="pl-PL" sz="1800" b="0" i="0" u="none" strike="noStrike" baseline="0" dirty="0">
              <a:solidFill>
                <a:srgbClr val="000000"/>
              </a:solidFill>
            </a:endParaRPr>
          </a:p>
          <a:p>
            <a:pPr algn="just"/>
            <a:r>
              <a:rPr lang="pl-PL" sz="1800" b="0" i="0" u="none" strike="noStrike" baseline="0" dirty="0">
                <a:solidFill>
                  <a:srgbClr val="000000"/>
                </a:solidFill>
              </a:rPr>
              <a:t>Końcówki te stosujemy w celu przymocowania kabla za pomocą zacisku śrubowego do: szyny zbiorczej, obudowy rozdzielnicy, zacisku aparatów i urządzeń elektrycznych itp. Końcówki łączące stosowane są do połączenia dwóch kabli “na styk” (typ KLI, KLIT). </a:t>
            </a:r>
          </a:p>
          <a:p>
            <a:pPr algn="just"/>
            <a:r>
              <a:rPr lang="pl-PL" sz="1800" b="1" i="0" u="none" strike="noStrike" baseline="0" dirty="0">
                <a:solidFill>
                  <a:srgbClr val="000000"/>
                </a:solidFill>
              </a:rPr>
              <a:t>Stosowana izolacja może być: </a:t>
            </a:r>
            <a:endParaRPr lang="pl-PL" sz="1800" b="0" i="0" u="none" strike="noStrike" baseline="0" dirty="0">
              <a:solidFill>
                <a:srgbClr val="000000"/>
              </a:solidFill>
            </a:endParaRPr>
          </a:p>
          <a:p>
            <a:pPr algn="just"/>
            <a:r>
              <a:rPr lang="pl-PL" sz="1800" b="0" i="0" u="none" strike="noStrike" baseline="0" dirty="0">
                <a:solidFill>
                  <a:srgbClr val="000000"/>
                </a:solidFill>
              </a:rPr>
              <a:t>– w postaci rurki z PCV (patrz rys. 1) naciągniętej na część rurkową końcówki (izolacja może posiadać rozszerzenie na końcu ułatwiające włożenie żyły kabla). </a:t>
            </a:r>
          </a:p>
          <a:p>
            <a:pPr algn="just"/>
            <a:r>
              <a:rPr lang="pl-PL" sz="1800" b="0" i="0" u="none" strike="noStrike" baseline="0" dirty="0">
                <a:solidFill>
                  <a:srgbClr val="000000"/>
                </a:solidFill>
              </a:rPr>
              <a:t>– w postaci rurki z PA lub PC (patrz rys. 2) naciągniętej na część rurkową końcówki i posiadającą wewnętrzną powierzchnię ukształtowaną stożkowo. </a:t>
            </a:r>
            <a:r>
              <a:rPr lang="pl-PL" sz="1800" b="1" i="0" u="sng" strike="noStrike" baseline="0" dirty="0">
                <a:solidFill>
                  <a:srgbClr val="000000"/>
                </a:solidFill>
              </a:rPr>
              <a:t>Konstrukcja taka ułatwia wsuwanie żył i znacznie przyśpiesza montaż w porównaniu z końcówką posiadającą izolację z PCV. Konstrukcja taka często zwana jest “</a:t>
            </a:r>
            <a:r>
              <a:rPr lang="pl-PL" sz="1800" b="1" i="0" u="sng" strike="noStrike" baseline="0" dirty="0" err="1">
                <a:solidFill>
                  <a:srgbClr val="000000"/>
                </a:solidFill>
              </a:rPr>
              <a:t>easy</a:t>
            </a:r>
            <a:r>
              <a:rPr lang="pl-PL" sz="1800" b="1" i="0" u="sng" strike="noStrike" baseline="0" dirty="0">
                <a:solidFill>
                  <a:srgbClr val="000000"/>
                </a:solidFill>
              </a:rPr>
              <a:t> </a:t>
            </a:r>
            <a:r>
              <a:rPr lang="pl-PL" sz="1800" b="1" i="0" u="sng" strike="noStrike" baseline="0" dirty="0" err="1">
                <a:solidFill>
                  <a:srgbClr val="000000"/>
                </a:solidFill>
              </a:rPr>
              <a:t>entry</a:t>
            </a:r>
            <a:r>
              <a:rPr lang="pl-PL" sz="1800" b="1" i="0" u="sng" strike="noStrike" baseline="0" dirty="0">
                <a:solidFill>
                  <a:srgbClr val="000000"/>
                </a:solidFill>
              </a:rPr>
              <a:t>” (łatwe wejście). </a:t>
            </a:r>
            <a:endParaRPr lang="pl-PL" b="1" u="sng" dirty="0"/>
          </a:p>
        </p:txBody>
      </p:sp>
      <p:pic>
        <p:nvPicPr>
          <p:cNvPr id="5" name="Obraz 4">
            <a:extLst>
              <a:ext uri="{FF2B5EF4-FFF2-40B4-BE49-F238E27FC236}">
                <a16:creationId xmlns:a16="http://schemas.microsoft.com/office/drawing/2014/main" id="{691442D6-010A-C01C-AC4E-02AC665DFD94}"/>
              </a:ext>
            </a:extLst>
          </p:cNvPr>
          <p:cNvPicPr>
            <a:picLocks noChangeAspect="1"/>
          </p:cNvPicPr>
          <p:nvPr/>
        </p:nvPicPr>
        <p:blipFill>
          <a:blip r:embed="rId2"/>
          <a:stretch>
            <a:fillRect/>
          </a:stretch>
        </p:blipFill>
        <p:spPr>
          <a:xfrm>
            <a:off x="2077717" y="4399958"/>
            <a:ext cx="6107460" cy="2319184"/>
          </a:xfrm>
          <a:prstGeom prst="rect">
            <a:avLst/>
          </a:prstGeom>
        </p:spPr>
      </p:pic>
      <p:sp>
        <p:nvSpPr>
          <p:cNvPr id="6" name="pole tekstowe 5">
            <a:extLst>
              <a:ext uri="{FF2B5EF4-FFF2-40B4-BE49-F238E27FC236}">
                <a16:creationId xmlns:a16="http://schemas.microsoft.com/office/drawing/2014/main" id="{B07C737B-1104-2A3F-23D4-F8E8A69DE1DD}"/>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4" name="Obraz 3">
            <a:extLst>
              <a:ext uri="{FF2B5EF4-FFF2-40B4-BE49-F238E27FC236}">
                <a16:creationId xmlns:a16="http://schemas.microsoft.com/office/drawing/2014/main" id="{2977815B-1514-3DA1-81C2-7ACE7777F9EF}"/>
              </a:ext>
            </a:extLst>
          </p:cNvPr>
          <p:cNvPicPr>
            <a:picLocks noChangeAspect="1"/>
          </p:cNvPicPr>
          <p:nvPr/>
        </p:nvPicPr>
        <p:blipFill>
          <a:blip r:embed="rId3"/>
          <a:stretch>
            <a:fillRect/>
          </a:stretch>
        </p:blipFill>
        <p:spPr>
          <a:xfrm flipH="1">
            <a:off x="9885990" y="6023332"/>
            <a:ext cx="272637" cy="665257"/>
          </a:xfrm>
          <a:prstGeom prst="rect">
            <a:avLst/>
          </a:prstGeom>
        </p:spPr>
      </p:pic>
      <p:pic>
        <p:nvPicPr>
          <p:cNvPr id="7" name="Obraz 6">
            <a:extLst>
              <a:ext uri="{FF2B5EF4-FFF2-40B4-BE49-F238E27FC236}">
                <a16:creationId xmlns:a16="http://schemas.microsoft.com/office/drawing/2014/main" id="{CB50CF41-2C40-7CEA-0390-C1E1EF2CB192}"/>
              </a:ext>
            </a:extLst>
          </p:cNvPr>
          <p:cNvPicPr>
            <a:picLocks noChangeAspect="1"/>
          </p:cNvPicPr>
          <p:nvPr/>
        </p:nvPicPr>
        <p:blipFill>
          <a:blip r:embed="rId4"/>
          <a:stretch>
            <a:fillRect/>
          </a:stretch>
        </p:blipFill>
        <p:spPr>
          <a:xfrm flipH="1">
            <a:off x="10289673" y="5945441"/>
            <a:ext cx="319404" cy="773701"/>
          </a:xfrm>
          <a:prstGeom prst="rect">
            <a:avLst/>
          </a:prstGeom>
        </p:spPr>
      </p:pic>
      <p:pic>
        <p:nvPicPr>
          <p:cNvPr id="8" name="Obraz 7">
            <a:extLst>
              <a:ext uri="{FF2B5EF4-FFF2-40B4-BE49-F238E27FC236}">
                <a16:creationId xmlns:a16="http://schemas.microsoft.com/office/drawing/2014/main" id="{70D4DD51-008B-5C75-9076-758D8C042286}"/>
              </a:ext>
            </a:extLst>
          </p:cNvPr>
          <p:cNvPicPr>
            <a:picLocks noChangeAspect="1"/>
          </p:cNvPicPr>
          <p:nvPr/>
        </p:nvPicPr>
        <p:blipFill>
          <a:blip r:embed="rId5"/>
          <a:stretch>
            <a:fillRect/>
          </a:stretch>
        </p:blipFill>
        <p:spPr>
          <a:xfrm flipH="1">
            <a:off x="9443192" y="6023332"/>
            <a:ext cx="335407" cy="586962"/>
          </a:xfrm>
          <a:prstGeom prst="rect">
            <a:avLst/>
          </a:prstGeom>
        </p:spPr>
      </p:pic>
      <p:pic>
        <p:nvPicPr>
          <p:cNvPr id="9" name="Obraz 8">
            <a:extLst>
              <a:ext uri="{FF2B5EF4-FFF2-40B4-BE49-F238E27FC236}">
                <a16:creationId xmlns:a16="http://schemas.microsoft.com/office/drawing/2014/main" id="{CCE0281F-A846-4891-A8A6-ECCB85E9246C}"/>
              </a:ext>
            </a:extLst>
          </p:cNvPr>
          <p:cNvPicPr>
            <a:picLocks noChangeAspect="1"/>
          </p:cNvPicPr>
          <p:nvPr/>
        </p:nvPicPr>
        <p:blipFill>
          <a:blip r:embed="rId6"/>
          <a:stretch>
            <a:fillRect/>
          </a:stretch>
        </p:blipFill>
        <p:spPr>
          <a:xfrm flipH="1">
            <a:off x="9109398" y="5923292"/>
            <a:ext cx="260774" cy="665257"/>
          </a:xfrm>
          <a:prstGeom prst="rect">
            <a:avLst/>
          </a:prstGeom>
        </p:spPr>
      </p:pic>
      <p:pic>
        <p:nvPicPr>
          <p:cNvPr id="10" name="Obraz 9">
            <a:extLst>
              <a:ext uri="{FF2B5EF4-FFF2-40B4-BE49-F238E27FC236}">
                <a16:creationId xmlns:a16="http://schemas.microsoft.com/office/drawing/2014/main" id="{41EA30FD-F4EF-C658-7AC4-ED03BD86559C}"/>
              </a:ext>
            </a:extLst>
          </p:cNvPr>
          <p:cNvPicPr>
            <a:picLocks noChangeAspect="1"/>
          </p:cNvPicPr>
          <p:nvPr/>
        </p:nvPicPr>
        <p:blipFill>
          <a:blip r:embed="rId7"/>
          <a:stretch>
            <a:fillRect/>
          </a:stretch>
        </p:blipFill>
        <p:spPr>
          <a:xfrm flipH="1">
            <a:off x="8629308" y="5895160"/>
            <a:ext cx="369753" cy="746616"/>
          </a:xfrm>
          <a:prstGeom prst="rect">
            <a:avLst/>
          </a:prstGeom>
        </p:spPr>
      </p:pic>
      <p:pic>
        <p:nvPicPr>
          <p:cNvPr id="11" name="Obraz 10">
            <a:extLst>
              <a:ext uri="{FF2B5EF4-FFF2-40B4-BE49-F238E27FC236}">
                <a16:creationId xmlns:a16="http://schemas.microsoft.com/office/drawing/2014/main" id="{4DEEC117-82C2-C83E-2A1A-963CE7EB8398}"/>
              </a:ext>
            </a:extLst>
          </p:cNvPr>
          <p:cNvPicPr>
            <a:picLocks noChangeAspect="1"/>
          </p:cNvPicPr>
          <p:nvPr/>
        </p:nvPicPr>
        <p:blipFill>
          <a:blip r:embed="rId8"/>
          <a:stretch>
            <a:fillRect/>
          </a:stretch>
        </p:blipFill>
        <p:spPr>
          <a:xfrm flipH="1">
            <a:off x="10825736" y="6151201"/>
            <a:ext cx="1080714" cy="362179"/>
          </a:xfrm>
          <a:prstGeom prst="rect">
            <a:avLst/>
          </a:prstGeom>
        </p:spPr>
      </p:pic>
    </p:spTree>
    <p:extLst>
      <p:ext uri="{BB962C8B-B14F-4D97-AF65-F5344CB8AC3E}">
        <p14:creationId xmlns:p14="http://schemas.microsoft.com/office/powerpoint/2010/main" val="33255091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66F24-FD34-8643-B058-62BEFD3CC22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A20A488-3D16-C9DD-2C95-2269B65D93E8}"/>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Technika zaprasowywania końcówek izolowanych</a:t>
            </a:r>
            <a:endParaRPr lang="pl-PL" sz="4800" noProof="0" dirty="0">
              <a:latin typeface="+mn-lt"/>
            </a:endParaRPr>
          </a:p>
        </p:txBody>
      </p:sp>
      <p:sp>
        <p:nvSpPr>
          <p:cNvPr id="3" name="Podtytuł 2">
            <a:extLst>
              <a:ext uri="{FF2B5EF4-FFF2-40B4-BE49-F238E27FC236}">
                <a16:creationId xmlns:a16="http://schemas.microsoft.com/office/drawing/2014/main" id="{45349BF4-58B0-96D5-C3B5-993F0A1299AB}"/>
              </a:ext>
            </a:extLst>
          </p:cNvPr>
          <p:cNvSpPr>
            <a:spLocks noGrp="1"/>
          </p:cNvSpPr>
          <p:nvPr>
            <p:ph type="subTitle" idx="1"/>
          </p:nvPr>
        </p:nvSpPr>
        <p:spPr>
          <a:xfrm>
            <a:off x="692727" y="1962150"/>
            <a:ext cx="10991273" cy="4495382"/>
          </a:xfrm>
        </p:spPr>
        <p:txBody>
          <a:bodyPr>
            <a:normAutofit/>
          </a:bodyPr>
          <a:lstStyle/>
          <a:p>
            <a:pPr algn="just"/>
            <a:r>
              <a:rPr lang="pl-PL" sz="1800" b="1" i="0" u="none" strike="noStrike" baseline="0" dirty="0">
                <a:solidFill>
                  <a:srgbClr val="000000"/>
                </a:solidFill>
              </a:rPr>
              <a:t>Technologia zaciskania: </a:t>
            </a:r>
            <a:endParaRPr lang="pl-PL" sz="1800" b="0" i="0" u="none" strike="noStrike" baseline="0" dirty="0">
              <a:solidFill>
                <a:srgbClr val="000000"/>
              </a:solidFill>
            </a:endParaRPr>
          </a:p>
          <a:p>
            <a:pPr algn="just"/>
            <a:r>
              <a:rPr lang="pl-PL" sz="1800" b="0" i="0" u="none" strike="noStrike" baseline="0" dirty="0">
                <a:solidFill>
                  <a:srgbClr val="000000"/>
                </a:solidFill>
              </a:rPr>
              <a:t>Do zaprasowywania tych końcówek używamy narzędzi z matrycami prasującymi na tzw. “owal” (patrz rys. 3). </a:t>
            </a:r>
          </a:p>
          <a:p>
            <a:pPr algn="just"/>
            <a:r>
              <a:rPr lang="pl-PL" sz="1800" b="0" i="0" u="none" strike="noStrike" baseline="0" dirty="0">
                <a:solidFill>
                  <a:srgbClr val="000000"/>
                </a:solidFill>
              </a:rPr>
              <a:t>Technika zaciśnięcia końcówki izolowanej polega nie tylko na odkształceniu materiału końcówki i kabla, ale i materiału tulejki izolacyjnej, która jest wtłoczona na część zaciskaną końcówki. Jeżeli do wykonania połączenia zaprasowywanego używamy końcówek izolowanych, w których przed wtłoczeniem izolacji szew końcówki został zlutowany, położenie tego szwu w matrycy zaciskającej nie ma znaczenia (patrz rys. 4). Zastosowany do połączenia lut jest tak twardy, że wytrzymuje naciski i deformacje występujące podczas zaciskania. </a:t>
            </a:r>
          </a:p>
          <a:p>
            <a:pPr algn="just"/>
            <a:r>
              <a:rPr lang="pl-PL" sz="1800" b="0" i="0" u="none" strike="noStrike" baseline="0" dirty="0">
                <a:solidFill>
                  <a:srgbClr val="000000"/>
                </a:solidFill>
              </a:rPr>
              <a:t>Natomiast </a:t>
            </a:r>
            <a:r>
              <a:rPr lang="pl-PL" sz="1800" b="1" i="0" u="sng" strike="noStrike" baseline="0" dirty="0">
                <a:solidFill>
                  <a:srgbClr val="000000"/>
                </a:solidFill>
              </a:rPr>
              <a:t>przy zaciskaniu końcówek izolowanych ze szwem nielutowanych (LOI, LWI) położenie szwu końcówki w matrycy zaciskającej ma zasadnicze znaczenie dla uzyskania połączenia o odpowiedniej jakości (patrz rys. 5) </a:t>
            </a:r>
            <a:endParaRPr lang="pl-PL" b="1" u="sng" dirty="0"/>
          </a:p>
        </p:txBody>
      </p:sp>
      <p:sp>
        <p:nvSpPr>
          <p:cNvPr id="6" name="pole tekstowe 5">
            <a:extLst>
              <a:ext uri="{FF2B5EF4-FFF2-40B4-BE49-F238E27FC236}">
                <a16:creationId xmlns:a16="http://schemas.microsoft.com/office/drawing/2014/main" id="{F72450E2-B9F0-17A7-C330-2F2F5F3F169F}"/>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4" name="Obraz 3">
            <a:extLst>
              <a:ext uri="{FF2B5EF4-FFF2-40B4-BE49-F238E27FC236}">
                <a16:creationId xmlns:a16="http://schemas.microsoft.com/office/drawing/2014/main" id="{CC4830E4-6D1B-40AA-504F-58F33E200106}"/>
              </a:ext>
            </a:extLst>
          </p:cNvPr>
          <p:cNvPicPr>
            <a:picLocks noChangeAspect="1"/>
          </p:cNvPicPr>
          <p:nvPr/>
        </p:nvPicPr>
        <p:blipFill>
          <a:blip r:embed="rId2"/>
          <a:stretch>
            <a:fillRect/>
          </a:stretch>
        </p:blipFill>
        <p:spPr>
          <a:xfrm flipH="1">
            <a:off x="9885990" y="6023332"/>
            <a:ext cx="272637" cy="665257"/>
          </a:xfrm>
          <a:prstGeom prst="rect">
            <a:avLst/>
          </a:prstGeom>
        </p:spPr>
      </p:pic>
      <p:pic>
        <p:nvPicPr>
          <p:cNvPr id="7" name="Obraz 6">
            <a:extLst>
              <a:ext uri="{FF2B5EF4-FFF2-40B4-BE49-F238E27FC236}">
                <a16:creationId xmlns:a16="http://schemas.microsoft.com/office/drawing/2014/main" id="{E71FBDFD-A6AE-3085-8DF0-437A2C8C32AA}"/>
              </a:ext>
            </a:extLst>
          </p:cNvPr>
          <p:cNvPicPr>
            <a:picLocks noChangeAspect="1"/>
          </p:cNvPicPr>
          <p:nvPr/>
        </p:nvPicPr>
        <p:blipFill>
          <a:blip r:embed="rId3"/>
          <a:stretch>
            <a:fillRect/>
          </a:stretch>
        </p:blipFill>
        <p:spPr>
          <a:xfrm flipH="1">
            <a:off x="10289673" y="5945441"/>
            <a:ext cx="319404" cy="773701"/>
          </a:xfrm>
          <a:prstGeom prst="rect">
            <a:avLst/>
          </a:prstGeom>
        </p:spPr>
      </p:pic>
      <p:pic>
        <p:nvPicPr>
          <p:cNvPr id="8" name="Obraz 7">
            <a:extLst>
              <a:ext uri="{FF2B5EF4-FFF2-40B4-BE49-F238E27FC236}">
                <a16:creationId xmlns:a16="http://schemas.microsoft.com/office/drawing/2014/main" id="{04F7ABEA-E6E6-38EE-7669-5DB659001843}"/>
              </a:ext>
            </a:extLst>
          </p:cNvPr>
          <p:cNvPicPr>
            <a:picLocks noChangeAspect="1"/>
          </p:cNvPicPr>
          <p:nvPr/>
        </p:nvPicPr>
        <p:blipFill>
          <a:blip r:embed="rId4"/>
          <a:stretch>
            <a:fillRect/>
          </a:stretch>
        </p:blipFill>
        <p:spPr>
          <a:xfrm flipH="1">
            <a:off x="9443192" y="6023332"/>
            <a:ext cx="335407" cy="586962"/>
          </a:xfrm>
          <a:prstGeom prst="rect">
            <a:avLst/>
          </a:prstGeom>
        </p:spPr>
      </p:pic>
      <p:pic>
        <p:nvPicPr>
          <p:cNvPr id="9" name="Obraz 8">
            <a:extLst>
              <a:ext uri="{FF2B5EF4-FFF2-40B4-BE49-F238E27FC236}">
                <a16:creationId xmlns:a16="http://schemas.microsoft.com/office/drawing/2014/main" id="{FFB74B5F-92E5-B7E3-1282-E0DBE080E6D9}"/>
              </a:ext>
            </a:extLst>
          </p:cNvPr>
          <p:cNvPicPr>
            <a:picLocks noChangeAspect="1"/>
          </p:cNvPicPr>
          <p:nvPr/>
        </p:nvPicPr>
        <p:blipFill>
          <a:blip r:embed="rId5"/>
          <a:stretch>
            <a:fillRect/>
          </a:stretch>
        </p:blipFill>
        <p:spPr>
          <a:xfrm flipH="1">
            <a:off x="9109398" y="5923292"/>
            <a:ext cx="260774" cy="665257"/>
          </a:xfrm>
          <a:prstGeom prst="rect">
            <a:avLst/>
          </a:prstGeom>
        </p:spPr>
      </p:pic>
      <p:pic>
        <p:nvPicPr>
          <p:cNvPr id="10" name="Obraz 9">
            <a:extLst>
              <a:ext uri="{FF2B5EF4-FFF2-40B4-BE49-F238E27FC236}">
                <a16:creationId xmlns:a16="http://schemas.microsoft.com/office/drawing/2014/main" id="{3C577B07-B654-7967-CBFF-EF923F37F5FF}"/>
              </a:ext>
            </a:extLst>
          </p:cNvPr>
          <p:cNvPicPr>
            <a:picLocks noChangeAspect="1"/>
          </p:cNvPicPr>
          <p:nvPr/>
        </p:nvPicPr>
        <p:blipFill>
          <a:blip r:embed="rId6"/>
          <a:stretch>
            <a:fillRect/>
          </a:stretch>
        </p:blipFill>
        <p:spPr>
          <a:xfrm flipH="1">
            <a:off x="8629308" y="5895160"/>
            <a:ext cx="369753" cy="746616"/>
          </a:xfrm>
          <a:prstGeom prst="rect">
            <a:avLst/>
          </a:prstGeom>
        </p:spPr>
      </p:pic>
      <p:pic>
        <p:nvPicPr>
          <p:cNvPr id="11" name="Obraz 10">
            <a:extLst>
              <a:ext uri="{FF2B5EF4-FFF2-40B4-BE49-F238E27FC236}">
                <a16:creationId xmlns:a16="http://schemas.microsoft.com/office/drawing/2014/main" id="{4C3534B9-02AB-D7AA-057C-64CBE3F919CE}"/>
              </a:ext>
            </a:extLst>
          </p:cNvPr>
          <p:cNvPicPr>
            <a:picLocks noChangeAspect="1"/>
          </p:cNvPicPr>
          <p:nvPr/>
        </p:nvPicPr>
        <p:blipFill>
          <a:blip r:embed="rId7"/>
          <a:stretch>
            <a:fillRect/>
          </a:stretch>
        </p:blipFill>
        <p:spPr>
          <a:xfrm flipH="1">
            <a:off x="10825736" y="6151201"/>
            <a:ext cx="1080714" cy="362179"/>
          </a:xfrm>
          <a:prstGeom prst="rect">
            <a:avLst/>
          </a:prstGeom>
        </p:spPr>
      </p:pic>
    </p:spTree>
    <p:extLst>
      <p:ext uri="{BB962C8B-B14F-4D97-AF65-F5344CB8AC3E}">
        <p14:creationId xmlns:p14="http://schemas.microsoft.com/office/powerpoint/2010/main" val="161769523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F7E5F-5648-5F80-3CBC-0909B4260E9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58360C8-CBC5-AC2B-D8DE-B47C9A9C8C6A}"/>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Technika zaprasowywania końcówek izolowanych</a:t>
            </a:r>
            <a:endParaRPr lang="pl-PL" sz="4800" noProof="0" dirty="0">
              <a:latin typeface="+mn-lt"/>
            </a:endParaRPr>
          </a:p>
        </p:txBody>
      </p:sp>
      <p:pic>
        <p:nvPicPr>
          <p:cNvPr id="5" name="Obraz 4">
            <a:extLst>
              <a:ext uri="{FF2B5EF4-FFF2-40B4-BE49-F238E27FC236}">
                <a16:creationId xmlns:a16="http://schemas.microsoft.com/office/drawing/2014/main" id="{6EE18C4A-395D-E031-E226-1FAE2D32A04F}"/>
              </a:ext>
            </a:extLst>
          </p:cNvPr>
          <p:cNvPicPr>
            <a:picLocks noChangeAspect="1"/>
          </p:cNvPicPr>
          <p:nvPr/>
        </p:nvPicPr>
        <p:blipFill>
          <a:blip r:embed="rId2"/>
          <a:stretch>
            <a:fillRect/>
          </a:stretch>
        </p:blipFill>
        <p:spPr>
          <a:xfrm>
            <a:off x="758491" y="1739354"/>
            <a:ext cx="10755226" cy="3658111"/>
          </a:xfrm>
          <a:prstGeom prst="rect">
            <a:avLst/>
          </a:prstGeom>
        </p:spPr>
      </p:pic>
      <p:sp>
        <p:nvSpPr>
          <p:cNvPr id="6" name="pole tekstowe 5">
            <a:extLst>
              <a:ext uri="{FF2B5EF4-FFF2-40B4-BE49-F238E27FC236}">
                <a16:creationId xmlns:a16="http://schemas.microsoft.com/office/drawing/2014/main" id="{79DE35D3-AFFE-E005-6C1F-7DD847852182}"/>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8" name="Obraz 7">
            <a:extLst>
              <a:ext uri="{FF2B5EF4-FFF2-40B4-BE49-F238E27FC236}">
                <a16:creationId xmlns:a16="http://schemas.microsoft.com/office/drawing/2014/main" id="{902A3AF9-EE2D-9B2A-FA87-C79AC3C2612F}"/>
              </a:ext>
            </a:extLst>
          </p:cNvPr>
          <p:cNvPicPr>
            <a:picLocks noChangeAspect="1"/>
          </p:cNvPicPr>
          <p:nvPr/>
        </p:nvPicPr>
        <p:blipFill>
          <a:blip r:embed="rId3"/>
          <a:stretch>
            <a:fillRect/>
          </a:stretch>
        </p:blipFill>
        <p:spPr>
          <a:xfrm flipH="1">
            <a:off x="9885990" y="6023332"/>
            <a:ext cx="272637" cy="665257"/>
          </a:xfrm>
          <a:prstGeom prst="rect">
            <a:avLst/>
          </a:prstGeom>
        </p:spPr>
      </p:pic>
      <p:pic>
        <p:nvPicPr>
          <p:cNvPr id="9" name="Obraz 8">
            <a:extLst>
              <a:ext uri="{FF2B5EF4-FFF2-40B4-BE49-F238E27FC236}">
                <a16:creationId xmlns:a16="http://schemas.microsoft.com/office/drawing/2014/main" id="{85BFD10F-D2A1-FD57-B193-A9062A1968AA}"/>
              </a:ext>
            </a:extLst>
          </p:cNvPr>
          <p:cNvPicPr>
            <a:picLocks noChangeAspect="1"/>
          </p:cNvPicPr>
          <p:nvPr/>
        </p:nvPicPr>
        <p:blipFill>
          <a:blip r:embed="rId4"/>
          <a:stretch>
            <a:fillRect/>
          </a:stretch>
        </p:blipFill>
        <p:spPr>
          <a:xfrm flipH="1">
            <a:off x="10289673" y="5945441"/>
            <a:ext cx="319404" cy="773701"/>
          </a:xfrm>
          <a:prstGeom prst="rect">
            <a:avLst/>
          </a:prstGeom>
        </p:spPr>
      </p:pic>
      <p:pic>
        <p:nvPicPr>
          <p:cNvPr id="10" name="Obraz 9">
            <a:extLst>
              <a:ext uri="{FF2B5EF4-FFF2-40B4-BE49-F238E27FC236}">
                <a16:creationId xmlns:a16="http://schemas.microsoft.com/office/drawing/2014/main" id="{A225BF46-718C-754E-F247-83A8B0F0AAB0}"/>
              </a:ext>
            </a:extLst>
          </p:cNvPr>
          <p:cNvPicPr>
            <a:picLocks noChangeAspect="1"/>
          </p:cNvPicPr>
          <p:nvPr/>
        </p:nvPicPr>
        <p:blipFill>
          <a:blip r:embed="rId5"/>
          <a:stretch>
            <a:fillRect/>
          </a:stretch>
        </p:blipFill>
        <p:spPr>
          <a:xfrm flipH="1">
            <a:off x="9443192" y="6023332"/>
            <a:ext cx="335407" cy="586962"/>
          </a:xfrm>
          <a:prstGeom prst="rect">
            <a:avLst/>
          </a:prstGeom>
        </p:spPr>
      </p:pic>
      <p:pic>
        <p:nvPicPr>
          <p:cNvPr id="11" name="Obraz 10">
            <a:extLst>
              <a:ext uri="{FF2B5EF4-FFF2-40B4-BE49-F238E27FC236}">
                <a16:creationId xmlns:a16="http://schemas.microsoft.com/office/drawing/2014/main" id="{63802BE0-35E4-EB8C-6008-A74A0763DC32}"/>
              </a:ext>
            </a:extLst>
          </p:cNvPr>
          <p:cNvPicPr>
            <a:picLocks noChangeAspect="1"/>
          </p:cNvPicPr>
          <p:nvPr/>
        </p:nvPicPr>
        <p:blipFill>
          <a:blip r:embed="rId6"/>
          <a:stretch>
            <a:fillRect/>
          </a:stretch>
        </p:blipFill>
        <p:spPr>
          <a:xfrm flipH="1">
            <a:off x="9109398" y="5923292"/>
            <a:ext cx="260774" cy="665257"/>
          </a:xfrm>
          <a:prstGeom prst="rect">
            <a:avLst/>
          </a:prstGeom>
        </p:spPr>
      </p:pic>
      <p:pic>
        <p:nvPicPr>
          <p:cNvPr id="12" name="Obraz 11">
            <a:extLst>
              <a:ext uri="{FF2B5EF4-FFF2-40B4-BE49-F238E27FC236}">
                <a16:creationId xmlns:a16="http://schemas.microsoft.com/office/drawing/2014/main" id="{95561625-D34E-6DEC-D1F6-1DD88C1B123B}"/>
              </a:ext>
            </a:extLst>
          </p:cNvPr>
          <p:cNvPicPr>
            <a:picLocks noChangeAspect="1"/>
          </p:cNvPicPr>
          <p:nvPr/>
        </p:nvPicPr>
        <p:blipFill>
          <a:blip r:embed="rId7"/>
          <a:stretch>
            <a:fillRect/>
          </a:stretch>
        </p:blipFill>
        <p:spPr>
          <a:xfrm flipH="1">
            <a:off x="8629308" y="5895160"/>
            <a:ext cx="369753" cy="746616"/>
          </a:xfrm>
          <a:prstGeom prst="rect">
            <a:avLst/>
          </a:prstGeom>
        </p:spPr>
      </p:pic>
      <p:pic>
        <p:nvPicPr>
          <p:cNvPr id="13" name="Obraz 12">
            <a:extLst>
              <a:ext uri="{FF2B5EF4-FFF2-40B4-BE49-F238E27FC236}">
                <a16:creationId xmlns:a16="http://schemas.microsoft.com/office/drawing/2014/main" id="{FA452100-28C7-A2CE-DFBA-E098CD763E95}"/>
              </a:ext>
            </a:extLst>
          </p:cNvPr>
          <p:cNvPicPr>
            <a:picLocks noChangeAspect="1"/>
          </p:cNvPicPr>
          <p:nvPr/>
        </p:nvPicPr>
        <p:blipFill>
          <a:blip r:embed="rId8"/>
          <a:stretch>
            <a:fillRect/>
          </a:stretch>
        </p:blipFill>
        <p:spPr>
          <a:xfrm flipH="1">
            <a:off x="10825736" y="6151201"/>
            <a:ext cx="1080714" cy="362179"/>
          </a:xfrm>
          <a:prstGeom prst="rect">
            <a:avLst/>
          </a:prstGeom>
        </p:spPr>
      </p:pic>
    </p:spTree>
    <p:extLst>
      <p:ext uri="{BB962C8B-B14F-4D97-AF65-F5344CB8AC3E}">
        <p14:creationId xmlns:p14="http://schemas.microsoft.com/office/powerpoint/2010/main" val="412876009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ED253-24DD-A22B-280A-FCDEB7924A7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7B43A38-BA28-31E5-5A4B-9C0BAB1BEBC1}"/>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Końcówki konektorowe, wtyki, gniazda izolowane</a:t>
            </a:r>
            <a:endParaRPr lang="pl-PL" sz="4800" noProof="0" dirty="0">
              <a:latin typeface="+mn-lt"/>
            </a:endParaRPr>
          </a:p>
        </p:txBody>
      </p:sp>
      <p:sp>
        <p:nvSpPr>
          <p:cNvPr id="4" name="pole tekstowe 3">
            <a:extLst>
              <a:ext uri="{FF2B5EF4-FFF2-40B4-BE49-F238E27FC236}">
                <a16:creationId xmlns:a16="http://schemas.microsoft.com/office/drawing/2014/main" id="{F16585CC-EF56-CF4A-56C5-D10D646F3623}"/>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8" name="Obraz 7">
            <a:extLst>
              <a:ext uri="{FF2B5EF4-FFF2-40B4-BE49-F238E27FC236}">
                <a16:creationId xmlns:a16="http://schemas.microsoft.com/office/drawing/2014/main" id="{D3F46F74-2C60-6F27-D41D-C2869A3950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1781" y="1460428"/>
            <a:ext cx="7884129" cy="5258714"/>
          </a:xfrm>
          <a:prstGeom prst="rect">
            <a:avLst/>
          </a:prstGeom>
        </p:spPr>
      </p:pic>
    </p:spTree>
    <p:extLst>
      <p:ext uri="{BB962C8B-B14F-4D97-AF65-F5344CB8AC3E}">
        <p14:creationId xmlns:p14="http://schemas.microsoft.com/office/powerpoint/2010/main" val="271065818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B2BBF-12A5-01B4-17E1-B52D06348AB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BD70198-70CA-124C-8DD5-924F0209819A}"/>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Technika zaprasowywania konektorów izolowanych</a:t>
            </a:r>
            <a:endParaRPr lang="pl-PL" sz="4800" noProof="0" dirty="0">
              <a:latin typeface="+mn-lt"/>
            </a:endParaRPr>
          </a:p>
        </p:txBody>
      </p:sp>
      <p:sp>
        <p:nvSpPr>
          <p:cNvPr id="3" name="Podtytuł 2">
            <a:extLst>
              <a:ext uri="{FF2B5EF4-FFF2-40B4-BE49-F238E27FC236}">
                <a16:creationId xmlns:a16="http://schemas.microsoft.com/office/drawing/2014/main" id="{48D3E96D-85DF-8BFA-47DA-9171786E4AA2}"/>
              </a:ext>
            </a:extLst>
          </p:cNvPr>
          <p:cNvSpPr>
            <a:spLocks noGrp="1"/>
          </p:cNvSpPr>
          <p:nvPr>
            <p:ph type="subTitle" idx="1"/>
          </p:nvPr>
        </p:nvSpPr>
        <p:spPr>
          <a:xfrm>
            <a:off x="692727" y="1435510"/>
            <a:ext cx="10991273" cy="5022022"/>
          </a:xfrm>
        </p:spPr>
        <p:txBody>
          <a:bodyPr>
            <a:normAutofit/>
          </a:bodyPr>
          <a:lstStyle/>
          <a:p>
            <a:pPr algn="just"/>
            <a:r>
              <a:rPr lang="pl-PL" sz="1800" b="0" i="0" u="none" strike="noStrike" baseline="0" dirty="0">
                <a:solidFill>
                  <a:srgbClr val="000000"/>
                </a:solidFill>
              </a:rPr>
              <a:t>Wykonywane są jako wsuwki, nasuwki, nasuwka-wsuwka, gniazda i wtyki izolowane i całkowicie izolowane. </a:t>
            </a:r>
          </a:p>
          <a:p>
            <a:pPr algn="just"/>
            <a:endParaRPr lang="pl-PL" sz="1800" b="1" i="0" u="none" strike="noStrike" baseline="0" dirty="0">
              <a:solidFill>
                <a:srgbClr val="000000"/>
              </a:solidFill>
            </a:endParaRPr>
          </a:p>
          <a:p>
            <a:pPr algn="just"/>
            <a:r>
              <a:rPr lang="pl-PL" sz="1800" b="1" i="0" u="none" strike="noStrike" baseline="0" dirty="0">
                <a:solidFill>
                  <a:srgbClr val="000000"/>
                </a:solidFill>
              </a:rPr>
              <a:t>Materiał: </a:t>
            </a:r>
            <a:endParaRPr lang="pl-PL" sz="1800" b="0" i="0" u="none" strike="noStrike" baseline="0" dirty="0">
              <a:solidFill>
                <a:srgbClr val="000000"/>
              </a:solidFill>
            </a:endParaRPr>
          </a:p>
          <a:p>
            <a:pPr algn="just"/>
            <a:r>
              <a:rPr lang="pl-PL" sz="1800" b="0" i="0" u="none" strike="noStrike" baseline="0" dirty="0">
                <a:solidFill>
                  <a:srgbClr val="000000"/>
                </a:solidFill>
              </a:rPr>
              <a:t>mosiądz </a:t>
            </a:r>
            <a:r>
              <a:rPr lang="pl-PL" sz="1800" b="0" i="0" u="none" strike="noStrike" baseline="0" dirty="0" err="1">
                <a:solidFill>
                  <a:srgbClr val="000000"/>
                </a:solidFill>
              </a:rPr>
              <a:t>CuZn</a:t>
            </a:r>
            <a:r>
              <a:rPr lang="pl-PL" sz="1800" b="0" i="0" u="none" strike="noStrike" baseline="0" dirty="0">
                <a:solidFill>
                  <a:srgbClr val="000000"/>
                </a:solidFill>
              </a:rPr>
              <a:t> 30F 43 wg DIN 17670, lub mosiądz M 70 wg PN - 67/H-87025 </a:t>
            </a:r>
          </a:p>
          <a:p>
            <a:pPr algn="just"/>
            <a:r>
              <a:rPr lang="pl-PL" sz="1800" b="0" i="0" u="none" strike="noStrike" baseline="0" dirty="0">
                <a:solidFill>
                  <a:srgbClr val="000000"/>
                </a:solidFill>
              </a:rPr>
              <a:t>izolacja z PVC, PA (poliamid, nylon), PC (poliwęglan), temperatura pracy do 130 °C (w zależności od materiału). </a:t>
            </a:r>
          </a:p>
          <a:p>
            <a:pPr algn="just"/>
            <a:r>
              <a:rPr lang="pl-PL" sz="1800" b="1" i="0" u="none" strike="noStrike" baseline="0" dirty="0">
                <a:solidFill>
                  <a:srgbClr val="000000"/>
                </a:solidFill>
              </a:rPr>
              <a:t>Pokrycie: </a:t>
            </a:r>
            <a:r>
              <a:rPr lang="pl-PL" sz="1800" b="0" i="0" u="none" strike="noStrike" baseline="0" dirty="0">
                <a:solidFill>
                  <a:srgbClr val="000000"/>
                </a:solidFill>
              </a:rPr>
              <a:t>cynowane galwanicznie, 4 </a:t>
            </a:r>
            <a:r>
              <a:rPr lang="pl-PL" sz="1800" b="0" i="0" u="none" strike="noStrike" baseline="0" dirty="0" err="1">
                <a:solidFill>
                  <a:srgbClr val="000000"/>
                </a:solidFill>
              </a:rPr>
              <a:t>μm</a:t>
            </a:r>
            <a:r>
              <a:rPr lang="pl-PL" sz="1800" b="0" i="0" u="none" strike="noStrike" baseline="0" dirty="0">
                <a:solidFill>
                  <a:srgbClr val="000000"/>
                </a:solidFill>
              </a:rPr>
              <a:t>. </a:t>
            </a:r>
          </a:p>
          <a:p>
            <a:pPr algn="just"/>
            <a:r>
              <a:rPr lang="pl-PL" sz="1800" b="1" i="0" u="none" strike="noStrike" baseline="0" dirty="0">
                <a:solidFill>
                  <a:srgbClr val="000000"/>
                </a:solidFill>
              </a:rPr>
              <a:t>Wykonanie: </a:t>
            </a:r>
            <a:r>
              <a:rPr lang="pl-PL" sz="1800" b="0" i="0" u="none" strike="noStrike" baseline="0" dirty="0">
                <a:solidFill>
                  <a:srgbClr val="000000"/>
                </a:solidFill>
              </a:rPr>
              <a:t>Wsuwka WI i nasuwka NI – DIN 46245 cz.1, 2, 3. </a:t>
            </a:r>
          </a:p>
          <a:p>
            <a:pPr algn="just"/>
            <a:endParaRPr lang="pl-PL" sz="1800" b="1" i="0" u="none" strike="noStrike" baseline="0" dirty="0">
              <a:solidFill>
                <a:srgbClr val="000000"/>
              </a:solidFill>
            </a:endParaRPr>
          </a:p>
          <a:p>
            <a:pPr algn="just"/>
            <a:r>
              <a:rPr lang="pl-PL" sz="1800" b="1" i="0" u="none" strike="noStrike" baseline="0" dirty="0">
                <a:solidFill>
                  <a:srgbClr val="000000"/>
                </a:solidFill>
              </a:rPr>
              <a:t>Wielkości znamionowe: </a:t>
            </a:r>
            <a:endParaRPr lang="pl-PL" sz="1800" b="0" i="0" u="none" strike="noStrike" baseline="0" dirty="0">
              <a:solidFill>
                <a:srgbClr val="000000"/>
              </a:solidFill>
            </a:endParaRPr>
          </a:p>
          <a:p>
            <a:pPr algn="just"/>
            <a:r>
              <a:rPr lang="pl-PL" sz="1800" b="0" i="0" u="none" strike="noStrike" baseline="0" dirty="0">
                <a:solidFill>
                  <a:srgbClr val="000000"/>
                </a:solidFill>
              </a:rPr>
              <a:t>Wsuwka WI i nasuwka NI – przekrój 0,5÷6 [mm²] , szerokość wsuwki: 2,8; 4,8; 6,3 [mm], grubość 0,5; 0,8 [mm]. </a:t>
            </a:r>
          </a:p>
          <a:p>
            <a:pPr algn="just"/>
            <a:r>
              <a:rPr lang="pl-PL" sz="1800" b="0" i="0" u="none" strike="noStrike" baseline="0" dirty="0">
                <a:solidFill>
                  <a:srgbClr val="000000"/>
                </a:solidFill>
              </a:rPr>
              <a:t>Wtyki </a:t>
            </a:r>
            <a:r>
              <a:rPr lang="pl-PL" sz="1800" b="0" i="0" u="none" strike="noStrike" baseline="0" dirty="0" err="1">
                <a:solidFill>
                  <a:srgbClr val="000000"/>
                </a:solidFill>
              </a:rPr>
              <a:t>Wi</a:t>
            </a:r>
            <a:r>
              <a:rPr lang="pl-PL" sz="1800" b="0" i="0" u="none" strike="noStrike" baseline="0" dirty="0">
                <a:solidFill>
                  <a:srgbClr val="000000"/>
                </a:solidFill>
              </a:rPr>
              <a:t> i gniazda GI – przekrój 0,5÷6 [mm²], średnica bolca / gniazda 4 i 5 [mm]. </a:t>
            </a:r>
          </a:p>
        </p:txBody>
      </p:sp>
      <p:sp>
        <p:nvSpPr>
          <p:cNvPr id="4" name="pole tekstowe 3">
            <a:extLst>
              <a:ext uri="{FF2B5EF4-FFF2-40B4-BE49-F238E27FC236}">
                <a16:creationId xmlns:a16="http://schemas.microsoft.com/office/drawing/2014/main" id="{DCFDD8D7-E878-C239-D4A7-A2DF9F76A666}"/>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5" name="Obraz 4">
            <a:extLst>
              <a:ext uri="{FF2B5EF4-FFF2-40B4-BE49-F238E27FC236}">
                <a16:creationId xmlns:a16="http://schemas.microsoft.com/office/drawing/2014/main" id="{7AE5FC1F-4139-2E1E-97A7-48B803F8B8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24874" y="5135418"/>
            <a:ext cx="2374399" cy="1583724"/>
          </a:xfrm>
          <a:prstGeom prst="rect">
            <a:avLst/>
          </a:prstGeom>
        </p:spPr>
      </p:pic>
    </p:spTree>
    <p:extLst>
      <p:ext uri="{BB962C8B-B14F-4D97-AF65-F5344CB8AC3E}">
        <p14:creationId xmlns:p14="http://schemas.microsoft.com/office/powerpoint/2010/main" val="75179159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D8822-FFC4-E6EB-558A-A5E74E944A0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2963F95-10F2-2FD2-670E-8614E6EE935A}"/>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Technika zaprasowywania konektorów izolowanych</a:t>
            </a:r>
            <a:endParaRPr lang="pl-PL" sz="4800" noProof="0" dirty="0">
              <a:latin typeface="+mn-lt"/>
            </a:endParaRPr>
          </a:p>
        </p:txBody>
      </p:sp>
      <p:sp>
        <p:nvSpPr>
          <p:cNvPr id="3" name="Podtytuł 2">
            <a:extLst>
              <a:ext uri="{FF2B5EF4-FFF2-40B4-BE49-F238E27FC236}">
                <a16:creationId xmlns:a16="http://schemas.microsoft.com/office/drawing/2014/main" id="{890C8ED6-4155-B908-FF20-C10B2425D99C}"/>
              </a:ext>
            </a:extLst>
          </p:cNvPr>
          <p:cNvSpPr>
            <a:spLocks noGrp="1"/>
          </p:cNvSpPr>
          <p:nvPr>
            <p:ph type="subTitle" idx="1"/>
          </p:nvPr>
        </p:nvSpPr>
        <p:spPr>
          <a:xfrm>
            <a:off x="692727" y="1791854"/>
            <a:ext cx="10991273" cy="4665677"/>
          </a:xfrm>
        </p:spPr>
        <p:txBody>
          <a:bodyPr>
            <a:normAutofit/>
          </a:bodyPr>
          <a:lstStyle/>
          <a:p>
            <a:pPr algn="just"/>
            <a:r>
              <a:rPr lang="pl-PL" sz="1800" b="1" i="0" u="none" strike="noStrike" baseline="0" dirty="0">
                <a:solidFill>
                  <a:srgbClr val="000000"/>
                </a:solidFill>
              </a:rPr>
              <a:t>Zastosowanie: </a:t>
            </a:r>
            <a:r>
              <a:rPr lang="pl-PL" sz="1800" b="0" i="0" u="none" strike="noStrike" baseline="0" dirty="0">
                <a:solidFill>
                  <a:srgbClr val="000000"/>
                </a:solidFill>
              </a:rPr>
              <a:t>Wsuwki i nasuwki stosowane są do przyłączenia kabla do zacisku aparatu elektrycznego. </a:t>
            </a:r>
          </a:p>
          <a:p>
            <a:pPr algn="just"/>
            <a:r>
              <a:rPr lang="pl-PL" sz="1800" b="0" i="0" u="none" strike="noStrike" baseline="0" dirty="0">
                <a:solidFill>
                  <a:srgbClr val="000000"/>
                </a:solidFill>
              </a:rPr>
              <a:t>Jednym z podstawowych parametrów decydujących o jakości wykonanego połączenia (zestyku) jest sprężystość materiału nasuwki lub wtyku. </a:t>
            </a:r>
          </a:p>
          <a:p>
            <a:pPr algn="just"/>
            <a:endParaRPr lang="pl-PL" sz="1800" b="0" i="0" u="none" strike="noStrike" baseline="0" dirty="0">
              <a:solidFill>
                <a:srgbClr val="000000"/>
              </a:solidFill>
            </a:endParaRPr>
          </a:p>
          <a:p>
            <a:pPr algn="just"/>
            <a:r>
              <a:rPr lang="pl-PL" sz="1800" b="1" i="0" u="sng" strike="noStrike" baseline="0" dirty="0">
                <a:solidFill>
                  <a:srgbClr val="000000"/>
                </a:solidFill>
              </a:rPr>
              <a:t>Ze względu na grzanie się zestyku wsuwka – nasuwki opisane powyżej końcówki są stosowane maksymalnie </a:t>
            </a:r>
          </a:p>
          <a:p>
            <a:pPr algn="just"/>
            <a:r>
              <a:rPr lang="pl-PL" sz="1800" b="1" i="0" u="sng" strike="noStrike" baseline="0" dirty="0">
                <a:solidFill>
                  <a:srgbClr val="000000"/>
                </a:solidFill>
              </a:rPr>
              <a:t>do 6 mm². </a:t>
            </a:r>
            <a:endParaRPr lang="pl-PL" b="1" u="sng" dirty="0"/>
          </a:p>
        </p:txBody>
      </p:sp>
      <p:sp>
        <p:nvSpPr>
          <p:cNvPr id="4" name="pole tekstowe 3">
            <a:extLst>
              <a:ext uri="{FF2B5EF4-FFF2-40B4-BE49-F238E27FC236}">
                <a16:creationId xmlns:a16="http://schemas.microsoft.com/office/drawing/2014/main" id="{5B5A3A72-EEF7-0AD1-CE19-537E2709F05F}"/>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5" name="Obraz 4">
            <a:extLst>
              <a:ext uri="{FF2B5EF4-FFF2-40B4-BE49-F238E27FC236}">
                <a16:creationId xmlns:a16="http://schemas.microsoft.com/office/drawing/2014/main" id="{D3147A8B-A87E-1D5C-1F10-8DA234F236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0983" y="4149772"/>
            <a:ext cx="3459910" cy="2307760"/>
          </a:xfrm>
          <a:prstGeom prst="rect">
            <a:avLst/>
          </a:prstGeom>
        </p:spPr>
      </p:pic>
    </p:spTree>
    <p:extLst>
      <p:ext uri="{BB962C8B-B14F-4D97-AF65-F5344CB8AC3E}">
        <p14:creationId xmlns:p14="http://schemas.microsoft.com/office/powerpoint/2010/main" val="275996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1DA7B-BA0E-3DC8-19FA-2EB0879A7C7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3897CF0-2560-9BE8-6164-12D7E8EEB68A}"/>
              </a:ext>
            </a:extLst>
          </p:cNvPr>
          <p:cNvSpPr>
            <a:spLocks noGrp="1"/>
          </p:cNvSpPr>
          <p:nvPr>
            <p:ph type="ctrTitle"/>
          </p:nvPr>
        </p:nvSpPr>
        <p:spPr>
          <a:xfrm>
            <a:off x="365759" y="400468"/>
            <a:ext cx="11540691" cy="841191"/>
          </a:xfrm>
        </p:spPr>
        <p:txBody>
          <a:bodyPr>
            <a:noAutofit/>
          </a:bodyPr>
          <a:lstStyle/>
          <a:p>
            <a:pPr>
              <a:lnSpc>
                <a:spcPct val="115000"/>
              </a:lnSpc>
              <a:spcAft>
                <a:spcPts val="1000"/>
              </a:spcAft>
            </a:pPr>
            <a:r>
              <a:rPr lang="pl-PL" sz="4800" i="0" u="none" strike="noStrike" baseline="0" dirty="0">
                <a:latin typeface="+mn-lt"/>
              </a:rPr>
              <a:t>YKY, </a:t>
            </a:r>
            <a:r>
              <a:rPr lang="pl-PL" sz="4800" i="0" u="none" strike="noStrike" baseline="0" dirty="0" err="1">
                <a:latin typeface="+mn-lt"/>
              </a:rPr>
              <a:t>YKYżo</a:t>
            </a:r>
            <a:r>
              <a:rPr lang="pl-PL" sz="4800" i="0" u="none" strike="noStrike" baseline="0" dirty="0">
                <a:latin typeface="+mn-lt"/>
              </a:rPr>
              <a:t> 0,6/1 kV</a:t>
            </a:r>
          </a:p>
        </p:txBody>
      </p:sp>
      <p:sp>
        <p:nvSpPr>
          <p:cNvPr id="3" name="Podtytuł 2">
            <a:extLst>
              <a:ext uri="{FF2B5EF4-FFF2-40B4-BE49-F238E27FC236}">
                <a16:creationId xmlns:a16="http://schemas.microsoft.com/office/drawing/2014/main" id="{3E3D693B-F74C-1198-0C28-6E94A3D22479}"/>
              </a:ext>
            </a:extLst>
          </p:cNvPr>
          <p:cNvSpPr>
            <a:spLocks noGrp="1"/>
          </p:cNvSpPr>
          <p:nvPr>
            <p:ph type="subTitle" idx="1"/>
          </p:nvPr>
        </p:nvSpPr>
        <p:spPr>
          <a:xfrm>
            <a:off x="692727" y="1435510"/>
            <a:ext cx="10991273" cy="5022022"/>
          </a:xfrm>
        </p:spPr>
        <p:txBody>
          <a:bodyPr>
            <a:normAutofit/>
          </a:bodyPr>
          <a:lstStyle/>
          <a:p>
            <a:pPr algn="l">
              <a:lnSpc>
                <a:spcPct val="115000"/>
              </a:lnSpc>
              <a:spcAft>
                <a:spcPts val="1000"/>
              </a:spcAft>
            </a:pPr>
            <a:endParaRPr lang="pl-PL" sz="1800" b="0" i="0" u="none" strike="noStrike" baseline="0" dirty="0"/>
          </a:p>
          <a:p>
            <a:pPr algn="l">
              <a:lnSpc>
                <a:spcPct val="115000"/>
              </a:lnSpc>
              <a:spcAft>
                <a:spcPts val="1000"/>
              </a:spcAft>
            </a:pPr>
            <a:r>
              <a:rPr lang="pl-PL" sz="1800" b="0" i="0" u="none" strike="noStrike" baseline="0" dirty="0"/>
              <a:t>1 - Żyła przewodząca miedziana</a:t>
            </a:r>
            <a:br>
              <a:rPr lang="pl-PL" sz="1800" b="0" i="0" u="none" strike="noStrike" baseline="0" dirty="0"/>
            </a:br>
            <a:r>
              <a:rPr lang="pl-PL" sz="1800" dirty="0"/>
              <a:t>2 - </a:t>
            </a:r>
            <a:r>
              <a:rPr lang="pl-PL" sz="1800" b="0" i="0" u="none" strike="noStrike" baseline="0" dirty="0"/>
              <a:t>Izolacja PVC</a:t>
            </a:r>
            <a:br>
              <a:rPr lang="pl-PL" sz="1800" b="0" i="0" u="none" strike="noStrike" baseline="0" dirty="0"/>
            </a:br>
            <a:r>
              <a:rPr lang="pl-PL" sz="1800" b="0" i="0" u="none" strike="noStrike" baseline="0" dirty="0"/>
              <a:t>3 - Powłoka zewnętrzna PVC</a:t>
            </a:r>
          </a:p>
          <a:p>
            <a:pPr algn="l">
              <a:lnSpc>
                <a:spcPct val="115000"/>
              </a:lnSpc>
              <a:spcAft>
                <a:spcPts val="1000"/>
              </a:spcAft>
            </a:pPr>
            <a:r>
              <a:rPr lang="pl-PL" sz="1800" b="0" i="0" u="none" strike="noStrike" baseline="0" dirty="0"/>
              <a:t>*Opcjonalnie - tworzywo wypełniające</a:t>
            </a:r>
          </a:p>
          <a:p>
            <a:pPr algn="l">
              <a:lnSpc>
                <a:spcPct val="115000"/>
              </a:lnSpc>
              <a:spcAft>
                <a:spcPts val="1000"/>
              </a:spcAft>
            </a:pPr>
            <a:r>
              <a:rPr lang="pl-PL" sz="1800" b="0" i="0" u="none" strike="noStrike" baseline="0" dirty="0"/>
              <a:t>Kable elektroenergetyczne z izolacją PVC przeznaczone do układania na stałe, wewnątrz i na zewnątrz pomieszczeń, bezpośrednio w ziemi i w obudowach betonowych, odporne na promieniowanie UV.</a:t>
            </a:r>
          </a:p>
          <a:p>
            <a:pPr algn="l">
              <a:lnSpc>
                <a:spcPct val="115000"/>
              </a:lnSpc>
              <a:spcAft>
                <a:spcPts val="1000"/>
              </a:spcAft>
            </a:pPr>
            <a:r>
              <a:rPr lang="pl-PL" sz="1800" b="0" i="0" u="none" strike="noStrike" baseline="0" dirty="0"/>
              <a:t>Konstrukcja tych wyrobów jest zgodna ze wskazanymi normami przedmiotowymi.</a:t>
            </a:r>
          </a:p>
          <a:p>
            <a:pPr algn="l">
              <a:lnSpc>
                <a:spcPct val="115000"/>
              </a:lnSpc>
              <a:spcAft>
                <a:spcPts val="1000"/>
              </a:spcAft>
            </a:pPr>
            <a:r>
              <a:rPr lang="pl-PL" sz="1800" b="0" i="0" u="none" strike="noStrike" baseline="0" dirty="0"/>
              <a:t>W trakcie prac instalacyjnych wymagane jest stosowanie się do obowiązujących przepisów w tym zakresie.</a:t>
            </a:r>
          </a:p>
        </p:txBody>
      </p:sp>
      <p:pic>
        <p:nvPicPr>
          <p:cNvPr id="5" name="Obraz 4">
            <a:extLst>
              <a:ext uri="{FF2B5EF4-FFF2-40B4-BE49-F238E27FC236}">
                <a16:creationId xmlns:a16="http://schemas.microsoft.com/office/drawing/2014/main" id="{29FEEA95-1C42-2C8E-9D8D-DE20024028CB}"/>
              </a:ext>
            </a:extLst>
          </p:cNvPr>
          <p:cNvPicPr>
            <a:picLocks noChangeAspect="1"/>
          </p:cNvPicPr>
          <p:nvPr/>
        </p:nvPicPr>
        <p:blipFill>
          <a:blip r:embed="rId2"/>
          <a:stretch>
            <a:fillRect/>
          </a:stretch>
        </p:blipFill>
        <p:spPr>
          <a:xfrm>
            <a:off x="7501941" y="1435510"/>
            <a:ext cx="4182059" cy="2143424"/>
          </a:xfrm>
          <a:prstGeom prst="rect">
            <a:avLst/>
          </a:prstGeom>
        </p:spPr>
      </p:pic>
      <p:sp>
        <p:nvSpPr>
          <p:cNvPr id="7" name="pole tekstowe 6">
            <a:extLst>
              <a:ext uri="{FF2B5EF4-FFF2-40B4-BE49-F238E27FC236}">
                <a16:creationId xmlns:a16="http://schemas.microsoft.com/office/drawing/2014/main" id="{6F3FBD6E-DAB1-65FF-E4EC-16F72E682311}"/>
              </a:ext>
            </a:extLst>
          </p:cNvPr>
          <p:cNvSpPr txBox="1"/>
          <p:nvPr/>
        </p:nvSpPr>
        <p:spPr>
          <a:xfrm>
            <a:off x="235526" y="6457532"/>
            <a:ext cx="4909129" cy="253916"/>
          </a:xfrm>
          <a:prstGeom prst="rect">
            <a:avLst/>
          </a:prstGeom>
          <a:noFill/>
        </p:spPr>
        <p:txBody>
          <a:bodyPr wrap="square" rtlCol="0">
            <a:spAutoFit/>
          </a:bodyPr>
          <a:lstStyle/>
          <a:p>
            <a:r>
              <a:rPr lang="pl-PL" sz="1050" dirty="0"/>
              <a:t>Źródło: Katalog NKT Przewody i kable elektroenergetyczne niskiego napięcia</a:t>
            </a:r>
          </a:p>
        </p:txBody>
      </p:sp>
    </p:spTree>
    <p:extLst>
      <p:ext uri="{BB962C8B-B14F-4D97-AF65-F5344CB8AC3E}">
        <p14:creationId xmlns:p14="http://schemas.microsoft.com/office/powerpoint/2010/main" val="343934853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D3A7C-2665-4C88-7083-AFC18267E5C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AC3C959-7046-0C0F-377A-8393674C388A}"/>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Technika zaprasowywania konektorów izolowanych</a:t>
            </a:r>
            <a:endParaRPr lang="pl-PL" sz="4800" noProof="0" dirty="0">
              <a:latin typeface="+mn-lt"/>
            </a:endParaRPr>
          </a:p>
        </p:txBody>
      </p:sp>
      <p:sp>
        <p:nvSpPr>
          <p:cNvPr id="3" name="Podtytuł 2">
            <a:extLst>
              <a:ext uri="{FF2B5EF4-FFF2-40B4-BE49-F238E27FC236}">
                <a16:creationId xmlns:a16="http://schemas.microsoft.com/office/drawing/2014/main" id="{24DE73B2-0B2C-0F27-5DBD-60B4D1B691FB}"/>
              </a:ext>
            </a:extLst>
          </p:cNvPr>
          <p:cNvSpPr>
            <a:spLocks noGrp="1"/>
          </p:cNvSpPr>
          <p:nvPr>
            <p:ph type="subTitle" idx="1"/>
          </p:nvPr>
        </p:nvSpPr>
        <p:spPr>
          <a:xfrm>
            <a:off x="692727" y="1435510"/>
            <a:ext cx="10991273" cy="5022022"/>
          </a:xfrm>
        </p:spPr>
        <p:txBody>
          <a:bodyPr>
            <a:normAutofit/>
          </a:bodyPr>
          <a:lstStyle/>
          <a:p>
            <a:pPr algn="just"/>
            <a:r>
              <a:rPr lang="pl-PL" sz="1800" b="0" i="0" u="none" strike="noStrike" baseline="0" dirty="0">
                <a:solidFill>
                  <a:srgbClr val="000000"/>
                </a:solidFill>
              </a:rPr>
              <a:t>Mamy do czynienia z różną konstrukcją części zaciskanej końcówki: </a:t>
            </a:r>
          </a:p>
          <a:p>
            <a:pPr algn="just"/>
            <a:r>
              <a:rPr lang="pl-PL" sz="1800" b="0" i="0" u="none" strike="noStrike" baseline="0" dirty="0">
                <a:solidFill>
                  <a:srgbClr val="000000"/>
                </a:solidFill>
              </a:rPr>
              <a:t>– </a:t>
            </a:r>
            <a:r>
              <a:rPr lang="pl-PL" sz="1800" b="1" i="0" u="none" strike="noStrike" baseline="0" dirty="0">
                <a:solidFill>
                  <a:srgbClr val="000000"/>
                </a:solidFill>
              </a:rPr>
              <a:t>w postaci rurki z PCV </a:t>
            </a:r>
            <a:r>
              <a:rPr lang="pl-PL" sz="1800" b="0" i="0" u="none" strike="noStrike" baseline="0" dirty="0">
                <a:solidFill>
                  <a:srgbClr val="000000"/>
                </a:solidFill>
              </a:rPr>
              <a:t>(patrz rys. 1) naciągniętej na część rurkową końcówki (izolacja może posiadać rozszerzenie na końcu ułatwiające włożenie kabla – oznaczenie wg Ergom BPCV). </a:t>
            </a:r>
          </a:p>
          <a:p>
            <a:pPr algn="just"/>
            <a:r>
              <a:rPr lang="pl-PL" sz="1800" b="0" i="0" u="none" strike="noStrike" baseline="0" dirty="0">
                <a:solidFill>
                  <a:srgbClr val="000000"/>
                </a:solidFill>
              </a:rPr>
              <a:t>– </a:t>
            </a:r>
            <a:r>
              <a:rPr lang="pl-PL" sz="1800" b="1" i="0" u="none" strike="noStrike" baseline="0" dirty="0">
                <a:solidFill>
                  <a:srgbClr val="000000"/>
                </a:solidFill>
              </a:rPr>
              <a:t>w postaci rurki z PCV, PA lub PC </a:t>
            </a:r>
            <a:r>
              <a:rPr lang="pl-PL" sz="1800" b="0" i="0" u="none" strike="noStrike" baseline="0" dirty="0">
                <a:solidFill>
                  <a:srgbClr val="000000"/>
                </a:solidFill>
              </a:rPr>
              <a:t>(patrz rys. 2 i 3) nałożonej na tulejkę z miedzi cynowanej galwanicznie, która z kolei jest wciśnięta na część rurkową końcówki (brak specjalnego wyróżnika w oznaczeniu wg Ergom). Konstrukcja taka ułatwia wsuwanie żyły i znacznie przyśpiesza montaż w porównaniu z końcówką posiadającą izolację z PCV i zwana jest często ”</a:t>
            </a:r>
            <a:r>
              <a:rPr lang="pl-PL" sz="1800" b="0" i="0" u="none" strike="noStrike" baseline="0" dirty="0" err="1">
                <a:solidFill>
                  <a:srgbClr val="000000"/>
                </a:solidFill>
              </a:rPr>
              <a:t>easy</a:t>
            </a:r>
            <a:r>
              <a:rPr lang="pl-PL" sz="1800" b="0" i="0" u="none" strike="noStrike" baseline="0" dirty="0">
                <a:solidFill>
                  <a:srgbClr val="000000"/>
                </a:solidFill>
              </a:rPr>
              <a:t> </a:t>
            </a:r>
            <a:r>
              <a:rPr lang="pl-PL" sz="1800" b="0" i="0" u="none" strike="noStrike" baseline="0" dirty="0" err="1">
                <a:solidFill>
                  <a:srgbClr val="000000"/>
                </a:solidFill>
              </a:rPr>
              <a:t>entry</a:t>
            </a:r>
            <a:r>
              <a:rPr lang="pl-PL" sz="1800" b="0" i="0" u="none" strike="noStrike" baseline="0" dirty="0">
                <a:solidFill>
                  <a:srgbClr val="000000"/>
                </a:solidFill>
              </a:rPr>
              <a:t>” (łatwe wejście), ze względu na stożkowe ukształtowanie tulejki miedzianej. </a:t>
            </a:r>
            <a:endParaRPr lang="pl-PL" dirty="0"/>
          </a:p>
        </p:txBody>
      </p:sp>
      <p:pic>
        <p:nvPicPr>
          <p:cNvPr id="5" name="Obraz 4">
            <a:extLst>
              <a:ext uri="{FF2B5EF4-FFF2-40B4-BE49-F238E27FC236}">
                <a16:creationId xmlns:a16="http://schemas.microsoft.com/office/drawing/2014/main" id="{CE7527E8-7614-0761-120A-05384D93010F}"/>
              </a:ext>
            </a:extLst>
          </p:cNvPr>
          <p:cNvPicPr>
            <a:picLocks noChangeAspect="1"/>
          </p:cNvPicPr>
          <p:nvPr/>
        </p:nvPicPr>
        <p:blipFill>
          <a:blip r:embed="rId2"/>
          <a:stretch>
            <a:fillRect/>
          </a:stretch>
        </p:blipFill>
        <p:spPr>
          <a:xfrm>
            <a:off x="886942" y="3981049"/>
            <a:ext cx="10612331" cy="2876951"/>
          </a:xfrm>
          <a:prstGeom prst="rect">
            <a:avLst/>
          </a:prstGeom>
        </p:spPr>
      </p:pic>
      <p:sp>
        <p:nvSpPr>
          <p:cNvPr id="6" name="pole tekstowe 5">
            <a:extLst>
              <a:ext uri="{FF2B5EF4-FFF2-40B4-BE49-F238E27FC236}">
                <a16:creationId xmlns:a16="http://schemas.microsoft.com/office/drawing/2014/main" id="{AFC58805-8C18-0652-B1D0-9A819245C64A}"/>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spTree>
    <p:extLst>
      <p:ext uri="{BB962C8B-B14F-4D97-AF65-F5344CB8AC3E}">
        <p14:creationId xmlns:p14="http://schemas.microsoft.com/office/powerpoint/2010/main" val="293383493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341A2-563D-FEEB-C733-22BF0111817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448683C-0BF1-2FE3-8E2D-F7A485E76DD8}"/>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Technika zaprasowywania konektorów izolowanych</a:t>
            </a:r>
            <a:endParaRPr lang="pl-PL" sz="4800" noProof="0" dirty="0">
              <a:latin typeface="+mn-lt"/>
            </a:endParaRPr>
          </a:p>
        </p:txBody>
      </p:sp>
      <p:sp>
        <p:nvSpPr>
          <p:cNvPr id="3" name="Podtytuł 2">
            <a:extLst>
              <a:ext uri="{FF2B5EF4-FFF2-40B4-BE49-F238E27FC236}">
                <a16:creationId xmlns:a16="http://schemas.microsoft.com/office/drawing/2014/main" id="{11610CF9-A0D3-0B76-8B65-A1026E9F8A5F}"/>
              </a:ext>
            </a:extLst>
          </p:cNvPr>
          <p:cNvSpPr>
            <a:spLocks noGrp="1"/>
          </p:cNvSpPr>
          <p:nvPr>
            <p:ph type="subTitle" idx="1"/>
          </p:nvPr>
        </p:nvSpPr>
        <p:spPr>
          <a:xfrm>
            <a:off x="692727" y="1435510"/>
            <a:ext cx="10991273" cy="5022022"/>
          </a:xfrm>
        </p:spPr>
        <p:txBody>
          <a:bodyPr>
            <a:normAutofit/>
          </a:bodyPr>
          <a:lstStyle/>
          <a:p>
            <a:pPr algn="just"/>
            <a:r>
              <a:rPr lang="pl-PL" sz="1800" b="1" i="0" u="none" strike="noStrike" baseline="0" dirty="0">
                <a:solidFill>
                  <a:srgbClr val="000000"/>
                </a:solidFill>
              </a:rPr>
              <a:t>Technologia zaciskania: </a:t>
            </a:r>
            <a:endParaRPr lang="pl-PL" sz="1800" b="0" i="0" u="none" strike="noStrike" baseline="0" dirty="0">
              <a:solidFill>
                <a:srgbClr val="000000"/>
              </a:solidFill>
            </a:endParaRPr>
          </a:p>
          <a:p>
            <a:pPr algn="just"/>
            <a:r>
              <a:rPr lang="pl-PL" sz="1800" b="0" i="0" u="none" strike="noStrike" baseline="0" dirty="0">
                <a:solidFill>
                  <a:srgbClr val="000000"/>
                </a:solidFill>
              </a:rPr>
              <a:t>Do zaprasowywania końcówek używamy narzędzi z matrycami prasującymi na tzw. “owal” (patrz rys. 4). </a:t>
            </a:r>
          </a:p>
          <a:p>
            <a:pPr algn="just"/>
            <a:r>
              <a:rPr lang="pl-PL" sz="1800" b="0" i="0" u="none" strike="noStrike" baseline="0" dirty="0">
                <a:solidFill>
                  <a:srgbClr val="000000"/>
                </a:solidFill>
              </a:rPr>
              <a:t>Technika zaciśnięcia końcówki izolowanej polega nie tylko na odkształceniu materiału końcówki i żyły kabla, ale i materiału tulejki izolacyjnej, która jest wtłoczona na część zaciskaną końcówki. Przy zaprasowywaniu końcówek izolowanych, na które przed wtłoczeniem izolacji wtłoczona została tulejka miedziana, położenie szwu końcówki w matrycy zaciskającej nie ma znaczenia (patrz rys. 6), natomiast </a:t>
            </a:r>
            <a:r>
              <a:rPr lang="pl-PL" sz="1800" b="1" i="0" u="sng" strike="noStrike" baseline="0" dirty="0">
                <a:solidFill>
                  <a:srgbClr val="000000"/>
                </a:solidFill>
              </a:rPr>
              <a:t>przy zaprasowywaniu końcówek bez dodatkowej tulejki położenie szwu końcówki w matrycy zaciskającej ma krytyczne znaczenie dla uzyskania połączenia o odpowiedniej jakości (patrz rys. 5)</a:t>
            </a:r>
            <a:r>
              <a:rPr lang="pl-PL" sz="1800" b="0" i="0" u="none" strike="noStrike" baseline="0" dirty="0">
                <a:solidFill>
                  <a:srgbClr val="000000"/>
                </a:solidFill>
              </a:rPr>
              <a:t>. Końcówki bez dodatkowej tulei (oznaczenie B) zaleca się tylko do mało odpowiedzialnych połączeń. </a:t>
            </a:r>
            <a:endParaRPr lang="pl-PL" dirty="0"/>
          </a:p>
        </p:txBody>
      </p:sp>
      <p:pic>
        <p:nvPicPr>
          <p:cNvPr id="5" name="Obraz 4">
            <a:extLst>
              <a:ext uri="{FF2B5EF4-FFF2-40B4-BE49-F238E27FC236}">
                <a16:creationId xmlns:a16="http://schemas.microsoft.com/office/drawing/2014/main" id="{B0DB81AA-EEA1-EEB4-675F-F87EAC341C68}"/>
              </a:ext>
            </a:extLst>
          </p:cNvPr>
          <p:cNvPicPr>
            <a:picLocks noChangeAspect="1"/>
          </p:cNvPicPr>
          <p:nvPr/>
        </p:nvPicPr>
        <p:blipFill>
          <a:blip r:embed="rId2"/>
          <a:stretch>
            <a:fillRect/>
          </a:stretch>
        </p:blipFill>
        <p:spPr>
          <a:xfrm>
            <a:off x="3479561" y="4130544"/>
            <a:ext cx="3143689" cy="2457793"/>
          </a:xfrm>
          <a:prstGeom prst="rect">
            <a:avLst/>
          </a:prstGeom>
        </p:spPr>
      </p:pic>
      <p:sp>
        <p:nvSpPr>
          <p:cNvPr id="8" name="pole tekstowe 7">
            <a:extLst>
              <a:ext uri="{FF2B5EF4-FFF2-40B4-BE49-F238E27FC236}">
                <a16:creationId xmlns:a16="http://schemas.microsoft.com/office/drawing/2014/main" id="{088C6B5C-675D-6271-99DA-46F9A4F99A18}"/>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4" name="Obraz 3">
            <a:extLst>
              <a:ext uri="{FF2B5EF4-FFF2-40B4-BE49-F238E27FC236}">
                <a16:creationId xmlns:a16="http://schemas.microsoft.com/office/drawing/2014/main" id="{D316FA0A-D67F-10F6-99D1-F6D54E9750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8292" y="4411382"/>
            <a:ext cx="3459910" cy="2307760"/>
          </a:xfrm>
          <a:prstGeom prst="rect">
            <a:avLst/>
          </a:prstGeom>
        </p:spPr>
      </p:pic>
    </p:spTree>
    <p:extLst>
      <p:ext uri="{BB962C8B-B14F-4D97-AF65-F5344CB8AC3E}">
        <p14:creationId xmlns:p14="http://schemas.microsoft.com/office/powerpoint/2010/main" val="60310010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1534F-02C1-C8F4-0FE0-C15F2CC4280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04B54D5-C130-7551-21D9-B675D0BD49E0}"/>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Technika zaprasowywania konektorów izolowanych</a:t>
            </a:r>
            <a:endParaRPr lang="pl-PL" sz="4800" noProof="0" dirty="0">
              <a:latin typeface="+mn-lt"/>
            </a:endParaRPr>
          </a:p>
        </p:txBody>
      </p:sp>
      <p:pic>
        <p:nvPicPr>
          <p:cNvPr id="7" name="Obraz 6">
            <a:extLst>
              <a:ext uri="{FF2B5EF4-FFF2-40B4-BE49-F238E27FC236}">
                <a16:creationId xmlns:a16="http://schemas.microsoft.com/office/drawing/2014/main" id="{A08EFD48-0901-2D44-7500-9DC4A0848512}"/>
              </a:ext>
            </a:extLst>
          </p:cNvPr>
          <p:cNvPicPr>
            <a:picLocks noChangeAspect="1"/>
          </p:cNvPicPr>
          <p:nvPr/>
        </p:nvPicPr>
        <p:blipFill>
          <a:blip r:embed="rId2"/>
          <a:stretch>
            <a:fillRect/>
          </a:stretch>
        </p:blipFill>
        <p:spPr>
          <a:xfrm>
            <a:off x="423071" y="1617882"/>
            <a:ext cx="11345858" cy="3429479"/>
          </a:xfrm>
          <a:prstGeom prst="rect">
            <a:avLst/>
          </a:prstGeom>
        </p:spPr>
      </p:pic>
      <p:sp>
        <p:nvSpPr>
          <p:cNvPr id="8" name="pole tekstowe 7">
            <a:extLst>
              <a:ext uri="{FF2B5EF4-FFF2-40B4-BE49-F238E27FC236}">
                <a16:creationId xmlns:a16="http://schemas.microsoft.com/office/drawing/2014/main" id="{0B4609D6-FE73-C882-911F-93C873F44495}"/>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9" name="Obraz 8">
            <a:extLst>
              <a:ext uri="{FF2B5EF4-FFF2-40B4-BE49-F238E27FC236}">
                <a16:creationId xmlns:a16="http://schemas.microsoft.com/office/drawing/2014/main" id="{13CFEFB5-34A0-8370-7585-B41D9D72A0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0472" y="5119856"/>
            <a:ext cx="2397729" cy="1599285"/>
          </a:xfrm>
          <a:prstGeom prst="rect">
            <a:avLst/>
          </a:prstGeom>
        </p:spPr>
      </p:pic>
    </p:spTree>
    <p:extLst>
      <p:ext uri="{BB962C8B-B14F-4D97-AF65-F5344CB8AC3E}">
        <p14:creationId xmlns:p14="http://schemas.microsoft.com/office/powerpoint/2010/main" val="250884874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747E6-036D-7EFD-BC74-37ABBF39DF6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2D1001E-F1CA-5A53-3819-DF59E65C951C}"/>
              </a:ext>
            </a:extLst>
          </p:cNvPr>
          <p:cNvSpPr>
            <a:spLocks noGrp="1"/>
          </p:cNvSpPr>
          <p:nvPr>
            <p:ph type="ctrTitle"/>
          </p:nvPr>
        </p:nvSpPr>
        <p:spPr>
          <a:xfrm>
            <a:off x="365759" y="400468"/>
            <a:ext cx="11540691" cy="841191"/>
          </a:xfrm>
        </p:spPr>
        <p:txBody>
          <a:bodyPr>
            <a:normAutofit/>
          </a:bodyPr>
          <a:lstStyle/>
          <a:p>
            <a:r>
              <a:rPr lang="pl-PL" sz="4800" dirty="0">
                <a:latin typeface="+mn-lt"/>
              </a:rPr>
              <a:t>Końcówki konektorowe, nieizolowane</a:t>
            </a:r>
            <a:endParaRPr lang="pl-PL" sz="4800" noProof="0" dirty="0">
              <a:latin typeface="+mn-lt"/>
            </a:endParaRPr>
          </a:p>
        </p:txBody>
      </p:sp>
      <p:sp>
        <p:nvSpPr>
          <p:cNvPr id="4" name="pole tekstowe 3">
            <a:extLst>
              <a:ext uri="{FF2B5EF4-FFF2-40B4-BE49-F238E27FC236}">
                <a16:creationId xmlns:a16="http://schemas.microsoft.com/office/drawing/2014/main" id="{1AF94F4A-7F9F-29E3-EEBE-0A2C314FC0C1}"/>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18" name="Obraz 17">
            <a:extLst>
              <a:ext uri="{FF2B5EF4-FFF2-40B4-BE49-F238E27FC236}">
                <a16:creationId xmlns:a16="http://schemas.microsoft.com/office/drawing/2014/main" id="{60977CFE-AFC9-41C6-D5CF-2AD0866364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8881" y="1568860"/>
            <a:ext cx="6794238" cy="4531758"/>
          </a:xfrm>
          <a:prstGeom prst="rect">
            <a:avLst/>
          </a:prstGeom>
        </p:spPr>
      </p:pic>
    </p:spTree>
    <p:extLst>
      <p:ext uri="{BB962C8B-B14F-4D97-AF65-F5344CB8AC3E}">
        <p14:creationId xmlns:p14="http://schemas.microsoft.com/office/powerpoint/2010/main" val="378455278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D6858-CDF0-9D19-AD66-0D9E18CCCD0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BD97BCF-F59E-4C2B-AD8D-034099057673}"/>
              </a:ext>
            </a:extLst>
          </p:cNvPr>
          <p:cNvSpPr>
            <a:spLocks noGrp="1"/>
          </p:cNvSpPr>
          <p:nvPr>
            <p:ph type="ctrTitle"/>
          </p:nvPr>
        </p:nvSpPr>
        <p:spPr>
          <a:xfrm>
            <a:off x="365759" y="400468"/>
            <a:ext cx="11540691" cy="841191"/>
          </a:xfrm>
        </p:spPr>
        <p:txBody>
          <a:bodyPr>
            <a:noAutofit/>
          </a:bodyPr>
          <a:lstStyle/>
          <a:p>
            <a:r>
              <a:rPr lang="pl-PL" sz="4000" dirty="0">
                <a:latin typeface="+mn-lt"/>
              </a:rPr>
              <a:t>Technika zaprasowywania końcówek konektorowych</a:t>
            </a:r>
            <a:endParaRPr lang="pl-PL" sz="4000" noProof="0" dirty="0">
              <a:latin typeface="+mn-lt"/>
            </a:endParaRPr>
          </a:p>
        </p:txBody>
      </p:sp>
      <p:sp>
        <p:nvSpPr>
          <p:cNvPr id="3" name="Podtytuł 2">
            <a:extLst>
              <a:ext uri="{FF2B5EF4-FFF2-40B4-BE49-F238E27FC236}">
                <a16:creationId xmlns:a16="http://schemas.microsoft.com/office/drawing/2014/main" id="{53DEB3A2-B266-7EC8-05E8-724CF4E668CE}"/>
              </a:ext>
            </a:extLst>
          </p:cNvPr>
          <p:cNvSpPr>
            <a:spLocks noGrp="1"/>
          </p:cNvSpPr>
          <p:nvPr>
            <p:ph type="subTitle" idx="1"/>
          </p:nvPr>
        </p:nvSpPr>
        <p:spPr>
          <a:xfrm>
            <a:off x="692727" y="1435510"/>
            <a:ext cx="10991273" cy="5022022"/>
          </a:xfrm>
        </p:spPr>
        <p:txBody>
          <a:bodyPr>
            <a:normAutofit/>
          </a:bodyPr>
          <a:lstStyle/>
          <a:p>
            <a:pPr algn="just"/>
            <a:r>
              <a:rPr lang="pl-PL" sz="1800" b="0" i="0" u="none" strike="noStrike" baseline="0" dirty="0">
                <a:solidFill>
                  <a:srgbClr val="000000"/>
                </a:solidFill>
              </a:rPr>
              <a:t>Możemy podzielić je na trzy grupy: </a:t>
            </a:r>
          </a:p>
          <a:p>
            <a:pPr algn="just"/>
            <a:r>
              <a:rPr lang="pl-PL" sz="1800" b="0" i="0" u="none" strike="noStrike" baseline="0" dirty="0">
                <a:solidFill>
                  <a:srgbClr val="000000"/>
                </a:solidFill>
              </a:rPr>
              <a:t>– standardowe (najczęściej spotykane) końcówki konektorowe, nasuwka i wsuwka (typ wg Ergom N, NR, W, WR). </a:t>
            </a:r>
          </a:p>
          <a:p>
            <a:pPr algn="just"/>
            <a:r>
              <a:rPr lang="pl-PL" sz="1800" b="0" i="0" u="none" strike="noStrike" baseline="0" dirty="0">
                <a:solidFill>
                  <a:srgbClr val="000000"/>
                </a:solidFill>
              </a:rPr>
              <a:t>– wyspecjalizowane końcówki konektorowe, przystosowane do nietypowych styków aparatów lub urządzeń elektrycznych, nasuwka z odgałęzieniem oraz nasuwka kątowa (typ wg Ergom NZ, NZJ, WZJ, NW, NK). </a:t>
            </a:r>
          </a:p>
          <a:p>
            <a:pPr algn="just"/>
            <a:r>
              <a:rPr lang="pl-PL" sz="1800" b="0" i="0" u="none" strike="noStrike" baseline="0" dirty="0">
                <a:solidFill>
                  <a:srgbClr val="000000"/>
                </a:solidFill>
              </a:rPr>
              <a:t>– konektory oczkowe, przeznaczone do przyłączenia kabla do zacisku śrubowego (typ wg Ergom MO). </a:t>
            </a:r>
          </a:p>
          <a:p>
            <a:pPr algn="just"/>
            <a:r>
              <a:rPr lang="pl-PL" sz="1800" b="1" i="0" u="none" strike="noStrike" baseline="0" dirty="0">
                <a:solidFill>
                  <a:srgbClr val="000000"/>
                </a:solidFill>
              </a:rPr>
              <a:t>Materiał: </a:t>
            </a:r>
            <a:r>
              <a:rPr lang="pl-PL" sz="1800" b="0" i="0" u="none" strike="noStrike" baseline="0" dirty="0">
                <a:solidFill>
                  <a:srgbClr val="000000"/>
                </a:solidFill>
              </a:rPr>
              <a:t>W, WR, N, NR, NZ, NZJ, WZJ, NW, NK, MO: mosiądz </a:t>
            </a:r>
            <a:r>
              <a:rPr lang="pl-PL" sz="1800" b="0" i="0" u="none" strike="noStrike" baseline="0" dirty="0" err="1">
                <a:solidFill>
                  <a:srgbClr val="000000"/>
                </a:solidFill>
              </a:rPr>
              <a:t>CuZn</a:t>
            </a:r>
            <a:r>
              <a:rPr lang="pl-PL" sz="1800" b="0" i="0" u="none" strike="noStrike" baseline="0" dirty="0">
                <a:solidFill>
                  <a:srgbClr val="000000"/>
                </a:solidFill>
              </a:rPr>
              <a:t> 30F 43 wg DIN 17670, lub mosiądz M 70 wg PN-67/H-87025. </a:t>
            </a:r>
          </a:p>
          <a:p>
            <a:pPr algn="just"/>
            <a:r>
              <a:rPr lang="pl-PL" sz="1800" b="1" i="0" u="none" strike="noStrike" baseline="0" dirty="0">
                <a:solidFill>
                  <a:srgbClr val="000000"/>
                </a:solidFill>
              </a:rPr>
              <a:t>Pokrycie: </a:t>
            </a:r>
            <a:r>
              <a:rPr lang="pl-PL" sz="1800" b="0" i="0" u="none" strike="noStrike" baseline="0" dirty="0">
                <a:solidFill>
                  <a:srgbClr val="000000"/>
                </a:solidFill>
              </a:rPr>
              <a:t>cynowane galwanicznie, 3μm, lub niecynowane – oznaczenie NC </a:t>
            </a:r>
          </a:p>
          <a:p>
            <a:pPr algn="just"/>
            <a:r>
              <a:rPr lang="pl-PL" sz="1800" b="1" i="0" u="none" strike="noStrike" baseline="0" dirty="0">
                <a:solidFill>
                  <a:srgbClr val="000000"/>
                </a:solidFill>
              </a:rPr>
              <a:t>Wielkości znamionowe: </a:t>
            </a:r>
            <a:endParaRPr lang="pl-PL" sz="1800" b="0" i="0" u="none" strike="noStrike" baseline="0" dirty="0">
              <a:solidFill>
                <a:srgbClr val="000000"/>
              </a:solidFill>
            </a:endParaRPr>
          </a:p>
          <a:p>
            <a:pPr algn="just"/>
            <a:r>
              <a:rPr lang="pl-PL" sz="1800" b="0" i="0" u="none" strike="noStrike" baseline="0" dirty="0">
                <a:solidFill>
                  <a:srgbClr val="000000"/>
                </a:solidFill>
              </a:rPr>
              <a:t>N, NR, W, WR – przekrój 0,1÷6 [mm²], szerokość 2,8; 4,8; 6,3 [mm], grubość 0,5; 0,8 [mm]. </a:t>
            </a:r>
          </a:p>
          <a:p>
            <a:pPr algn="just"/>
            <a:r>
              <a:rPr lang="pl-PL" sz="1800" b="0" i="0" u="none" strike="noStrike" baseline="0" dirty="0">
                <a:solidFill>
                  <a:srgbClr val="000000"/>
                </a:solidFill>
              </a:rPr>
              <a:t>NZ,NZJ, WZJ – przekrój 0,5÷2,5 [mm²], szerokość 2,8; 4,8; 6,3 [mm], grubość 0,5; 0,8 [mm]. </a:t>
            </a:r>
          </a:p>
          <a:p>
            <a:pPr algn="just"/>
            <a:r>
              <a:rPr lang="pl-PL" sz="1800" b="0" i="0" u="none" strike="noStrike" baseline="0" dirty="0">
                <a:solidFill>
                  <a:srgbClr val="000000"/>
                </a:solidFill>
              </a:rPr>
              <a:t>NW, NK – przekrój 0,5÷2,5 [mm²], szerokość 4,8; 6,3 [mm], grubość 0,5; 0,8 [mm]. </a:t>
            </a:r>
          </a:p>
          <a:p>
            <a:pPr algn="just"/>
            <a:r>
              <a:rPr lang="pl-PL" sz="1800" b="0" i="0" u="none" strike="noStrike" baseline="0" dirty="0">
                <a:solidFill>
                  <a:srgbClr val="000000"/>
                </a:solidFill>
              </a:rPr>
              <a:t>MO – przekrój 0,5÷6 [mm²], zacisk M3÷M6. </a:t>
            </a:r>
          </a:p>
        </p:txBody>
      </p:sp>
      <p:sp>
        <p:nvSpPr>
          <p:cNvPr id="4" name="pole tekstowe 3">
            <a:extLst>
              <a:ext uri="{FF2B5EF4-FFF2-40B4-BE49-F238E27FC236}">
                <a16:creationId xmlns:a16="http://schemas.microsoft.com/office/drawing/2014/main" id="{28E9AD48-837A-5B1F-CC99-6DC18B8CEC51}"/>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6" name="Obraz 5">
            <a:extLst>
              <a:ext uri="{FF2B5EF4-FFF2-40B4-BE49-F238E27FC236}">
                <a16:creationId xmlns:a16="http://schemas.microsoft.com/office/drawing/2014/main" id="{53383A0B-B933-215F-BA75-6511FDB236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10780" y="4498109"/>
            <a:ext cx="3538067" cy="2359891"/>
          </a:xfrm>
          <a:prstGeom prst="rect">
            <a:avLst/>
          </a:prstGeom>
        </p:spPr>
      </p:pic>
    </p:spTree>
    <p:extLst>
      <p:ext uri="{BB962C8B-B14F-4D97-AF65-F5344CB8AC3E}">
        <p14:creationId xmlns:p14="http://schemas.microsoft.com/office/powerpoint/2010/main" val="1636438922"/>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75059-35A7-C2CD-185E-9019BEF32EC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691A862-03D6-0E01-B447-C8420DD5AF5A}"/>
              </a:ext>
            </a:extLst>
          </p:cNvPr>
          <p:cNvSpPr>
            <a:spLocks noGrp="1"/>
          </p:cNvSpPr>
          <p:nvPr>
            <p:ph type="ctrTitle"/>
          </p:nvPr>
        </p:nvSpPr>
        <p:spPr>
          <a:xfrm>
            <a:off x="365759" y="400468"/>
            <a:ext cx="11540691" cy="841191"/>
          </a:xfrm>
        </p:spPr>
        <p:txBody>
          <a:bodyPr>
            <a:noAutofit/>
          </a:bodyPr>
          <a:lstStyle/>
          <a:p>
            <a:r>
              <a:rPr lang="pl-PL" sz="4000" dirty="0">
                <a:latin typeface="+mn-lt"/>
              </a:rPr>
              <a:t>Technika zaprasowywania końcówek konektorowych</a:t>
            </a:r>
            <a:endParaRPr lang="pl-PL" sz="4000" noProof="0" dirty="0">
              <a:latin typeface="+mn-lt"/>
            </a:endParaRPr>
          </a:p>
        </p:txBody>
      </p:sp>
      <p:sp>
        <p:nvSpPr>
          <p:cNvPr id="3" name="Podtytuł 2">
            <a:extLst>
              <a:ext uri="{FF2B5EF4-FFF2-40B4-BE49-F238E27FC236}">
                <a16:creationId xmlns:a16="http://schemas.microsoft.com/office/drawing/2014/main" id="{EF4CDFE1-8271-29A7-6ECF-9098D5656EF7}"/>
              </a:ext>
            </a:extLst>
          </p:cNvPr>
          <p:cNvSpPr>
            <a:spLocks noGrp="1"/>
          </p:cNvSpPr>
          <p:nvPr>
            <p:ph type="subTitle" idx="1"/>
          </p:nvPr>
        </p:nvSpPr>
        <p:spPr>
          <a:xfrm>
            <a:off x="692727" y="1435510"/>
            <a:ext cx="10991273" cy="5022022"/>
          </a:xfrm>
        </p:spPr>
        <p:txBody>
          <a:bodyPr>
            <a:normAutofit/>
          </a:bodyPr>
          <a:lstStyle/>
          <a:p>
            <a:pPr algn="just"/>
            <a:r>
              <a:rPr lang="pl-PL" sz="1800" b="1" i="0" u="none" strike="noStrike" baseline="0" dirty="0">
                <a:solidFill>
                  <a:srgbClr val="000000"/>
                </a:solidFill>
              </a:rPr>
              <a:t>Zastosowanie: </a:t>
            </a:r>
            <a:endParaRPr lang="pl-PL" sz="1800" b="0" i="0" u="none" strike="noStrike" baseline="0" dirty="0">
              <a:solidFill>
                <a:srgbClr val="000000"/>
              </a:solidFill>
            </a:endParaRPr>
          </a:p>
          <a:p>
            <a:pPr algn="just"/>
            <a:r>
              <a:rPr lang="pl-PL" sz="1800" b="0" i="0" u="none" strike="noStrike" baseline="0" dirty="0">
                <a:solidFill>
                  <a:srgbClr val="000000"/>
                </a:solidFill>
              </a:rPr>
              <a:t>Końcówki MO znajdują zastosowanie do sprzętu AGD, motoryzacji itp. Zwykle dostarczane w postaci taśmy ze względu na automatyzację procesów montażowych. </a:t>
            </a:r>
          </a:p>
          <a:p>
            <a:pPr algn="just"/>
            <a:r>
              <a:rPr lang="pl-PL" sz="1800" b="0" i="0" u="none" strike="noStrike" baseline="0" dirty="0">
                <a:solidFill>
                  <a:srgbClr val="000000"/>
                </a:solidFill>
              </a:rPr>
              <a:t>W standardowych końcówkach konektorowych (N, NR, W, WR, NK), nasuwka służy do przyłączenia kabla do zacisku urządzenia, a za pomocą wsuwki można połączyć ze sobą dwa odcinki kabla (drugi musi być zakończony nasuwką). </a:t>
            </a:r>
          </a:p>
          <a:p>
            <a:pPr algn="just"/>
            <a:r>
              <a:rPr lang="pl-PL" sz="1800" b="0" i="0" u="none" strike="noStrike" baseline="0" dirty="0">
                <a:solidFill>
                  <a:srgbClr val="000000"/>
                </a:solidFill>
              </a:rPr>
              <a:t>Połączenie to odbywa się dzięki sprężystości materiału części przyłączeniowej nasuwki. </a:t>
            </a:r>
            <a:r>
              <a:rPr lang="pl-PL" sz="1800" b="1" i="0" u="sng" strike="noStrike" baseline="0" dirty="0">
                <a:solidFill>
                  <a:srgbClr val="000000"/>
                </a:solidFill>
              </a:rPr>
              <a:t>Ze względu na grzanie się zestyku wsuwka – nasuwka, stosowane są do kabli o maksymalnym przekroju 6 mm²</a:t>
            </a:r>
            <a:r>
              <a:rPr lang="pl-PL" sz="1800" b="0" i="0" u="none" strike="noStrike" baseline="0" dirty="0">
                <a:solidFill>
                  <a:srgbClr val="000000"/>
                </a:solidFill>
              </a:rPr>
              <a:t>. </a:t>
            </a:r>
          </a:p>
          <a:p>
            <a:pPr algn="just"/>
            <a:r>
              <a:rPr lang="pl-PL" sz="1800" b="0" i="0" u="none" strike="noStrike" baseline="0" dirty="0">
                <a:solidFill>
                  <a:srgbClr val="000000"/>
                </a:solidFill>
              </a:rPr>
              <a:t>W końcówkach konektorowych wyspecjalizowanych (NW) nasuwka z odgałęzieniem ma identyczne zastosowanie jak standardowa nasuwka, z tym że możemy do pojedynczego konektora przyłączyć dwa kable. </a:t>
            </a:r>
            <a:endParaRPr lang="pl-PL" dirty="0"/>
          </a:p>
        </p:txBody>
      </p:sp>
      <p:sp>
        <p:nvSpPr>
          <p:cNvPr id="4" name="pole tekstowe 3">
            <a:extLst>
              <a:ext uri="{FF2B5EF4-FFF2-40B4-BE49-F238E27FC236}">
                <a16:creationId xmlns:a16="http://schemas.microsoft.com/office/drawing/2014/main" id="{5A97DE3C-F941-F352-3278-54F54D0F3C06}"/>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6" name="Obraz 5">
            <a:extLst>
              <a:ext uri="{FF2B5EF4-FFF2-40B4-BE49-F238E27FC236}">
                <a16:creationId xmlns:a16="http://schemas.microsoft.com/office/drawing/2014/main" id="{9CB7C219-AB97-7D0F-A2DF-3710EDF2B5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10780" y="4498109"/>
            <a:ext cx="3538067" cy="2359891"/>
          </a:xfrm>
          <a:prstGeom prst="rect">
            <a:avLst/>
          </a:prstGeom>
        </p:spPr>
      </p:pic>
    </p:spTree>
    <p:extLst>
      <p:ext uri="{BB962C8B-B14F-4D97-AF65-F5344CB8AC3E}">
        <p14:creationId xmlns:p14="http://schemas.microsoft.com/office/powerpoint/2010/main" val="1746223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DD2BB-F469-15AE-EB70-61981EA1ADD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226A2DB-DE7F-EB09-0BDF-EB6653C442EA}"/>
              </a:ext>
            </a:extLst>
          </p:cNvPr>
          <p:cNvSpPr>
            <a:spLocks noGrp="1"/>
          </p:cNvSpPr>
          <p:nvPr>
            <p:ph type="ctrTitle"/>
          </p:nvPr>
        </p:nvSpPr>
        <p:spPr>
          <a:xfrm>
            <a:off x="365759" y="400468"/>
            <a:ext cx="11540691" cy="841191"/>
          </a:xfrm>
        </p:spPr>
        <p:txBody>
          <a:bodyPr>
            <a:noAutofit/>
          </a:bodyPr>
          <a:lstStyle/>
          <a:p>
            <a:r>
              <a:rPr lang="pl-PL" sz="4000" dirty="0">
                <a:latin typeface="+mn-lt"/>
              </a:rPr>
              <a:t>Technika zaprasowywania końcówek konektorowych</a:t>
            </a:r>
            <a:endParaRPr lang="pl-PL" sz="4000" noProof="0" dirty="0">
              <a:latin typeface="+mn-lt"/>
            </a:endParaRPr>
          </a:p>
        </p:txBody>
      </p:sp>
      <p:sp>
        <p:nvSpPr>
          <p:cNvPr id="3" name="Podtytuł 2">
            <a:extLst>
              <a:ext uri="{FF2B5EF4-FFF2-40B4-BE49-F238E27FC236}">
                <a16:creationId xmlns:a16="http://schemas.microsoft.com/office/drawing/2014/main" id="{AD4A23A0-5C40-A4AA-5F9D-79F1410222F8}"/>
              </a:ext>
            </a:extLst>
          </p:cNvPr>
          <p:cNvSpPr>
            <a:spLocks noGrp="1"/>
          </p:cNvSpPr>
          <p:nvPr>
            <p:ph type="subTitle" idx="1"/>
          </p:nvPr>
        </p:nvSpPr>
        <p:spPr>
          <a:xfrm>
            <a:off x="692727" y="1435510"/>
            <a:ext cx="10991273" cy="5022022"/>
          </a:xfrm>
        </p:spPr>
        <p:txBody>
          <a:bodyPr>
            <a:normAutofit/>
          </a:bodyPr>
          <a:lstStyle/>
          <a:p>
            <a:pPr algn="just"/>
            <a:r>
              <a:rPr lang="pl-PL" sz="1800" b="1" i="0" u="none" strike="noStrike" baseline="0" dirty="0">
                <a:solidFill>
                  <a:srgbClr val="000000"/>
                </a:solidFill>
              </a:rPr>
              <a:t>Technologia zaciskania: </a:t>
            </a:r>
            <a:endParaRPr lang="pl-PL" sz="1800" b="0" i="0" u="none" strike="noStrike" baseline="0" dirty="0">
              <a:solidFill>
                <a:srgbClr val="000000"/>
              </a:solidFill>
            </a:endParaRPr>
          </a:p>
          <a:p>
            <a:pPr algn="just"/>
            <a:r>
              <a:rPr lang="pl-PL" sz="1800" b="0" i="0" u="none" strike="noStrike" baseline="0" dirty="0">
                <a:solidFill>
                  <a:srgbClr val="000000"/>
                </a:solidFill>
              </a:rPr>
              <a:t>Końcówki konektorowe zaciskamy zarówno na żyle kabla jak i na jego izolacji, narzędziami z matrycami zaprasowującymi przez tzw. “zawijanie” (patrz rys. 1). </a:t>
            </a:r>
          </a:p>
          <a:p>
            <a:pPr algn="just"/>
            <a:r>
              <a:rPr lang="pl-PL" sz="1800" b="0" i="0" u="none" strike="noStrike" baseline="0" dirty="0">
                <a:solidFill>
                  <a:srgbClr val="000000"/>
                </a:solidFill>
              </a:rPr>
              <a:t>Niezależnie od szerokości zaciskanej końcówki (2,8; 4,8; 6,3 [mm]) kształt zaciśnięcia pozostaje taki sam. Należy tu też zauważyć, że </a:t>
            </a:r>
            <a:r>
              <a:rPr lang="pl-PL" sz="1800" b="1" i="0" u="sng" strike="noStrike" baseline="0" dirty="0">
                <a:solidFill>
                  <a:srgbClr val="000000"/>
                </a:solidFill>
              </a:rPr>
              <a:t>istnieje różnica w wymiarach “skrzydełek” końcówek o tym samym przekroju i szerokości, wykonanych według różnych norm oraz produkowanych przez różnych producentów wg ich wymagań (patrz rys. 2 i rys. 3)</a:t>
            </a:r>
            <a:r>
              <a:rPr lang="pl-PL" sz="1800" b="0" i="0" u="none" strike="noStrike" baseline="0" dirty="0">
                <a:solidFill>
                  <a:srgbClr val="000000"/>
                </a:solidFill>
              </a:rPr>
              <a:t>. Skrzydełka w końcówce mogą być uformowane na kształt litery “O” z dodatkowo przygiętymi do środka jej końcami, lub też mogą być rozchylone na zewnątrz przypominając kształtem literę V. </a:t>
            </a:r>
          </a:p>
        </p:txBody>
      </p:sp>
      <p:pic>
        <p:nvPicPr>
          <p:cNvPr id="5" name="Obraz 4">
            <a:extLst>
              <a:ext uri="{FF2B5EF4-FFF2-40B4-BE49-F238E27FC236}">
                <a16:creationId xmlns:a16="http://schemas.microsoft.com/office/drawing/2014/main" id="{C4BF3010-B6D2-0BE2-9730-877E0F70BF34}"/>
              </a:ext>
            </a:extLst>
          </p:cNvPr>
          <p:cNvPicPr>
            <a:picLocks noChangeAspect="1"/>
          </p:cNvPicPr>
          <p:nvPr/>
        </p:nvPicPr>
        <p:blipFill>
          <a:blip r:embed="rId2"/>
          <a:stretch>
            <a:fillRect/>
          </a:stretch>
        </p:blipFill>
        <p:spPr>
          <a:xfrm>
            <a:off x="4535680" y="3842191"/>
            <a:ext cx="3200847" cy="2876951"/>
          </a:xfrm>
          <a:prstGeom prst="rect">
            <a:avLst/>
          </a:prstGeom>
        </p:spPr>
      </p:pic>
      <p:sp>
        <p:nvSpPr>
          <p:cNvPr id="6" name="pole tekstowe 5">
            <a:extLst>
              <a:ext uri="{FF2B5EF4-FFF2-40B4-BE49-F238E27FC236}">
                <a16:creationId xmlns:a16="http://schemas.microsoft.com/office/drawing/2014/main" id="{99D13C69-E6B3-EB58-C46B-44D3A9EABAC7}"/>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4" name="Obraz 3">
            <a:extLst>
              <a:ext uri="{FF2B5EF4-FFF2-40B4-BE49-F238E27FC236}">
                <a16:creationId xmlns:a16="http://schemas.microsoft.com/office/drawing/2014/main" id="{DD39BBA5-F068-3D98-0A82-421567EEB3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0780" y="4498109"/>
            <a:ext cx="3538067" cy="2359891"/>
          </a:xfrm>
          <a:prstGeom prst="rect">
            <a:avLst/>
          </a:prstGeom>
        </p:spPr>
      </p:pic>
    </p:spTree>
    <p:extLst>
      <p:ext uri="{BB962C8B-B14F-4D97-AF65-F5344CB8AC3E}">
        <p14:creationId xmlns:p14="http://schemas.microsoft.com/office/powerpoint/2010/main" val="207151692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33A03-F927-33A4-5CE5-2B11789DF02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7E9B36B-3BC5-F826-6A86-439D95810697}"/>
              </a:ext>
            </a:extLst>
          </p:cNvPr>
          <p:cNvSpPr>
            <a:spLocks noGrp="1"/>
          </p:cNvSpPr>
          <p:nvPr>
            <p:ph type="ctrTitle"/>
          </p:nvPr>
        </p:nvSpPr>
        <p:spPr>
          <a:xfrm>
            <a:off x="365759" y="400468"/>
            <a:ext cx="11540691" cy="841191"/>
          </a:xfrm>
        </p:spPr>
        <p:txBody>
          <a:bodyPr>
            <a:noAutofit/>
          </a:bodyPr>
          <a:lstStyle/>
          <a:p>
            <a:r>
              <a:rPr lang="pl-PL" sz="4000" dirty="0">
                <a:latin typeface="+mn-lt"/>
              </a:rPr>
              <a:t>Technika zaprasowywania końcówek konektorowych</a:t>
            </a:r>
            <a:endParaRPr lang="pl-PL" sz="4000" noProof="0" dirty="0">
              <a:latin typeface="+mn-lt"/>
            </a:endParaRPr>
          </a:p>
        </p:txBody>
      </p:sp>
      <p:sp>
        <p:nvSpPr>
          <p:cNvPr id="3" name="Podtytuł 2">
            <a:extLst>
              <a:ext uri="{FF2B5EF4-FFF2-40B4-BE49-F238E27FC236}">
                <a16:creationId xmlns:a16="http://schemas.microsoft.com/office/drawing/2014/main" id="{EF7CE9FC-F3C7-2CA2-86FE-53B90D17E984}"/>
              </a:ext>
            </a:extLst>
          </p:cNvPr>
          <p:cNvSpPr>
            <a:spLocks noGrp="1"/>
          </p:cNvSpPr>
          <p:nvPr>
            <p:ph type="subTitle" idx="1"/>
          </p:nvPr>
        </p:nvSpPr>
        <p:spPr>
          <a:xfrm>
            <a:off x="692727" y="1435510"/>
            <a:ext cx="10991273" cy="5022022"/>
          </a:xfrm>
        </p:spPr>
        <p:txBody>
          <a:bodyPr>
            <a:normAutofit/>
          </a:bodyPr>
          <a:lstStyle/>
          <a:p>
            <a:pPr algn="just"/>
            <a:r>
              <a:rPr lang="pl-PL" sz="1800" b="1" i="0" u="none" strike="noStrike" baseline="0" dirty="0">
                <a:solidFill>
                  <a:srgbClr val="000000"/>
                </a:solidFill>
              </a:rPr>
              <a:t>Technologia zaciskania: </a:t>
            </a:r>
            <a:endParaRPr lang="pl-PL" sz="1800" b="0" i="0" u="none" strike="noStrike" baseline="0" dirty="0">
              <a:solidFill>
                <a:srgbClr val="000000"/>
              </a:solidFill>
            </a:endParaRPr>
          </a:p>
          <a:p>
            <a:pPr algn="just"/>
            <a:r>
              <a:rPr lang="pl-PL" sz="1800" b="0" i="0" u="none" strike="noStrike" baseline="0" dirty="0">
                <a:solidFill>
                  <a:srgbClr val="000000"/>
                </a:solidFill>
              </a:rPr>
              <a:t>Dzięki zastosowaniu zagięć na końcach “skrzydełek” (kształt “O”) zmniejszona została siła niezbędna do poprawnego zaciśnięcia końcówki, jak również osiągnięto lepszą powtarzalność (dokładność) wykonywanych połączeń. </a:t>
            </a:r>
            <a:endParaRPr lang="pl-PL" dirty="0"/>
          </a:p>
        </p:txBody>
      </p:sp>
      <p:pic>
        <p:nvPicPr>
          <p:cNvPr id="6" name="Obraz 5">
            <a:extLst>
              <a:ext uri="{FF2B5EF4-FFF2-40B4-BE49-F238E27FC236}">
                <a16:creationId xmlns:a16="http://schemas.microsoft.com/office/drawing/2014/main" id="{513CEA7E-094A-619C-48B5-7D66390C9E52}"/>
              </a:ext>
            </a:extLst>
          </p:cNvPr>
          <p:cNvPicPr>
            <a:picLocks noChangeAspect="1"/>
          </p:cNvPicPr>
          <p:nvPr/>
        </p:nvPicPr>
        <p:blipFill>
          <a:blip r:embed="rId2"/>
          <a:stretch>
            <a:fillRect/>
          </a:stretch>
        </p:blipFill>
        <p:spPr>
          <a:xfrm>
            <a:off x="3347654" y="3429000"/>
            <a:ext cx="5496692" cy="1857634"/>
          </a:xfrm>
          <a:prstGeom prst="rect">
            <a:avLst/>
          </a:prstGeom>
        </p:spPr>
      </p:pic>
      <p:sp>
        <p:nvSpPr>
          <p:cNvPr id="9" name="pole tekstowe 8">
            <a:extLst>
              <a:ext uri="{FF2B5EF4-FFF2-40B4-BE49-F238E27FC236}">
                <a16:creationId xmlns:a16="http://schemas.microsoft.com/office/drawing/2014/main" id="{3E6728CD-F251-DF1A-476F-20147A16F28D}"/>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4" name="Obraz 3">
            <a:extLst>
              <a:ext uri="{FF2B5EF4-FFF2-40B4-BE49-F238E27FC236}">
                <a16:creationId xmlns:a16="http://schemas.microsoft.com/office/drawing/2014/main" id="{BE4212B4-6F68-60BA-001F-966CCD1DC8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0780" y="4498109"/>
            <a:ext cx="3538067" cy="2359891"/>
          </a:xfrm>
          <a:prstGeom prst="rect">
            <a:avLst/>
          </a:prstGeom>
        </p:spPr>
      </p:pic>
    </p:spTree>
    <p:extLst>
      <p:ext uri="{BB962C8B-B14F-4D97-AF65-F5344CB8AC3E}">
        <p14:creationId xmlns:p14="http://schemas.microsoft.com/office/powerpoint/2010/main" val="26259355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D647C-9788-0A85-5856-1D338867505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0182046-65B1-E1DD-085E-21E70EA19430}"/>
              </a:ext>
            </a:extLst>
          </p:cNvPr>
          <p:cNvSpPr>
            <a:spLocks noGrp="1"/>
          </p:cNvSpPr>
          <p:nvPr>
            <p:ph type="ctrTitle"/>
          </p:nvPr>
        </p:nvSpPr>
        <p:spPr>
          <a:xfrm>
            <a:off x="365759" y="400468"/>
            <a:ext cx="11540691" cy="841191"/>
          </a:xfrm>
        </p:spPr>
        <p:txBody>
          <a:bodyPr>
            <a:noAutofit/>
          </a:bodyPr>
          <a:lstStyle/>
          <a:p>
            <a:r>
              <a:rPr lang="pl-PL" sz="4000" dirty="0">
                <a:latin typeface="+mn-lt"/>
              </a:rPr>
              <a:t>Technika zaprasowywania końcówek konektorowych</a:t>
            </a:r>
            <a:endParaRPr lang="pl-PL" sz="4000" noProof="0" dirty="0">
              <a:latin typeface="+mn-lt"/>
            </a:endParaRPr>
          </a:p>
        </p:txBody>
      </p:sp>
      <p:pic>
        <p:nvPicPr>
          <p:cNvPr id="8" name="Obraz 7">
            <a:extLst>
              <a:ext uri="{FF2B5EF4-FFF2-40B4-BE49-F238E27FC236}">
                <a16:creationId xmlns:a16="http://schemas.microsoft.com/office/drawing/2014/main" id="{EA8DD108-92F6-3E80-6055-9E21164ACF40}"/>
              </a:ext>
            </a:extLst>
          </p:cNvPr>
          <p:cNvPicPr>
            <a:picLocks noChangeAspect="1"/>
          </p:cNvPicPr>
          <p:nvPr/>
        </p:nvPicPr>
        <p:blipFill>
          <a:blip r:embed="rId2"/>
          <a:stretch>
            <a:fillRect/>
          </a:stretch>
        </p:blipFill>
        <p:spPr>
          <a:xfrm>
            <a:off x="2230309" y="2059530"/>
            <a:ext cx="7811590" cy="3181794"/>
          </a:xfrm>
          <a:prstGeom prst="rect">
            <a:avLst/>
          </a:prstGeom>
        </p:spPr>
      </p:pic>
      <p:sp>
        <p:nvSpPr>
          <p:cNvPr id="9" name="pole tekstowe 8">
            <a:extLst>
              <a:ext uri="{FF2B5EF4-FFF2-40B4-BE49-F238E27FC236}">
                <a16:creationId xmlns:a16="http://schemas.microsoft.com/office/drawing/2014/main" id="{D7BF67BB-BC2D-C8F4-41A2-1BFA72639B45}"/>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10" name="Obraz 9">
            <a:extLst>
              <a:ext uri="{FF2B5EF4-FFF2-40B4-BE49-F238E27FC236}">
                <a16:creationId xmlns:a16="http://schemas.microsoft.com/office/drawing/2014/main" id="{97C642CB-2CE2-841C-2CEC-172AC2D1A2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0780" y="4498109"/>
            <a:ext cx="3538067" cy="2359891"/>
          </a:xfrm>
          <a:prstGeom prst="rect">
            <a:avLst/>
          </a:prstGeom>
        </p:spPr>
      </p:pic>
    </p:spTree>
    <p:extLst>
      <p:ext uri="{BB962C8B-B14F-4D97-AF65-F5344CB8AC3E}">
        <p14:creationId xmlns:p14="http://schemas.microsoft.com/office/powerpoint/2010/main" val="272906762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2F55E-CD24-BEAE-7DBA-26C1A380215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82FBB05-3028-5EAA-3545-7756AE1456E1}"/>
              </a:ext>
            </a:extLst>
          </p:cNvPr>
          <p:cNvSpPr>
            <a:spLocks noGrp="1"/>
          </p:cNvSpPr>
          <p:nvPr>
            <p:ph type="ctrTitle"/>
          </p:nvPr>
        </p:nvSpPr>
        <p:spPr>
          <a:xfrm>
            <a:off x="365759" y="400468"/>
            <a:ext cx="11540691" cy="841191"/>
          </a:xfrm>
        </p:spPr>
        <p:txBody>
          <a:bodyPr>
            <a:normAutofit/>
          </a:bodyPr>
          <a:lstStyle/>
          <a:p>
            <a:r>
              <a:rPr lang="pl-PL" sz="4800" dirty="0">
                <a:latin typeface="+mn-lt"/>
              </a:rPr>
              <a:t>Końcówki rurowe CU standard</a:t>
            </a:r>
            <a:endParaRPr lang="pl-PL" sz="4800" noProof="0" dirty="0">
              <a:latin typeface="+mn-lt"/>
            </a:endParaRPr>
          </a:p>
        </p:txBody>
      </p:sp>
      <p:sp>
        <p:nvSpPr>
          <p:cNvPr id="4" name="pole tekstowe 3">
            <a:extLst>
              <a:ext uri="{FF2B5EF4-FFF2-40B4-BE49-F238E27FC236}">
                <a16:creationId xmlns:a16="http://schemas.microsoft.com/office/drawing/2014/main" id="{F2BDFF7B-D6F4-8CFB-6B2C-41D02ACC7643}"/>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18" name="Obraz 17">
            <a:extLst>
              <a:ext uri="{FF2B5EF4-FFF2-40B4-BE49-F238E27FC236}">
                <a16:creationId xmlns:a16="http://schemas.microsoft.com/office/drawing/2014/main" id="{1A6BF8B2-9344-2875-EFB4-39538F3ADF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9348" y="1241659"/>
            <a:ext cx="8133512" cy="5425053"/>
          </a:xfrm>
          <a:prstGeom prst="rect">
            <a:avLst/>
          </a:prstGeom>
        </p:spPr>
      </p:pic>
    </p:spTree>
    <p:extLst>
      <p:ext uri="{BB962C8B-B14F-4D97-AF65-F5344CB8AC3E}">
        <p14:creationId xmlns:p14="http://schemas.microsoft.com/office/powerpoint/2010/main" val="41164741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636B9-581C-2070-0223-DB769AD7EBA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DE88212-EBB1-5C07-DCED-8DADEA3A7678}"/>
              </a:ext>
            </a:extLst>
          </p:cNvPr>
          <p:cNvSpPr>
            <a:spLocks noGrp="1"/>
          </p:cNvSpPr>
          <p:nvPr>
            <p:ph type="ctrTitle"/>
          </p:nvPr>
        </p:nvSpPr>
        <p:spPr>
          <a:xfrm>
            <a:off x="365759" y="400468"/>
            <a:ext cx="11540691" cy="841191"/>
          </a:xfrm>
        </p:spPr>
        <p:txBody>
          <a:bodyPr>
            <a:normAutofit/>
          </a:bodyPr>
          <a:lstStyle/>
          <a:p>
            <a:r>
              <a:rPr lang="pl-PL" sz="4800" i="0" u="none" strike="noStrike" baseline="0" dirty="0">
                <a:latin typeface="+mn-lt"/>
              </a:rPr>
              <a:t>YKXS, </a:t>
            </a:r>
            <a:r>
              <a:rPr lang="pl-PL" sz="4800" i="0" u="none" strike="noStrike" baseline="0" dirty="0" err="1">
                <a:latin typeface="+mn-lt"/>
              </a:rPr>
              <a:t>YKXSżo</a:t>
            </a:r>
            <a:r>
              <a:rPr lang="pl-PL" sz="4800" i="0" u="none" strike="noStrike" baseline="0" dirty="0">
                <a:latin typeface="+mn-lt"/>
              </a:rPr>
              <a:t> 0,6/1 kV</a:t>
            </a:r>
            <a:endParaRPr lang="pl-PL" sz="4800" noProof="0" dirty="0">
              <a:latin typeface="+mn-lt"/>
            </a:endParaRPr>
          </a:p>
        </p:txBody>
      </p:sp>
      <p:sp>
        <p:nvSpPr>
          <p:cNvPr id="3" name="Podtytuł 2">
            <a:extLst>
              <a:ext uri="{FF2B5EF4-FFF2-40B4-BE49-F238E27FC236}">
                <a16:creationId xmlns:a16="http://schemas.microsoft.com/office/drawing/2014/main" id="{B7427CAF-9C1C-5E70-CFF0-32F136D0E79B}"/>
              </a:ext>
            </a:extLst>
          </p:cNvPr>
          <p:cNvSpPr>
            <a:spLocks noGrp="1"/>
          </p:cNvSpPr>
          <p:nvPr>
            <p:ph type="subTitle" idx="1"/>
          </p:nvPr>
        </p:nvSpPr>
        <p:spPr>
          <a:xfrm>
            <a:off x="692727" y="1435510"/>
            <a:ext cx="10991273" cy="5022022"/>
          </a:xfrm>
        </p:spPr>
        <p:txBody>
          <a:bodyPr>
            <a:normAutofit/>
          </a:bodyPr>
          <a:lstStyle/>
          <a:p>
            <a:pPr algn="l">
              <a:lnSpc>
                <a:spcPct val="115000"/>
              </a:lnSpc>
              <a:spcAft>
                <a:spcPts val="1000"/>
              </a:spcAft>
            </a:pPr>
            <a:endParaRPr lang="pl-PL" sz="1800" b="0" i="0" u="none" strike="noStrike" baseline="0" dirty="0"/>
          </a:p>
          <a:p>
            <a:pPr algn="l">
              <a:lnSpc>
                <a:spcPct val="115000"/>
              </a:lnSpc>
              <a:spcAft>
                <a:spcPts val="1000"/>
              </a:spcAft>
            </a:pPr>
            <a:r>
              <a:rPr lang="pl-PL" sz="1800" b="0" i="0" u="none" strike="noStrike" baseline="0" dirty="0"/>
              <a:t>1 - Żyła przewodząca miedziana</a:t>
            </a:r>
            <a:br>
              <a:rPr lang="pl-PL" sz="1800" b="0" i="0" u="none" strike="noStrike" baseline="0" dirty="0"/>
            </a:br>
            <a:r>
              <a:rPr lang="pl-PL" sz="1800" dirty="0"/>
              <a:t>2 - </a:t>
            </a:r>
            <a:r>
              <a:rPr lang="pl-PL" sz="1800" b="0" i="0" u="none" strike="noStrike" baseline="0" dirty="0"/>
              <a:t>Izolacja XLPE</a:t>
            </a:r>
            <a:br>
              <a:rPr lang="pl-PL" sz="1800" b="0" i="0" u="none" strike="noStrike" baseline="0" dirty="0"/>
            </a:br>
            <a:r>
              <a:rPr lang="pl-PL" sz="1800" b="0" i="0" u="none" strike="noStrike" baseline="0" dirty="0"/>
              <a:t>3 - Powłoka zewnętrzna PVC</a:t>
            </a:r>
          </a:p>
          <a:p>
            <a:pPr algn="l">
              <a:lnSpc>
                <a:spcPct val="115000"/>
              </a:lnSpc>
              <a:spcAft>
                <a:spcPts val="1000"/>
              </a:spcAft>
            </a:pPr>
            <a:endParaRPr lang="pl-PL" sz="1800" dirty="0"/>
          </a:p>
          <a:p>
            <a:pPr algn="l">
              <a:lnSpc>
                <a:spcPct val="115000"/>
              </a:lnSpc>
              <a:spcAft>
                <a:spcPts val="1000"/>
              </a:spcAft>
            </a:pPr>
            <a:r>
              <a:rPr lang="pl-PL" sz="1800" b="0" i="0" u="none" strike="noStrike" baseline="0" dirty="0"/>
              <a:t>Kable elektroenergetyczne z izolacją XLPE przeznaczone do układania na stałe, wewnątrz i na zewnątrz pomieszczeń, bezpośrednio w ziemi i w obudowach betonowych, odporne na promieniowanie UV.</a:t>
            </a:r>
          </a:p>
          <a:p>
            <a:pPr algn="l">
              <a:lnSpc>
                <a:spcPct val="115000"/>
              </a:lnSpc>
              <a:spcAft>
                <a:spcPts val="1000"/>
              </a:spcAft>
            </a:pPr>
            <a:r>
              <a:rPr lang="pl-PL" sz="1800" b="0" i="0" u="none" strike="noStrike" baseline="0" dirty="0"/>
              <a:t>Konstrukcja tych wyrobów jest zgodna ze wskazanymi normami przedmiotowymi.</a:t>
            </a:r>
          </a:p>
          <a:p>
            <a:pPr algn="l">
              <a:lnSpc>
                <a:spcPct val="115000"/>
              </a:lnSpc>
              <a:spcAft>
                <a:spcPts val="1000"/>
              </a:spcAft>
            </a:pPr>
            <a:r>
              <a:rPr lang="pl-PL" sz="1800" b="0" i="0" u="none" strike="noStrike" baseline="0" dirty="0"/>
              <a:t>W trakcie prac instalacyjnych wymagane jest stosowanie się do obowiązujących przepisów w tym zakresie.</a:t>
            </a:r>
          </a:p>
        </p:txBody>
      </p:sp>
      <p:pic>
        <p:nvPicPr>
          <p:cNvPr id="6" name="Obraz 5">
            <a:extLst>
              <a:ext uri="{FF2B5EF4-FFF2-40B4-BE49-F238E27FC236}">
                <a16:creationId xmlns:a16="http://schemas.microsoft.com/office/drawing/2014/main" id="{B6C6691B-FC33-8A07-B447-38B7FD77F680}"/>
              </a:ext>
            </a:extLst>
          </p:cNvPr>
          <p:cNvPicPr>
            <a:picLocks noChangeAspect="1"/>
          </p:cNvPicPr>
          <p:nvPr/>
        </p:nvPicPr>
        <p:blipFill>
          <a:blip r:embed="rId2"/>
          <a:stretch>
            <a:fillRect/>
          </a:stretch>
        </p:blipFill>
        <p:spPr>
          <a:xfrm>
            <a:off x="7317214" y="1572802"/>
            <a:ext cx="4182059" cy="2276793"/>
          </a:xfrm>
          <a:prstGeom prst="rect">
            <a:avLst/>
          </a:prstGeom>
        </p:spPr>
      </p:pic>
      <p:sp>
        <p:nvSpPr>
          <p:cNvPr id="7" name="pole tekstowe 6">
            <a:extLst>
              <a:ext uri="{FF2B5EF4-FFF2-40B4-BE49-F238E27FC236}">
                <a16:creationId xmlns:a16="http://schemas.microsoft.com/office/drawing/2014/main" id="{7678C221-B96C-0CBA-26C7-246BF8288481}"/>
              </a:ext>
            </a:extLst>
          </p:cNvPr>
          <p:cNvSpPr txBox="1"/>
          <p:nvPr/>
        </p:nvSpPr>
        <p:spPr>
          <a:xfrm>
            <a:off x="235526" y="6457532"/>
            <a:ext cx="4909129" cy="253916"/>
          </a:xfrm>
          <a:prstGeom prst="rect">
            <a:avLst/>
          </a:prstGeom>
          <a:noFill/>
        </p:spPr>
        <p:txBody>
          <a:bodyPr wrap="square" rtlCol="0">
            <a:spAutoFit/>
          </a:bodyPr>
          <a:lstStyle/>
          <a:p>
            <a:r>
              <a:rPr lang="pl-PL" sz="1050" dirty="0"/>
              <a:t>Źródło: Katalog NKT Przewody i kable elektroenergetyczne niskiego napięcia</a:t>
            </a:r>
          </a:p>
        </p:txBody>
      </p:sp>
    </p:spTree>
    <p:extLst>
      <p:ext uri="{BB962C8B-B14F-4D97-AF65-F5344CB8AC3E}">
        <p14:creationId xmlns:p14="http://schemas.microsoft.com/office/powerpoint/2010/main" val="3865902415"/>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FEA16-43E7-5E52-CB75-A1EAA11AC61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18B7F73-E093-9486-1F99-F1C107255834}"/>
              </a:ext>
            </a:extLst>
          </p:cNvPr>
          <p:cNvSpPr>
            <a:spLocks noGrp="1"/>
          </p:cNvSpPr>
          <p:nvPr>
            <p:ph type="ctrTitle"/>
          </p:nvPr>
        </p:nvSpPr>
        <p:spPr>
          <a:xfrm>
            <a:off x="365759" y="400468"/>
            <a:ext cx="11540691" cy="841191"/>
          </a:xfrm>
        </p:spPr>
        <p:txBody>
          <a:bodyPr>
            <a:noAutofit/>
          </a:bodyPr>
          <a:lstStyle/>
          <a:p>
            <a:r>
              <a:rPr lang="pl-PL" sz="4000" dirty="0">
                <a:latin typeface="+mn-lt"/>
              </a:rPr>
              <a:t>Technika zaciskania końcówek rurowych Cu standard</a:t>
            </a:r>
            <a:endParaRPr lang="pl-PL" sz="4000" noProof="0" dirty="0">
              <a:latin typeface="+mn-lt"/>
            </a:endParaRPr>
          </a:p>
        </p:txBody>
      </p:sp>
      <p:sp>
        <p:nvSpPr>
          <p:cNvPr id="3" name="Podtytuł 2">
            <a:extLst>
              <a:ext uri="{FF2B5EF4-FFF2-40B4-BE49-F238E27FC236}">
                <a16:creationId xmlns:a16="http://schemas.microsoft.com/office/drawing/2014/main" id="{4150451E-2097-93D8-C486-49272A3264AE}"/>
              </a:ext>
            </a:extLst>
          </p:cNvPr>
          <p:cNvSpPr>
            <a:spLocks noGrp="1"/>
          </p:cNvSpPr>
          <p:nvPr>
            <p:ph type="subTitle" idx="1"/>
          </p:nvPr>
        </p:nvSpPr>
        <p:spPr>
          <a:xfrm>
            <a:off x="692727" y="1435510"/>
            <a:ext cx="10991273" cy="5022022"/>
          </a:xfrm>
        </p:spPr>
        <p:txBody>
          <a:bodyPr>
            <a:normAutofit/>
          </a:bodyPr>
          <a:lstStyle/>
          <a:p>
            <a:pPr algn="just"/>
            <a:r>
              <a:rPr lang="pl-PL" sz="1800" b="0" i="0" u="none" strike="noStrike" baseline="0" dirty="0">
                <a:solidFill>
                  <a:srgbClr val="000000"/>
                </a:solidFill>
              </a:rPr>
              <a:t>Wykonywane są one jako oczkowe: </a:t>
            </a:r>
          </a:p>
          <a:p>
            <a:pPr marL="742950" lvl="1" indent="-285750" algn="just">
              <a:buFont typeface="Arial" panose="020B0604020202020204" pitchFamily="34" charset="0"/>
              <a:buChar char="•"/>
            </a:pPr>
            <a:r>
              <a:rPr lang="pl-PL" sz="1800" b="0" i="0" u="none" strike="noStrike" baseline="0" dirty="0">
                <a:solidFill>
                  <a:srgbClr val="000000"/>
                </a:solidFill>
              </a:rPr>
              <a:t>proste (typ wg Ergom: KOR; </a:t>
            </a:r>
            <a:r>
              <a:rPr lang="pl-PL" sz="1800" b="0" i="0" u="none" strike="noStrike" baseline="0" dirty="0" err="1">
                <a:solidFill>
                  <a:srgbClr val="000000"/>
                </a:solidFill>
              </a:rPr>
              <a:t>KREo</a:t>
            </a:r>
            <a:r>
              <a:rPr lang="pl-PL" sz="1800" b="0" i="0" u="none" strike="noStrike" baseline="0" dirty="0">
                <a:solidFill>
                  <a:srgbClr val="000000"/>
                </a:solidFill>
              </a:rPr>
              <a:t>; KOR.../2X; KM; KM.../2x), </a:t>
            </a:r>
          </a:p>
          <a:p>
            <a:pPr marL="742950" lvl="1" indent="-285750" algn="just">
              <a:buFont typeface="Arial" panose="020B0604020202020204" pitchFamily="34" charset="0"/>
              <a:buChar char="•"/>
            </a:pPr>
            <a:r>
              <a:rPr lang="pl-PL" sz="1800" b="0" i="0" u="none" strike="noStrike" baseline="0" dirty="0">
                <a:solidFill>
                  <a:srgbClr val="000000"/>
                </a:solidFill>
              </a:rPr>
              <a:t>kątowe (typ wg Ergom: K90R; K45R; K90M; K45M) </a:t>
            </a:r>
          </a:p>
          <a:p>
            <a:pPr marL="742950" lvl="1" indent="-285750" algn="just">
              <a:buFont typeface="Arial" panose="020B0604020202020204" pitchFamily="34" charset="0"/>
              <a:buChar char="•"/>
            </a:pPr>
            <a:r>
              <a:rPr lang="pl-PL" sz="1800" b="0" i="0" u="none" strike="noStrike" baseline="0" dirty="0">
                <a:solidFill>
                  <a:srgbClr val="000000"/>
                </a:solidFill>
              </a:rPr>
              <a:t>łączniki (typ wg Ergom: KL; ZM; LE; KT; KX; KLZ, KLS). </a:t>
            </a:r>
          </a:p>
          <a:p>
            <a:pPr algn="just"/>
            <a:r>
              <a:rPr lang="pl-PL" sz="1800" b="1" i="0" u="none" strike="noStrike" baseline="0" dirty="0">
                <a:solidFill>
                  <a:srgbClr val="000000"/>
                </a:solidFill>
              </a:rPr>
              <a:t>Materiał: </a:t>
            </a:r>
            <a:r>
              <a:rPr lang="pl-PL" sz="1800" b="0" i="0" u="none" strike="noStrike" baseline="0" dirty="0">
                <a:solidFill>
                  <a:srgbClr val="000000"/>
                </a:solidFill>
              </a:rPr>
              <a:t>wszystkie typy – rura miedziana M1 E lub E-Cu wg DIN 40 500 </a:t>
            </a:r>
            <a:r>
              <a:rPr lang="pl-PL" sz="1800" b="0" i="0" u="none" strike="noStrike" baseline="0" dirty="0" err="1">
                <a:solidFill>
                  <a:srgbClr val="000000"/>
                </a:solidFill>
              </a:rPr>
              <a:t>teil</a:t>
            </a:r>
            <a:r>
              <a:rPr lang="pl-PL" sz="1800" b="0" i="0" u="none" strike="noStrike" baseline="0" dirty="0">
                <a:solidFill>
                  <a:srgbClr val="000000"/>
                </a:solidFill>
              </a:rPr>
              <a:t> 2, 3 lub DIN 17 87. </a:t>
            </a:r>
          </a:p>
          <a:p>
            <a:pPr algn="just"/>
            <a:r>
              <a:rPr lang="pl-PL" sz="1800" b="1" i="0" u="none" strike="noStrike" baseline="0" dirty="0">
                <a:solidFill>
                  <a:srgbClr val="000000"/>
                </a:solidFill>
              </a:rPr>
              <a:t>Pokrycie: </a:t>
            </a:r>
          </a:p>
          <a:p>
            <a:pPr marL="742950" lvl="1" indent="-285750" algn="just">
              <a:buFont typeface="Arial" panose="020B0604020202020204" pitchFamily="34" charset="0"/>
              <a:buChar char="•"/>
            </a:pPr>
            <a:r>
              <a:rPr lang="pl-PL" sz="1800" b="0" i="0" u="none" strike="noStrike" baseline="0" dirty="0">
                <a:solidFill>
                  <a:srgbClr val="000000"/>
                </a:solidFill>
              </a:rPr>
              <a:t>KOR; KOR.../2X; KWR; K90R; K45R; KL; KT; KX; KLZ; KLS; </a:t>
            </a:r>
            <a:r>
              <a:rPr lang="pl-PL" sz="1800" b="0" i="0" u="none" strike="noStrike" baseline="0" dirty="0" err="1">
                <a:solidFill>
                  <a:srgbClr val="000000"/>
                </a:solidFill>
              </a:rPr>
              <a:t>KREo</a:t>
            </a:r>
            <a:r>
              <a:rPr lang="pl-PL" sz="1800" b="0" i="0" u="none" strike="noStrike" baseline="0" dirty="0">
                <a:solidFill>
                  <a:srgbClr val="000000"/>
                </a:solidFill>
              </a:rPr>
              <a:t>; LE – cynowane galwanicznie. </a:t>
            </a:r>
          </a:p>
          <a:p>
            <a:pPr marL="742950" lvl="1" indent="-285750" algn="just">
              <a:buFont typeface="Arial" panose="020B0604020202020204" pitchFamily="34" charset="0"/>
              <a:buChar char="•"/>
            </a:pPr>
            <a:r>
              <a:rPr lang="pl-PL" sz="1800" b="0" i="0" u="none" strike="noStrike" baseline="0" dirty="0">
                <a:solidFill>
                  <a:srgbClr val="000000"/>
                </a:solidFill>
              </a:rPr>
              <a:t>KM; KM.../2x; K90M; K45M; ZM - niecynowane. </a:t>
            </a:r>
          </a:p>
          <a:p>
            <a:pPr algn="just"/>
            <a:r>
              <a:rPr lang="pl-PL" sz="1800" b="0" i="0" u="none" strike="noStrike" baseline="0" dirty="0">
                <a:solidFill>
                  <a:srgbClr val="000000"/>
                </a:solidFill>
              </a:rPr>
              <a:t>Na końcówce oczkowej wybite jest oznaczenie np. 70-8 które podaje wielkość zacisku, do którego jest przystosowana końcówka (w tym przypadku M8) oraz przekrój znamionowy końcówki (70 mm²). Podobnie jest w końcówce oczkowej podwójnej. Np. oznaczenie 50/2x10 podaje że przekrojem znamionowym jest 50 mm², końcówka ma wykonane dwa otwory przeznaczone do zacisku M10. </a:t>
            </a:r>
          </a:p>
        </p:txBody>
      </p:sp>
      <p:sp>
        <p:nvSpPr>
          <p:cNvPr id="4" name="pole tekstowe 3">
            <a:extLst>
              <a:ext uri="{FF2B5EF4-FFF2-40B4-BE49-F238E27FC236}">
                <a16:creationId xmlns:a16="http://schemas.microsoft.com/office/drawing/2014/main" id="{2792F0C1-D07F-9B87-8554-B4D02A8C1606}"/>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5" name="Obraz 4">
            <a:extLst>
              <a:ext uri="{FF2B5EF4-FFF2-40B4-BE49-F238E27FC236}">
                <a16:creationId xmlns:a16="http://schemas.microsoft.com/office/drawing/2014/main" id="{59FECF8A-815F-E2F6-410D-A3C5B74CB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86950" y="5354415"/>
            <a:ext cx="2254250" cy="1503585"/>
          </a:xfrm>
          <a:prstGeom prst="rect">
            <a:avLst/>
          </a:prstGeom>
        </p:spPr>
      </p:pic>
    </p:spTree>
    <p:extLst>
      <p:ext uri="{BB962C8B-B14F-4D97-AF65-F5344CB8AC3E}">
        <p14:creationId xmlns:p14="http://schemas.microsoft.com/office/powerpoint/2010/main" val="252056152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96B4BD-543F-B3AB-D5D8-15D32B262A7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FCEB98E-47C4-F84D-BF7E-3A26EF26049C}"/>
              </a:ext>
            </a:extLst>
          </p:cNvPr>
          <p:cNvSpPr>
            <a:spLocks noGrp="1"/>
          </p:cNvSpPr>
          <p:nvPr>
            <p:ph type="ctrTitle"/>
          </p:nvPr>
        </p:nvSpPr>
        <p:spPr>
          <a:xfrm>
            <a:off x="365759" y="400468"/>
            <a:ext cx="11540691" cy="841191"/>
          </a:xfrm>
        </p:spPr>
        <p:txBody>
          <a:bodyPr>
            <a:noAutofit/>
          </a:bodyPr>
          <a:lstStyle/>
          <a:p>
            <a:r>
              <a:rPr lang="pl-PL" sz="4000" dirty="0">
                <a:latin typeface="+mn-lt"/>
              </a:rPr>
              <a:t>Technika zaciskania końcówek rurowych Cu standard</a:t>
            </a:r>
            <a:endParaRPr lang="pl-PL" sz="4000" noProof="0" dirty="0">
              <a:latin typeface="+mn-lt"/>
            </a:endParaRPr>
          </a:p>
        </p:txBody>
      </p:sp>
      <p:sp>
        <p:nvSpPr>
          <p:cNvPr id="3" name="Podtytuł 2">
            <a:extLst>
              <a:ext uri="{FF2B5EF4-FFF2-40B4-BE49-F238E27FC236}">
                <a16:creationId xmlns:a16="http://schemas.microsoft.com/office/drawing/2014/main" id="{66DD9910-0AFF-85E1-D03A-B925B243ABFA}"/>
              </a:ext>
            </a:extLst>
          </p:cNvPr>
          <p:cNvSpPr>
            <a:spLocks noGrp="1"/>
          </p:cNvSpPr>
          <p:nvPr>
            <p:ph type="subTitle" idx="1"/>
          </p:nvPr>
        </p:nvSpPr>
        <p:spPr>
          <a:xfrm>
            <a:off x="692727" y="1435510"/>
            <a:ext cx="10991273" cy="5022022"/>
          </a:xfrm>
        </p:spPr>
        <p:txBody>
          <a:bodyPr>
            <a:normAutofit/>
          </a:bodyPr>
          <a:lstStyle/>
          <a:p>
            <a:pPr algn="just"/>
            <a:r>
              <a:rPr lang="pl-PL" sz="1800" b="1" i="0" u="none" strike="noStrike" baseline="0" dirty="0">
                <a:solidFill>
                  <a:srgbClr val="000000"/>
                </a:solidFill>
              </a:rPr>
              <a:t>Zastosowanie: </a:t>
            </a:r>
            <a:endParaRPr lang="pl-PL" sz="1800" b="0" i="0" u="none" strike="noStrike" baseline="0" dirty="0">
              <a:solidFill>
                <a:srgbClr val="000000"/>
              </a:solidFill>
            </a:endParaRPr>
          </a:p>
          <a:p>
            <a:pPr algn="just"/>
            <a:r>
              <a:rPr lang="pl-PL" sz="1800" b="0" i="0" u="none" strike="noStrike" baseline="0" dirty="0">
                <a:solidFill>
                  <a:srgbClr val="000000"/>
                </a:solidFill>
              </a:rPr>
              <a:t>Końcówki oczkowe proste oraz kątowe służą do przyłączania żył kabli za pomocą zacisku śrubowego do szyny zbiorczej, rozdzielnicy itp. Końcówki łączące służą do połączenia elektrycznie ze sobą dwóch kabli o jednakowym przekroju na tzw. “styk” (KL; ZM; KX; LE; KT) lub “zakładkę” (KLZ; KLS). </a:t>
            </a:r>
          </a:p>
          <a:p>
            <a:pPr algn="just"/>
            <a:r>
              <a:rPr lang="pl-PL" sz="1800" b="1" i="0" u="sng" strike="noStrike" baseline="0" dirty="0">
                <a:solidFill>
                  <a:srgbClr val="000000"/>
                </a:solidFill>
              </a:rPr>
              <a:t>Połączenie dokonane za ich pomocą nie może być obciążane mechanicznie. </a:t>
            </a:r>
            <a:endParaRPr lang="pl-PL" b="1" u="sng" dirty="0"/>
          </a:p>
        </p:txBody>
      </p:sp>
      <p:sp>
        <p:nvSpPr>
          <p:cNvPr id="4" name="pole tekstowe 3">
            <a:extLst>
              <a:ext uri="{FF2B5EF4-FFF2-40B4-BE49-F238E27FC236}">
                <a16:creationId xmlns:a16="http://schemas.microsoft.com/office/drawing/2014/main" id="{D37178BC-B566-A83A-61ED-FC6F9A32BC9E}"/>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5" name="Obraz 4">
            <a:extLst>
              <a:ext uri="{FF2B5EF4-FFF2-40B4-BE49-F238E27FC236}">
                <a16:creationId xmlns:a16="http://schemas.microsoft.com/office/drawing/2014/main" id="{64BADE22-DFBD-299B-0701-91B0A965F8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6364" y="3226295"/>
            <a:ext cx="5444836" cy="3631706"/>
          </a:xfrm>
          <a:prstGeom prst="rect">
            <a:avLst/>
          </a:prstGeom>
        </p:spPr>
      </p:pic>
    </p:spTree>
    <p:extLst>
      <p:ext uri="{BB962C8B-B14F-4D97-AF65-F5344CB8AC3E}">
        <p14:creationId xmlns:p14="http://schemas.microsoft.com/office/powerpoint/2010/main" val="2445818117"/>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B8BCF-1E51-43AC-E08B-F0C02CF13B0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1950F7A-D9E3-67CD-1E27-A50D027EAAE3}"/>
              </a:ext>
            </a:extLst>
          </p:cNvPr>
          <p:cNvSpPr>
            <a:spLocks noGrp="1"/>
          </p:cNvSpPr>
          <p:nvPr>
            <p:ph type="ctrTitle"/>
          </p:nvPr>
        </p:nvSpPr>
        <p:spPr>
          <a:xfrm>
            <a:off x="365759" y="400468"/>
            <a:ext cx="11540691" cy="841191"/>
          </a:xfrm>
        </p:spPr>
        <p:txBody>
          <a:bodyPr>
            <a:noAutofit/>
          </a:bodyPr>
          <a:lstStyle/>
          <a:p>
            <a:r>
              <a:rPr lang="pl-PL" sz="4000" dirty="0">
                <a:latin typeface="+mn-lt"/>
              </a:rPr>
              <a:t>Technika zaciskania końcówek rurowych Cu standard</a:t>
            </a:r>
            <a:endParaRPr lang="pl-PL" sz="4000" noProof="0" dirty="0">
              <a:latin typeface="+mn-lt"/>
            </a:endParaRPr>
          </a:p>
        </p:txBody>
      </p:sp>
      <p:sp>
        <p:nvSpPr>
          <p:cNvPr id="3" name="Podtytuł 2">
            <a:extLst>
              <a:ext uri="{FF2B5EF4-FFF2-40B4-BE49-F238E27FC236}">
                <a16:creationId xmlns:a16="http://schemas.microsoft.com/office/drawing/2014/main" id="{16BA6A5E-E373-A90B-2685-C15999A2D563}"/>
              </a:ext>
            </a:extLst>
          </p:cNvPr>
          <p:cNvSpPr>
            <a:spLocks noGrp="1"/>
          </p:cNvSpPr>
          <p:nvPr>
            <p:ph type="subTitle" idx="1"/>
          </p:nvPr>
        </p:nvSpPr>
        <p:spPr>
          <a:xfrm>
            <a:off x="692727" y="1435510"/>
            <a:ext cx="10991273" cy="5022022"/>
          </a:xfrm>
        </p:spPr>
        <p:txBody>
          <a:bodyPr>
            <a:normAutofit/>
          </a:bodyPr>
          <a:lstStyle/>
          <a:p>
            <a:pPr algn="just"/>
            <a:r>
              <a:rPr lang="pl-PL" sz="1800" b="1" i="0" u="none" strike="noStrike" baseline="0" dirty="0">
                <a:solidFill>
                  <a:srgbClr val="000000"/>
                </a:solidFill>
              </a:rPr>
              <a:t>Technologia zaciskania: </a:t>
            </a:r>
            <a:endParaRPr lang="pl-PL" sz="1800" b="0" i="0" u="none" strike="noStrike" baseline="0" dirty="0">
              <a:solidFill>
                <a:srgbClr val="000000"/>
              </a:solidFill>
            </a:endParaRPr>
          </a:p>
          <a:p>
            <a:pPr algn="just"/>
            <a:r>
              <a:rPr lang="pl-PL" sz="1800" b="0" i="0" u="none" strike="noStrike" baseline="0" dirty="0">
                <a:solidFill>
                  <a:srgbClr val="000000"/>
                </a:solidFill>
              </a:rPr>
              <a:t>Końcówki te zaciskamy narzędziami z matrycami prasującymi na tzw. “sześciokąt”. </a:t>
            </a:r>
          </a:p>
          <a:p>
            <a:pPr algn="just"/>
            <a:r>
              <a:rPr lang="pl-PL" sz="1800" b="0" i="0" u="none" strike="noStrike" baseline="0" dirty="0">
                <a:solidFill>
                  <a:srgbClr val="000000"/>
                </a:solidFill>
              </a:rPr>
              <a:t>Dzięki takiemu kształtowi zaprasowania otrzymujemy połączenie o bardzo dobrych parametrach mechanicznych jak i elektrycznych. Jednak uzyskanie takich parametrów połączenia wymaga kilkakrotnego zaprasowania końcówki. </a:t>
            </a:r>
          </a:p>
          <a:p>
            <a:pPr algn="just"/>
            <a:r>
              <a:rPr lang="pl-PL" sz="1800" b="1" i="0" u="sng" strike="noStrike" baseline="0" dirty="0">
                <a:solidFill>
                  <a:srgbClr val="000000"/>
                </a:solidFill>
              </a:rPr>
              <a:t>Im większa jest liczba zaprasowań tym pewniejsze uzyskamy połączenie. </a:t>
            </a:r>
            <a:endParaRPr lang="pl-PL" sz="1800" b="1" u="sng" dirty="0">
              <a:solidFill>
                <a:srgbClr val="000000"/>
              </a:solidFill>
            </a:endParaRPr>
          </a:p>
          <a:p>
            <a:pPr algn="just"/>
            <a:r>
              <a:rPr lang="pl-PL" sz="1800" b="0" i="0" u="none" strike="noStrike" baseline="0" dirty="0">
                <a:solidFill>
                  <a:srgbClr val="000000"/>
                </a:solidFill>
              </a:rPr>
              <a:t>Jest to szczególnie istotne dla połączeń energetycznych od których wymaga się przenoszenia dużych mocy i prądów. Zaprasowywanie na “sześciokąt” wymaga jednak dość znacznej siły niezbędnej do zaciśnięcia końcówki, dlatego też przy wykonywaniu takich zaprasowań (nawet przy małych przekrojach kabli) ZAE ERGOM zaleca stosowanie narzędzi hydraulicznych lub też narzędzi ręcznych o powiększonym przełożeniu mechanicznym (obsługiwanych za pomocą dwóch rąk). </a:t>
            </a:r>
            <a:endParaRPr lang="pl-PL" dirty="0"/>
          </a:p>
        </p:txBody>
      </p:sp>
      <p:pic>
        <p:nvPicPr>
          <p:cNvPr id="5" name="Obraz 4">
            <a:extLst>
              <a:ext uri="{FF2B5EF4-FFF2-40B4-BE49-F238E27FC236}">
                <a16:creationId xmlns:a16="http://schemas.microsoft.com/office/drawing/2014/main" id="{9BD1C6D2-22A9-C4A8-F007-5BA10D4322A2}"/>
              </a:ext>
            </a:extLst>
          </p:cNvPr>
          <p:cNvPicPr>
            <a:picLocks noChangeAspect="1"/>
          </p:cNvPicPr>
          <p:nvPr/>
        </p:nvPicPr>
        <p:blipFill>
          <a:blip r:embed="rId2"/>
          <a:stretch>
            <a:fillRect/>
          </a:stretch>
        </p:blipFill>
        <p:spPr>
          <a:xfrm>
            <a:off x="3662023" y="4653748"/>
            <a:ext cx="4867954" cy="1152686"/>
          </a:xfrm>
          <a:prstGeom prst="rect">
            <a:avLst/>
          </a:prstGeom>
        </p:spPr>
      </p:pic>
      <p:sp>
        <p:nvSpPr>
          <p:cNvPr id="6" name="pole tekstowe 5">
            <a:extLst>
              <a:ext uri="{FF2B5EF4-FFF2-40B4-BE49-F238E27FC236}">
                <a16:creationId xmlns:a16="http://schemas.microsoft.com/office/drawing/2014/main" id="{6AA5965B-A323-2976-AD06-B1850AC57845}"/>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4" name="Obraz 3">
            <a:extLst>
              <a:ext uri="{FF2B5EF4-FFF2-40B4-BE49-F238E27FC236}">
                <a16:creationId xmlns:a16="http://schemas.microsoft.com/office/drawing/2014/main" id="{DA195DC5-1B28-6D06-BC4A-0E0CE27D66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86950" y="5354415"/>
            <a:ext cx="2254250" cy="1503585"/>
          </a:xfrm>
          <a:prstGeom prst="rect">
            <a:avLst/>
          </a:prstGeom>
        </p:spPr>
      </p:pic>
    </p:spTree>
    <p:extLst>
      <p:ext uri="{BB962C8B-B14F-4D97-AF65-F5344CB8AC3E}">
        <p14:creationId xmlns:p14="http://schemas.microsoft.com/office/powerpoint/2010/main" val="362093107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49A8F-72CB-1FEF-1A6F-F6B902E5074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D23DCAD-2DEA-7A77-D128-A849D8829963}"/>
              </a:ext>
            </a:extLst>
          </p:cNvPr>
          <p:cNvSpPr>
            <a:spLocks noGrp="1"/>
          </p:cNvSpPr>
          <p:nvPr>
            <p:ph type="ctrTitle"/>
          </p:nvPr>
        </p:nvSpPr>
        <p:spPr>
          <a:xfrm>
            <a:off x="365758" y="169004"/>
            <a:ext cx="11540691" cy="841191"/>
          </a:xfrm>
        </p:spPr>
        <p:txBody>
          <a:bodyPr>
            <a:noAutofit/>
          </a:bodyPr>
          <a:lstStyle/>
          <a:p>
            <a:r>
              <a:rPr lang="pl-PL" sz="4000" dirty="0">
                <a:latin typeface="+mn-lt"/>
              </a:rPr>
              <a:t>Technika zaciskania końcówek rurowych Cu standard</a:t>
            </a:r>
            <a:endParaRPr lang="pl-PL" sz="4000" noProof="0" dirty="0">
              <a:latin typeface="+mn-lt"/>
            </a:endParaRPr>
          </a:p>
        </p:txBody>
      </p:sp>
      <p:sp>
        <p:nvSpPr>
          <p:cNvPr id="3" name="Podtytuł 2">
            <a:extLst>
              <a:ext uri="{FF2B5EF4-FFF2-40B4-BE49-F238E27FC236}">
                <a16:creationId xmlns:a16="http://schemas.microsoft.com/office/drawing/2014/main" id="{FCFD186E-E22E-5D71-3F67-2EEC1CE10FF3}"/>
              </a:ext>
            </a:extLst>
          </p:cNvPr>
          <p:cNvSpPr>
            <a:spLocks noGrp="1"/>
          </p:cNvSpPr>
          <p:nvPr>
            <p:ph type="subTitle" idx="1"/>
          </p:nvPr>
        </p:nvSpPr>
        <p:spPr>
          <a:xfrm>
            <a:off x="553675" y="1267760"/>
            <a:ext cx="10991273" cy="5022022"/>
          </a:xfrm>
        </p:spPr>
        <p:txBody>
          <a:bodyPr>
            <a:normAutofit/>
          </a:bodyPr>
          <a:lstStyle/>
          <a:p>
            <a:pPr algn="just"/>
            <a:r>
              <a:rPr lang="pl-PL" sz="1800" b="0" i="0" u="none" strike="noStrike" baseline="0" dirty="0">
                <a:solidFill>
                  <a:srgbClr val="000000"/>
                </a:solidFill>
              </a:rPr>
              <a:t>Według badań i doświadczeń ZAE ERGOM, aby uzyskać połączenie o wymaganej jakości, zaciskanie końcówek na “sześciokąt” powinno odbywać się w następujący sposób: </a:t>
            </a:r>
          </a:p>
          <a:p>
            <a:pPr algn="just"/>
            <a:endParaRPr lang="pl-PL" sz="1800" dirty="0">
              <a:solidFill>
                <a:srgbClr val="000000"/>
              </a:solidFill>
            </a:endParaRPr>
          </a:p>
          <a:p>
            <a:pPr algn="just"/>
            <a:endParaRPr lang="pl-PL" sz="1800" dirty="0">
              <a:solidFill>
                <a:srgbClr val="000000"/>
              </a:solidFill>
            </a:endParaRPr>
          </a:p>
          <a:p>
            <a:pPr algn="just"/>
            <a:endParaRPr lang="pl-PL" sz="1800" dirty="0">
              <a:solidFill>
                <a:srgbClr val="000000"/>
              </a:solidFill>
            </a:endParaRPr>
          </a:p>
          <a:p>
            <a:pPr algn="just"/>
            <a:endParaRPr lang="pl-PL" sz="1800" dirty="0">
              <a:solidFill>
                <a:srgbClr val="000000"/>
              </a:solidFill>
            </a:endParaRPr>
          </a:p>
          <a:p>
            <a:pPr algn="just"/>
            <a:endParaRPr lang="pl-PL" sz="1800" dirty="0">
              <a:solidFill>
                <a:srgbClr val="000000"/>
              </a:solidFill>
            </a:endParaRPr>
          </a:p>
          <a:p>
            <a:pPr algn="just"/>
            <a:endParaRPr lang="pl-PL" sz="1800" dirty="0">
              <a:solidFill>
                <a:srgbClr val="000000"/>
              </a:solidFill>
            </a:endParaRPr>
          </a:p>
          <a:p>
            <a:pPr algn="just"/>
            <a:endParaRPr lang="pl-PL" sz="1800" dirty="0">
              <a:solidFill>
                <a:srgbClr val="000000"/>
              </a:solidFill>
            </a:endParaRPr>
          </a:p>
          <a:p>
            <a:pPr algn="just"/>
            <a:endParaRPr lang="pl-PL" sz="1800" dirty="0">
              <a:solidFill>
                <a:srgbClr val="000000"/>
              </a:solidFill>
            </a:endParaRPr>
          </a:p>
          <a:p>
            <a:pPr algn="just"/>
            <a:endParaRPr lang="pl-PL" sz="1800" b="0" i="0" u="none" strike="noStrike" baseline="0" dirty="0">
              <a:solidFill>
                <a:srgbClr val="000000"/>
              </a:solidFill>
            </a:endParaRPr>
          </a:p>
          <a:p>
            <a:pPr algn="just"/>
            <a:r>
              <a:rPr lang="pl-PL" sz="1800" b="0" i="0" u="none" strike="noStrike" baseline="0" dirty="0">
                <a:solidFill>
                  <a:srgbClr val="000000"/>
                </a:solidFill>
              </a:rPr>
              <a:t>Konieczne jest wykonanie wszystkich zaznaczonych (zalecanych) zaprasowań. Należy zwracać uwagę aby stosować do zaciskanej końcówki matrycę odpowiadającą przekrojowi na jaki została ona przeznaczona. </a:t>
            </a:r>
            <a:endParaRPr lang="pl-PL" dirty="0"/>
          </a:p>
        </p:txBody>
      </p:sp>
      <p:pic>
        <p:nvPicPr>
          <p:cNvPr id="6" name="Obraz 5">
            <a:extLst>
              <a:ext uri="{FF2B5EF4-FFF2-40B4-BE49-F238E27FC236}">
                <a16:creationId xmlns:a16="http://schemas.microsoft.com/office/drawing/2014/main" id="{04262BE9-D07C-A580-8BB3-EB69CD05CB2D}"/>
              </a:ext>
            </a:extLst>
          </p:cNvPr>
          <p:cNvPicPr>
            <a:picLocks noChangeAspect="1"/>
          </p:cNvPicPr>
          <p:nvPr/>
        </p:nvPicPr>
        <p:blipFill>
          <a:blip r:embed="rId2"/>
          <a:stretch>
            <a:fillRect/>
          </a:stretch>
        </p:blipFill>
        <p:spPr>
          <a:xfrm>
            <a:off x="553675" y="2132436"/>
            <a:ext cx="11164858" cy="2886478"/>
          </a:xfrm>
          <a:prstGeom prst="rect">
            <a:avLst/>
          </a:prstGeom>
        </p:spPr>
      </p:pic>
      <p:sp>
        <p:nvSpPr>
          <p:cNvPr id="7" name="pole tekstowe 6">
            <a:extLst>
              <a:ext uri="{FF2B5EF4-FFF2-40B4-BE49-F238E27FC236}">
                <a16:creationId xmlns:a16="http://schemas.microsoft.com/office/drawing/2014/main" id="{FB674FFC-13B9-78EB-F2EE-3223D91EE72D}"/>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4" name="Obraz 3">
            <a:extLst>
              <a:ext uri="{FF2B5EF4-FFF2-40B4-BE49-F238E27FC236}">
                <a16:creationId xmlns:a16="http://schemas.microsoft.com/office/drawing/2014/main" id="{B774DD3D-1E0E-E2F9-BECB-D2B49DFBBF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86950" y="5354415"/>
            <a:ext cx="2254250" cy="1503585"/>
          </a:xfrm>
          <a:prstGeom prst="rect">
            <a:avLst/>
          </a:prstGeom>
        </p:spPr>
      </p:pic>
    </p:spTree>
    <p:extLst>
      <p:ext uri="{BB962C8B-B14F-4D97-AF65-F5344CB8AC3E}">
        <p14:creationId xmlns:p14="http://schemas.microsoft.com/office/powerpoint/2010/main" val="340980818"/>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498F4-2A94-8837-E20B-911415116BC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5563004-253C-273A-8670-D6543B0103AB}"/>
              </a:ext>
            </a:extLst>
          </p:cNvPr>
          <p:cNvSpPr>
            <a:spLocks noGrp="1"/>
          </p:cNvSpPr>
          <p:nvPr>
            <p:ph type="ctrTitle"/>
          </p:nvPr>
        </p:nvSpPr>
        <p:spPr>
          <a:xfrm>
            <a:off x="365759" y="400468"/>
            <a:ext cx="11540691" cy="841191"/>
          </a:xfrm>
        </p:spPr>
        <p:txBody>
          <a:bodyPr>
            <a:normAutofit/>
          </a:bodyPr>
          <a:lstStyle/>
          <a:p>
            <a:r>
              <a:rPr lang="pl-PL" sz="4800" dirty="0">
                <a:latin typeface="+mn-lt"/>
              </a:rPr>
              <a:t>Typy profili kablowych</a:t>
            </a:r>
            <a:endParaRPr lang="pl-PL" sz="4800" noProof="0" dirty="0">
              <a:latin typeface="+mn-lt"/>
            </a:endParaRPr>
          </a:p>
        </p:txBody>
      </p:sp>
      <p:sp>
        <p:nvSpPr>
          <p:cNvPr id="3" name="Podtytuł 2">
            <a:extLst>
              <a:ext uri="{FF2B5EF4-FFF2-40B4-BE49-F238E27FC236}">
                <a16:creationId xmlns:a16="http://schemas.microsoft.com/office/drawing/2014/main" id="{EE7AB8D7-9587-68AB-5436-5AADFD3CFB22}"/>
              </a:ext>
            </a:extLst>
          </p:cNvPr>
          <p:cNvSpPr>
            <a:spLocks noGrp="1"/>
          </p:cNvSpPr>
          <p:nvPr>
            <p:ph type="subTitle" idx="1"/>
          </p:nvPr>
        </p:nvSpPr>
        <p:spPr>
          <a:xfrm>
            <a:off x="692727" y="1856508"/>
            <a:ext cx="10991273" cy="4601023"/>
          </a:xfrm>
        </p:spPr>
        <p:txBody>
          <a:bodyPr>
            <a:normAutofit/>
          </a:bodyPr>
          <a:lstStyle/>
          <a:p>
            <a:r>
              <a:rPr lang="pl-PL" b="0" i="0" u="none" strike="noStrike" baseline="0" dirty="0">
                <a:solidFill>
                  <a:srgbClr val="000000"/>
                </a:solidFill>
              </a:rPr>
              <a:t>Przed zaprasowaniem żyły sektorowe muszą zostać przeformowane “na okrągło”.</a:t>
            </a:r>
            <a:endParaRPr lang="pl-PL" sz="3200" dirty="0"/>
          </a:p>
        </p:txBody>
      </p:sp>
      <p:pic>
        <p:nvPicPr>
          <p:cNvPr id="5" name="Obraz 4">
            <a:extLst>
              <a:ext uri="{FF2B5EF4-FFF2-40B4-BE49-F238E27FC236}">
                <a16:creationId xmlns:a16="http://schemas.microsoft.com/office/drawing/2014/main" id="{5F5E4E4C-7E88-6295-55A3-58FB7ACBABBE}"/>
              </a:ext>
            </a:extLst>
          </p:cNvPr>
          <p:cNvPicPr>
            <a:picLocks noChangeAspect="1"/>
          </p:cNvPicPr>
          <p:nvPr/>
        </p:nvPicPr>
        <p:blipFill>
          <a:blip r:embed="rId2"/>
          <a:stretch>
            <a:fillRect/>
          </a:stretch>
        </p:blipFill>
        <p:spPr>
          <a:xfrm>
            <a:off x="775545" y="2757618"/>
            <a:ext cx="10640910" cy="1695687"/>
          </a:xfrm>
          <a:prstGeom prst="rect">
            <a:avLst/>
          </a:prstGeom>
        </p:spPr>
      </p:pic>
      <p:sp>
        <p:nvSpPr>
          <p:cNvPr id="7" name="pole tekstowe 6">
            <a:extLst>
              <a:ext uri="{FF2B5EF4-FFF2-40B4-BE49-F238E27FC236}">
                <a16:creationId xmlns:a16="http://schemas.microsoft.com/office/drawing/2014/main" id="{1F093DCA-C88C-BA1C-7468-71F0EC1CBA75}"/>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4" name="Obraz 3">
            <a:extLst>
              <a:ext uri="{FF2B5EF4-FFF2-40B4-BE49-F238E27FC236}">
                <a16:creationId xmlns:a16="http://schemas.microsoft.com/office/drawing/2014/main" id="{33DCCDF3-718E-A3D7-42A2-8A08E33B0D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86950" y="5354415"/>
            <a:ext cx="2254250" cy="1503585"/>
          </a:xfrm>
          <a:prstGeom prst="rect">
            <a:avLst/>
          </a:prstGeom>
        </p:spPr>
      </p:pic>
    </p:spTree>
    <p:extLst>
      <p:ext uri="{BB962C8B-B14F-4D97-AF65-F5344CB8AC3E}">
        <p14:creationId xmlns:p14="http://schemas.microsoft.com/office/powerpoint/2010/main" val="2481959844"/>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2B353-6105-7C98-AA6E-F346CACF239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DE4003F-8CE2-3D25-737E-BB4F043A7BA5}"/>
              </a:ext>
            </a:extLst>
          </p:cNvPr>
          <p:cNvSpPr>
            <a:spLocks noGrp="1"/>
          </p:cNvSpPr>
          <p:nvPr>
            <p:ph type="ctrTitle"/>
          </p:nvPr>
        </p:nvSpPr>
        <p:spPr>
          <a:xfrm>
            <a:off x="365759" y="400468"/>
            <a:ext cx="11540691" cy="841191"/>
          </a:xfrm>
        </p:spPr>
        <p:txBody>
          <a:bodyPr>
            <a:normAutofit/>
          </a:bodyPr>
          <a:lstStyle/>
          <a:p>
            <a:r>
              <a:rPr lang="pl-PL" sz="4800" dirty="0">
                <a:latin typeface="+mn-lt"/>
              </a:rPr>
              <a:t>Końcówki rurowe i łączniki CU </a:t>
            </a:r>
            <a:r>
              <a:rPr lang="pl-PL" sz="4800" b="1" dirty="0">
                <a:latin typeface="+mn-lt"/>
              </a:rPr>
              <a:t>wg DIN</a:t>
            </a:r>
            <a:endParaRPr lang="pl-PL" sz="4800" b="1" noProof="0" dirty="0">
              <a:latin typeface="+mn-lt"/>
            </a:endParaRPr>
          </a:p>
        </p:txBody>
      </p:sp>
      <p:sp>
        <p:nvSpPr>
          <p:cNvPr id="4" name="pole tekstowe 3">
            <a:extLst>
              <a:ext uri="{FF2B5EF4-FFF2-40B4-BE49-F238E27FC236}">
                <a16:creationId xmlns:a16="http://schemas.microsoft.com/office/drawing/2014/main" id="{BD03E084-1A35-BC28-11A4-93BD07D7D9DE}"/>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6" name="Obraz 5">
            <a:extLst>
              <a:ext uri="{FF2B5EF4-FFF2-40B4-BE49-F238E27FC236}">
                <a16:creationId xmlns:a16="http://schemas.microsoft.com/office/drawing/2014/main" id="{55A80336-04D7-5B7C-F50C-26C5DACFC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1418" y="1241659"/>
            <a:ext cx="7913916" cy="5278582"/>
          </a:xfrm>
          <a:prstGeom prst="rect">
            <a:avLst/>
          </a:prstGeom>
        </p:spPr>
      </p:pic>
    </p:spTree>
    <p:extLst>
      <p:ext uri="{BB962C8B-B14F-4D97-AF65-F5344CB8AC3E}">
        <p14:creationId xmlns:p14="http://schemas.microsoft.com/office/powerpoint/2010/main" val="271444002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2AAAA-72DC-E73A-B699-22AE66DDC88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592B5A8-C2C0-604E-6961-BADCBCB85CA1}"/>
              </a:ext>
            </a:extLst>
          </p:cNvPr>
          <p:cNvSpPr>
            <a:spLocks noGrp="1"/>
          </p:cNvSpPr>
          <p:nvPr>
            <p:ph type="ctrTitle"/>
          </p:nvPr>
        </p:nvSpPr>
        <p:spPr>
          <a:xfrm>
            <a:off x="365759" y="502064"/>
            <a:ext cx="11540691" cy="841191"/>
          </a:xfrm>
        </p:spPr>
        <p:txBody>
          <a:bodyPr>
            <a:noAutofit/>
          </a:bodyPr>
          <a:lstStyle/>
          <a:p>
            <a:r>
              <a:rPr lang="pl-PL" sz="4400" dirty="0">
                <a:latin typeface="+mn-lt"/>
              </a:rPr>
              <a:t>Technika zaciskania końcówek </a:t>
            </a:r>
            <a:br>
              <a:rPr lang="pl-PL" sz="4400" dirty="0">
                <a:latin typeface="+mn-lt"/>
              </a:rPr>
            </a:br>
            <a:r>
              <a:rPr lang="pl-PL" sz="4400" dirty="0">
                <a:latin typeface="+mn-lt"/>
              </a:rPr>
              <a:t>i łączników rurowych Cu wg DIN</a:t>
            </a:r>
            <a:endParaRPr lang="pl-PL" sz="4400" noProof="0" dirty="0">
              <a:latin typeface="+mn-lt"/>
            </a:endParaRPr>
          </a:p>
        </p:txBody>
      </p:sp>
      <p:sp>
        <p:nvSpPr>
          <p:cNvPr id="3" name="Podtytuł 2">
            <a:extLst>
              <a:ext uri="{FF2B5EF4-FFF2-40B4-BE49-F238E27FC236}">
                <a16:creationId xmlns:a16="http://schemas.microsoft.com/office/drawing/2014/main" id="{DF7996C4-78AD-6268-97A5-3F6975E6F7EB}"/>
              </a:ext>
            </a:extLst>
          </p:cNvPr>
          <p:cNvSpPr>
            <a:spLocks noGrp="1"/>
          </p:cNvSpPr>
          <p:nvPr>
            <p:ph type="subTitle" idx="1"/>
          </p:nvPr>
        </p:nvSpPr>
        <p:spPr>
          <a:xfrm>
            <a:off x="692727" y="1435510"/>
            <a:ext cx="10991273" cy="5022022"/>
          </a:xfrm>
        </p:spPr>
        <p:txBody>
          <a:bodyPr>
            <a:normAutofit/>
          </a:bodyPr>
          <a:lstStyle/>
          <a:p>
            <a:pPr algn="just"/>
            <a:r>
              <a:rPr lang="pl-PL" sz="1800" b="0" i="0" u="none" strike="noStrike" baseline="0" dirty="0">
                <a:solidFill>
                  <a:srgbClr val="000000"/>
                </a:solidFill>
              </a:rPr>
              <a:t>Wykonywane są one jako oczkowe: </a:t>
            </a:r>
          </a:p>
          <a:p>
            <a:pPr marL="742950" lvl="1" indent="-285750" algn="just">
              <a:buFont typeface="Arial" panose="020B0604020202020204" pitchFamily="34" charset="0"/>
              <a:buChar char="•"/>
            </a:pPr>
            <a:r>
              <a:rPr lang="pl-PL" sz="1800" b="0" i="0" u="none" strike="noStrike" baseline="0" dirty="0">
                <a:solidFill>
                  <a:srgbClr val="000000"/>
                </a:solidFill>
              </a:rPr>
              <a:t>proste (typ wg Ergom: KDR) wg DIN 46235 </a:t>
            </a:r>
          </a:p>
          <a:p>
            <a:pPr marL="742950" lvl="1" indent="-285750" algn="just">
              <a:buFont typeface="Arial" panose="020B0604020202020204" pitchFamily="34" charset="0"/>
              <a:buChar char="•"/>
            </a:pPr>
            <a:r>
              <a:rPr lang="pl-PL" sz="1800" b="0" i="0" u="none" strike="noStrike" baseline="0" dirty="0">
                <a:solidFill>
                  <a:srgbClr val="000000"/>
                </a:solidFill>
              </a:rPr>
              <a:t>łączniki (typ wg Ergom: KLD) wg DIN 46267. </a:t>
            </a:r>
            <a:endParaRPr lang="pl-PL" sz="1800" dirty="0">
              <a:solidFill>
                <a:srgbClr val="000000"/>
              </a:solidFill>
            </a:endParaRPr>
          </a:p>
          <a:p>
            <a:pPr algn="just"/>
            <a:r>
              <a:rPr lang="pl-PL" sz="1800" b="0" i="0" u="none" strike="noStrike" baseline="0" dirty="0">
                <a:solidFill>
                  <a:srgbClr val="000000"/>
                </a:solidFill>
              </a:rPr>
              <a:t>W pozostałych końcówkach wymiary DIN odnoszą się wyłącznie do części rurowej końcówki. </a:t>
            </a:r>
          </a:p>
          <a:p>
            <a:pPr algn="just"/>
            <a:r>
              <a:rPr lang="pl-PL" sz="1800" b="0" i="0" u="none" strike="noStrike" baseline="0" dirty="0">
                <a:solidFill>
                  <a:srgbClr val="000000"/>
                </a:solidFill>
              </a:rPr>
              <a:t>Wykonywane są one jako: </a:t>
            </a:r>
          </a:p>
          <a:p>
            <a:pPr marL="742950" lvl="1" indent="-285750" algn="just">
              <a:buFont typeface="Arial" panose="020B0604020202020204" pitchFamily="34" charset="0"/>
              <a:buChar char="•"/>
            </a:pPr>
            <a:r>
              <a:rPr lang="pl-PL" sz="1800" b="0" i="0" u="none" strike="noStrike" baseline="0" dirty="0">
                <a:solidFill>
                  <a:srgbClr val="000000"/>
                </a:solidFill>
              </a:rPr>
              <a:t>oczkowe proste (typ wg Ergom: KDR.../2X; KRM), </a:t>
            </a:r>
          </a:p>
          <a:p>
            <a:pPr marL="742950" lvl="1" indent="-285750" algn="just">
              <a:buFont typeface="Arial" panose="020B0604020202020204" pitchFamily="34" charset="0"/>
              <a:buChar char="•"/>
            </a:pPr>
            <a:r>
              <a:rPr lang="pl-PL" sz="1800" dirty="0">
                <a:solidFill>
                  <a:srgbClr val="000000"/>
                </a:solidFill>
              </a:rPr>
              <a:t>oczkowe </a:t>
            </a:r>
            <a:r>
              <a:rPr lang="pl-PL" sz="1800" b="0" i="0" u="none" strike="noStrike" baseline="0" dirty="0">
                <a:solidFill>
                  <a:srgbClr val="000000"/>
                </a:solidFill>
              </a:rPr>
              <a:t>kątowe (typ wg Ergom: K90D; K45D; KPD); </a:t>
            </a:r>
          </a:p>
          <a:p>
            <a:pPr marL="742950" lvl="1" indent="-285750" algn="just">
              <a:buFont typeface="Arial" panose="020B0604020202020204" pitchFamily="34" charset="0"/>
              <a:buChar char="•"/>
            </a:pPr>
            <a:r>
              <a:rPr lang="pl-PL" sz="1800" b="0" i="0" u="none" strike="noStrike" baseline="0" dirty="0">
                <a:solidFill>
                  <a:srgbClr val="000000"/>
                </a:solidFill>
              </a:rPr>
              <a:t>łączące (typ wg Ergom: KLD; LMP; LMW; LMWP); </a:t>
            </a:r>
          </a:p>
          <a:p>
            <a:pPr marL="742950" lvl="1" indent="-285750" algn="just">
              <a:buFont typeface="Arial" panose="020B0604020202020204" pitchFamily="34" charset="0"/>
              <a:buChar char="•"/>
            </a:pPr>
            <a:r>
              <a:rPr lang="pl-PL" sz="1800" b="0" i="0" u="none" strike="noStrike" baseline="0" dirty="0">
                <a:solidFill>
                  <a:srgbClr val="000000"/>
                </a:solidFill>
              </a:rPr>
              <a:t>redukcyjne (typ wg Ergom LMP.../...; LMWP.../...); </a:t>
            </a:r>
          </a:p>
          <a:p>
            <a:pPr marL="742950" lvl="1" indent="-285750" algn="just">
              <a:buFont typeface="Arial" panose="020B0604020202020204" pitchFamily="34" charset="0"/>
              <a:buChar char="•"/>
            </a:pPr>
            <a:r>
              <a:rPr lang="pl-PL" sz="1800" b="0" i="0" u="none" strike="noStrike" baseline="0" dirty="0">
                <a:solidFill>
                  <a:srgbClr val="000000"/>
                </a:solidFill>
              </a:rPr>
              <a:t>bolce (typ wg Ergom BMW; BMK). </a:t>
            </a:r>
          </a:p>
          <a:p>
            <a:pPr algn="just"/>
            <a:r>
              <a:rPr lang="pl-PL" sz="1800" b="1" i="0" u="none" strike="noStrike" baseline="0" dirty="0">
                <a:solidFill>
                  <a:srgbClr val="000000"/>
                </a:solidFill>
              </a:rPr>
              <a:t>Materiał: </a:t>
            </a:r>
            <a:r>
              <a:rPr lang="pl-PL" sz="1800" b="0" i="0" u="none" strike="noStrike" baseline="0" dirty="0">
                <a:solidFill>
                  <a:srgbClr val="000000"/>
                </a:solidFill>
              </a:rPr>
              <a:t>wszystkie typy – rura miedziana E-Cu wg DIN 40 500 </a:t>
            </a:r>
            <a:r>
              <a:rPr lang="pl-PL" sz="1800" b="0" i="0" u="none" strike="noStrike" baseline="0" dirty="0" err="1">
                <a:solidFill>
                  <a:srgbClr val="000000"/>
                </a:solidFill>
              </a:rPr>
              <a:t>teil</a:t>
            </a:r>
            <a:r>
              <a:rPr lang="pl-PL" sz="1800" b="0" i="0" u="none" strike="noStrike" baseline="0" dirty="0">
                <a:solidFill>
                  <a:srgbClr val="000000"/>
                </a:solidFill>
              </a:rPr>
              <a:t> 2, 3 lub DIN 17 87. </a:t>
            </a:r>
          </a:p>
          <a:p>
            <a:pPr algn="just"/>
            <a:r>
              <a:rPr lang="pl-PL" sz="1800" b="1" i="0" u="none" strike="noStrike" baseline="0" dirty="0">
                <a:solidFill>
                  <a:srgbClr val="000000"/>
                </a:solidFill>
              </a:rPr>
              <a:t>Pokrycie: </a:t>
            </a:r>
          </a:p>
          <a:p>
            <a:pPr lvl="1" algn="just"/>
            <a:r>
              <a:rPr lang="pl-PL" sz="1800" b="0" i="0" u="none" strike="noStrike" baseline="0" dirty="0">
                <a:solidFill>
                  <a:srgbClr val="000000"/>
                </a:solidFill>
              </a:rPr>
              <a:t>KDR; KDR .../x2; K90D; K45D; KRM; KLD; LMWP – cynowane galwanicznie. </a:t>
            </a:r>
          </a:p>
          <a:p>
            <a:pPr lvl="1" algn="just"/>
            <a:r>
              <a:rPr lang="pl-PL" sz="1800" b="0" i="0" u="none" strike="noStrike" baseline="0" dirty="0">
                <a:solidFill>
                  <a:srgbClr val="000000"/>
                </a:solidFill>
              </a:rPr>
              <a:t>KPD; LMP; LMP.../...; LMW; LMWP; HMR; BMW; BMK – niecynowane. </a:t>
            </a:r>
          </a:p>
        </p:txBody>
      </p:sp>
      <p:sp>
        <p:nvSpPr>
          <p:cNvPr id="4" name="pole tekstowe 3">
            <a:extLst>
              <a:ext uri="{FF2B5EF4-FFF2-40B4-BE49-F238E27FC236}">
                <a16:creationId xmlns:a16="http://schemas.microsoft.com/office/drawing/2014/main" id="{F8AEA29C-97A6-CF33-65CE-1F223D453486}"/>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5" name="Obraz 4">
            <a:extLst>
              <a:ext uri="{FF2B5EF4-FFF2-40B4-BE49-F238E27FC236}">
                <a16:creationId xmlns:a16="http://schemas.microsoft.com/office/drawing/2014/main" id="{991D8740-A766-ACE2-C9E4-B3C0B564D2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6906" y="3779506"/>
            <a:ext cx="4305663" cy="2871877"/>
          </a:xfrm>
          <a:prstGeom prst="rect">
            <a:avLst/>
          </a:prstGeom>
        </p:spPr>
      </p:pic>
    </p:spTree>
    <p:extLst>
      <p:ext uri="{BB962C8B-B14F-4D97-AF65-F5344CB8AC3E}">
        <p14:creationId xmlns:p14="http://schemas.microsoft.com/office/powerpoint/2010/main" val="2224689248"/>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B8DBF-E35D-0699-890B-A59932161D1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FF39FA0-78BB-61AC-A6B5-0819DDA3E003}"/>
              </a:ext>
            </a:extLst>
          </p:cNvPr>
          <p:cNvSpPr>
            <a:spLocks noGrp="1"/>
          </p:cNvSpPr>
          <p:nvPr>
            <p:ph type="ctrTitle"/>
          </p:nvPr>
        </p:nvSpPr>
        <p:spPr>
          <a:xfrm>
            <a:off x="365759" y="502064"/>
            <a:ext cx="11540691" cy="841191"/>
          </a:xfrm>
        </p:spPr>
        <p:txBody>
          <a:bodyPr>
            <a:noAutofit/>
          </a:bodyPr>
          <a:lstStyle/>
          <a:p>
            <a:r>
              <a:rPr lang="pl-PL" sz="4400" dirty="0">
                <a:latin typeface="+mn-lt"/>
              </a:rPr>
              <a:t>Technika zaciskania końcówek </a:t>
            </a:r>
            <a:br>
              <a:rPr lang="pl-PL" sz="4400" dirty="0">
                <a:latin typeface="+mn-lt"/>
              </a:rPr>
            </a:br>
            <a:r>
              <a:rPr lang="pl-PL" sz="4400" dirty="0">
                <a:latin typeface="+mn-lt"/>
              </a:rPr>
              <a:t>i łączników rurowych Cu wg DIN</a:t>
            </a:r>
            <a:endParaRPr lang="pl-PL" sz="4400" noProof="0" dirty="0">
              <a:latin typeface="+mn-lt"/>
            </a:endParaRPr>
          </a:p>
        </p:txBody>
      </p:sp>
      <p:sp>
        <p:nvSpPr>
          <p:cNvPr id="3" name="Podtytuł 2">
            <a:extLst>
              <a:ext uri="{FF2B5EF4-FFF2-40B4-BE49-F238E27FC236}">
                <a16:creationId xmlns:a16="http://schemas.microsoft.com/office/drawing/2014/main" id="{C9ED5D85-531C-67F5-0407-B9936D8BE0E6}"/>
              </a:ext>
            </a:extLst>
          </p:cNvPr>
          <p:cNvSpPr>
            <a:spLocks noGrp="1"/>
          </p:cNvSpPr>
          <p:nvPr>
            <p:ph type="subTitle" idx="1"/>
          </p:nvPr>
        </p:nvSpPr>
        <p:spPr>
          <a:xfrm>
            <a:off x="692727" y="1435510"/>
            <a:ext cx="10991273" cy="5022022"/>
          </a:xfrm>
        </p:spPr>
        <p:txBody>
          <a:bodyPr>
            <a:normAutofit/>
          </a:bodyPr>
          <a:lstStyle/>
          <a:p>
            <a:pPr algn="just"/>
            <a:r>
              <a:rPr lang="pl-PL" sz="1800" b="1" i="0" u="none" strike="noStrike" baseline="0" dirty="0">
                <a:solidFill>
                  <a:srgbClr val="000000"/>
                </a:solidFill>
              </a:rPr>
              <a:t>Zastosowanie: </a:t>
            </a:r>
            <a:endParaRPr lang="pl-PL" sz="1800" b="0" i="0" u="none" strike="noStrike" baseline="0" dirty="0">
              <a:solidFill>
                <a:srgbClr val="000000"/>
              </a:solidFill>
            </a:endParaRPr>
          </a:p>
          <a:p>
            <a:pPr algn="just"/>
            <a:r>
              <a:rPr lang="pl-PL" sz="1800" b="1" i="0" u="sng" strike="noStrike" baseline="0" dirty="0">
                <a:solidFill>
                  <a:srgbClr val="000000"/>
                </a:solidFill>
              </a:rPr>
              <a:t>Końcówki oczkowe proste oraz kątowe </a:t>
            </a:r>
            <a:r>
              <a:rPr lang="pl-PL" sz="1800" b="0" i="0" u="none" strike="noStrike" baseline="0" dirty="0">
                <a:solidFill>
                  <a:srgbClr val="000000"/>
                </a:solidFill>
              </a:rPr>
              <a:t>służą do przyłączania kabli za pomocą zacisku śrubowego do szyny zbiorczej, rozdzielnicy itp. </a:t>
            </a:r>
          </a:p>
          <a:p>
            <a:pPr algn="just"/>
            <a:r>
              <a:rPr lang="pl-PL" sz="1800" b="1" i="0" u="sng" strike="noStrike" baseline="0" dirty="0">
                <a:solidFill>
                  <a:srgbClr val="000000"/>
                </a:solidFill>
              </a:rPr>
              <a:t>Końcówki łączące </a:t>
            </a:r>
            <a:r>
              <a:rPr lang="pl-PL" sz="1800" b="0" i="0" u="none" strike="noStrike" baseline="0" dirty="0">
                <a:solidFill>
                  <a:srgbClr val="000000"/>
                </a:solidFill>
              </a:rPr>
              <a:t>służą do połączenia elektrycznie ze sobą dwóch kabli o jednakowym przekroju na tzw. “styk” (KLD; LMP; LMW; LMWP) lub połączenia dwóch kabli o różnych przekrojach (LMP.../...; LMWP.../...). </a:t>
            </a:r>
          </a:p>
          <a:p>
            <a:pPr algn="just"/>
            <a:r>
              <a:rPr lang="pl-PL" sz="1800" b="1" i="0" u="sng" strike="noStrike" baseline="0" dirty="0">
                <a:solidFill>
                  <a:srgbClr val="000000"/>
                </a:solidFill>
              </a:rPr>
              <a:t>Połączenie dokonane za ich pomocą (za wyjątkiem KLD) nie może być obciążane mechanicznie.</a:t>
            </a:r>
            <a:r>
              <a:rPr lang="pl-PL" sz="1800" b="0" i="0" u="none" strike="noStrike" baseline="0" dirty="0">
                <a:solidFill>
                  <a:srgbClr val="000000"/>
                </a:solidFill>
              </a:rPr>
              <a:t> </a:t>
            </a:r>
          </a:p>
          <a:p>
            <a:pPr algn="just"/>
            <a:r>
              <a:rPr lang="pl-PL" sz="1800" b="0" i="0" u="none" strike="noStrike" baseline="0" dirty="0">
                <a:solidFill>
                  <a:srgbClr val="000000"/>
                </a:solidFill>
              </a:rPr>
              <a:t>Bolce miedziane (BMW; BMK) służą do przyłączenia kabla do zacisku śrubowego. </a:t>
            </a:r>
            <a:endParaRPr lang="pl-PL" dirty="0"/>
          </a:p>
        </p:txBody>
      </p:sp>
      <p:sp>
        <p:nvSpPr>
          <p:cNvPr id="4" name="pole tekstowe 3">
            <a:extLst>
              <a:ext uri="{FF2B5EF4-FFF2-40B4-BE49-F238E27FC236}">
                <a16:creationId xmlns:a16="http://schemas.microsoft.com/office/drawing/2014/main" id="{5D75AF09-4C99-63A1-3096-A2FC5F10A670}"/>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5" name="Obraz 4">
            <a:extLst>
              <a:ext uri="{FF2B5EF4-FFF2-40B4-BE49-F238E27FC236}">
                <a16:creationId xmlns:a16="http://schemas.microsoft.com/office/drawing/2014/main" id="{91E2AEC8-2470-3DB7-4A65-344F199184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6906" y="3779506"/>
            <a:ext cx="4305663" cy="2871877"/>
          </a:xfrm>
          <a:prstGeom prst="rect">
            <a:avLst/>
          </a:prstGeom>
        </p:spPr>
      </p:pic>
    </p:spTree>
    <p:extLst>
      <p:ext uri="{BB962C8B-B14F-4D97-AF65-F5344CB8AC3E}">
        <p14:creationId xmlns:p14="http://schemas.microsoft.com/office/powerpoint/2010/main" val="2059277086"/>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47805-E7C6-9995-6A8E-3F1B0976FC4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F359326-F59F-0ECA-EABA-0230638ACB2A}"/>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Technika zaciskania końcówek </a:t>
            </a:r>
            <a:br>
              <a:rPr lang="pl-PL" sz="4800" dirty="0">
                <a:latin typeface="+mn-lt"/>
              </a:rPr>
            </a:br>
            <a:r>
              <a:rPr lang="pl-PL" sz="4800" dirty="0">
                <a:latin typeface="+mn-lt"/>
              </a:rPr>
              <a:t>i łączników rurowych Cu wg DIN</a:t>
            </a:r>
            <a:endParaRPr lang="pl-PL" sz="4800" noProof="0" dirty="0">
              <a:latin typeface="+mn-lt"/>
            </a:endParaRPr>
          </a:p>
        </p:txBody>
      </p:sp>
      <p:sp>
        <p:nvSpPr>
          <p:cNvPr id="3" name="Podtytuł 2">
            <a:extLst>
              <a:ext uri="{FF2B5EF4-FFF2-40B4-BE49-F238E27FC236}">
                <a16:creationId xmlns:a16="http://schemas.microsoft.com/office/drawing/2014/main" id="{663B6330-C648-A6F4-2E32-0CE43CC06904}"/>
              </a:ext>
            </a:extLst>
          </p:cNvPr>
          <p:cNvSpPr>
            <a:spLocks noGrp="1"/>
          </p:cNvSpPr>
          <p:nvPr>
            <p:ph type="subTitle" idx="1"/>
          </p:nvPr>
        </p:nvSpPr>
        <p:spPr>
          <a:xfrm>
            <a:off x="635461" y="1435510"/>
            <a:ext cx="10921077" cy="5022022"/>
          </a:xfrm>
        </p:spPr>
        <p:txBody>
          <a:bodyPr>
            <a:normAutofit/>
          </a:bodyPr>
          <a:lstStyle/>
          <a:p>
            <a:pPr algn="just"/>
            <a:r>
              <a:rPr lang="pl-PL" sz="1800" b="1" i="0" u="none" strike="noStrike" baseline="0" dirty="0">
                <a:solidFill>
                  <a:srgbClr val="000000"/>
                </a:solidFill>
              </a:rPr>
              <a:t>Technologia zaciskania: </a:t>
            </a:r>
            <a:endParaRPr lang="pl-PL" sz="1800" b="0" i="0" u="none" strike="noStrike" baseline="0" dirty="0">
              <a:solidFill>
                <a:srgbClr val="000000"/>
              </a:solidFill>
            </a:endParaRPr>
          </a:p>
          <a:p>
            <a:pPr algn="just"/>
            <a:r>
              <a:rPr lang="pl-PL" sz="1800" b="0" i="0" u="none" strike="noStrike" baseline="0" dirty="0">
                <a:solidFill>
                  <a:srgbClr val="000000"/>
                </a:solidFill>
              </a:rPr>
              <a:t>Końcówki te zaciskamy narzędziami z matrycami prasującymi na tzw. “sześciokąt”. </a:t>
            </a:r>
          </a:p>
          <a:p>
            <a:pPr algn="just"/>
            <a:r>
              <a:rPr lang="pl-PL" sz="1800" b="0" i="0" u="none" strike="noStrike" baseline="0" dirty="0">
                <a:solidFill>
                  <a:srgbClr val="000000"/>
                </a:solidFill>
              </a:rPr>
              <a:t>Dzięki takiemu kształtowi zaprasowania otrzymujemy połączenie o bardzo dobrych parametrach mechanicznych jak i elektrycznych. Jednak uzyskanie takich parametrów połączenia, wymaga kilkakrotnego zaprasowania końcówki. </a:t>
            </a:r>
          </a:p>
          <a:p>
            <a:pPr algn="just"/>
            <a:r>
              <a:rPr lang="pl-PL" sz="1800" b="1" i="0" u="sng" strike="noStrike" baseline="0" dirty="0">
                <a:solidFill>
                  <a:srgbClr val="000000"/>
                </a:solidFill>
              </a:rPr>
              <a:t>Im większa jest liczba zaprasowań, tym pewniejsze uzyskamy połączenie. </a:t>
            </a:r>
            <a:endParaRPr lang="pl-PL" sz="1800" b="1" u="sng" dirty="0">
              <a:solidFill>
                <a:srgbClr val="000000"/>
              </a:solidFill>
            </a:endParaRPr>
          </a:p>
          <a:p>
            <a:pPr algn="just"/>
            <a:r>
              <a:rPr lang="pl-PL" sz="1800" b="0" i="0" u="none" strike="noStrike" baseline="0" dirty="0">
                <a:solidFill>
                  <a:srgbClr val="000000"/>
                </a:solidFill>
              </a:rPr>
              <a:t>Jest to szczególnie istotne dla połączeń energetycznych od których wymaga się przenoszenia dużych mocy i prądów. Zaprasowywanie na “sześciokąt” wymaga jednak dość znacznej siły niezbędnej do zaciśnięcia końcówki, dlatego też przy wykonywaniu takich zaprasowań (nawet przy małych przekrojach kabli) ZAE ERGOM zaleca stosowanie narzędzi hydraulicznych lub też narzędzi ręcznych o powiększonym przełożeniu mechanicznym (obsługiwanych za pomocą dwóch rąk). </a:t>
            </a:r>
            <a:endParaRPr lang="pl-PL" dirty="0"/>
          </a:p>
        </p:txBody>
      </p:sp>
      <p:pic>
        <p:nvPicPr>
          <p:cNvPr id="5" name="Obraz 4">
            <a:extLst>
              <a:ext uri="{FF2B5EF4-FFF2-40B4-BE49-F238E27FC236}">
                <a16:creationId xmlns:a16="http://schemas.microsoft.com/office/drawing/2014/main" id="{DFDE62FF-56B0-C7E9-8C1A-CD0BB1971A62}"/>
              </a:ext>
            </a:extLst>
          </p:cNvPr>
          <p:cNvPicPr>
            <a:picLocks noChangeAspect="1"/>
          </p:cNvPicPr>
          <p:nvPr/>
        </p:nvPicPr>
        <p:blipFill>
          <a:blip r:embed="rId2"/>
          <a:stretch>
            <a:fillRect/>
          </a:stretch>
        </p:blipFill>
        <p:spPr>
          <a:xfrm>
            <a:off x="3695365" y="4836620"/>
            <a:ext cx="4801270" cy="1171739"/>
          </a:xfrm>
          <a:prstGeom prst="rect">
            <a:avLst/>
          </a:prstGeom>
        </p:spPr>
      </p:pic>
      <p:sp>
        <p:nvSpPr>
          <p:cNvPr id="6" name="pole tekstowe 5">
            <a:extLst>
              <a:ext uri="{FF2B5EF4-FFF2-40B4-BE49-F238E27FC236}">
                <a16:creationId xmlns:a16="http://schemas.microsoft.com/office/drawing/2014/main" id="{7737F394-EC1A-5625-79AC-D0519B411390}"/>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4" name="Obraz 3">
            <a:extLst>
              <a:ext uri="{FF2B5EF4-FFF2-40B4-BE49-F238E27FC236}">
                <a16:creationId xmlns:a16="http://schemas.microsoft.com/office/drawing/2014/main" id="{8D89C7CD-8E71-8D8C-7A79-29960A9AEE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06906" y="4342106"/>
            <a:ext cx="3462185" cy="2309277"/>
          </a:xfrm>
          <a:prstGeom prst="rect">
            <a:avLst/>
          </a:prstGeom>
        </p:spPr>
      </p:pic>
    </p:spTree>
    <p:extLst>
      <p:ext uri="{BB962C8B-B14F-4D97-AF65-F5344CB8AC3E}">
        <p14:creationId xmlns:p14="http://schemas.microsoft.com/office/powerpoint/2010/main" val="633540010"/>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A5582-4337-6CB9-12AB-7E6755AAE1B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43AD212-928C-D1D9-F70B-E9889C0FCB8C}"/>
              </a:ext>
            </a:extLst>
          </p:cNvPr>
          <p:cNvSpPr>
            <a:spLocks noGrp="1"/>
          </p:cNvSpPr>
          <p:nvPr>
            <p:ph type="ctrTitle"/>
          </p:nvPr>
        </p:nvSpPr>
        <p:spPr>
          <a:xfrm>
            <a:off x="365759" y="557484"/>
            <a:ext cx="11540691" cy="841191"/>
          </a:xfrm>
        </p:spPr>
        <p:txBody>
          <a:bodyPr>
            <a:normAutofit fontScale="90000"/>
          </a:bodyPr>
          <a:lstStyle/>
          <a:p>
            <a:r>
              <a:rPr lang="pl-PL" sz="4800" dirty="0">
                <a:latin typeface="+mn-lt"/>
              </a:rPr>
              <a:t>Technika zaciskania końcówek </a:t>
            </a:r>
            <a:br>
              <a:rPr lang="pl-PL" sz="4800" dirty="0">
                <a:latin typeface="+mn-lt"/>
              </a:rPr>
            </a:br>
            <a:r>
              <a:rPr lang="pl-PL" sz="4800" dirty="0">
                <a:latin typeface="+mn-lt"/>
              </a:rPr>
              <a:t>i łączników rurowych Cu wg DIN</a:t>
            </a:r>
            <a:endParaRPr lang="pl-PL" sz="4800" noProof="0" dirty="0">
              <a:latin typeface="+mn-lt"/>
            </a:endParaRPr>
          </a:p>
        </p:txBody>
      </p:sp>
      <p:sp>
        <p:nvSpPr>
          <p:cNvPr id="3" name="Podtytuł 2">
            <a:extLst>
              <a:ext uri="{FF2B5EF4-FFF2-40B4-BE49-F238E27FC236}">
                <a16:creationId xmlns:a16="http://schemas.microsoft.com/office/drawing/2014/main" id="{1996429A-FDBC-4D96-780C-CC9B93B54133}"/>
              </a:ext>
            </a:extLst>
          </p:cNvPr>
          <p:cNvSpPr>
            <a:spLocks noGrp="1"/>
          </p:cNvSpPr>
          <p:nvPr>
            <p:ph type="subTitle" idx="1"/>
          </p:nvPr>
        </p:nvSpPr>
        <p:spPr>
          <a:xfrm>
            <a:off x="692728" y="1921164"/>
            <a:ext cx="6280728" cy="4536368"/>
          </a:xfrm>
        </p:spPr>
        <p:txBody>
          <a:bodyPr>
            <a:normAutofit/>
          </a:bodyPr>
          <a:lstStyle/>
          <a:p>
            <a:pPr algn="just"/>
            <a:r>
              <a:rPr lang="pl-PL" sz="1800" b="1" i="0" u="none" strike="noStrike" baseline="0" dirty="0">
                <a:solidFill>
                  <a:srgbClr val="000000"/>
                </a:solidFill>
              </a:rPr>
              <a:t>Technologia zaciskania: </a:t>
            </a:r>
            <a:endParaRPr lang="pl-PL" sz="1800" b="0" i="0" u="none" strike="noStrike" baseline="0" dirty="0">
              <a:solidFill>
                <a:srgbClr val="000000"/>
              </a:solidFill>
            </a:endParaRPr>
          </a:p>
          <a:p>
            <a:pPr algn="just"/>
            <a:r>
              <a:rPr lang="pl-PL" sz="1800" b="0" i="0" u="none" strike="noStrike" baseline="0" dirty="0">
                <a:solidFill>
                  <a:srgbClr val="000000"/>
                </a:solidFill>
              </a:rPr>
              <a:t>Według badań i doświadczeń ZAE ERGOM, aby uzyskać połączenie o wymaganej jakości, zaciskanie końcówek na “sześciokąt” powinno odbywać się w następujący sposób: </a:t>
            </a:r>
          </a:p>
          <a:p>
            <a:pPr algn="just"/>
            <a:r>
              <a:rPr lang="pl-PL" sz="1800" b="0" i="0" u="none" strike="noStrike" baseline="0" dirty="0">
                <a:solidFill>
                  <a:srgbClr val="000000"/>
                </a:solidFill>
              </a:rPr>
              <a:t>Na każdej końcówce wybite lub nadrukowane jest oznaczenie podające: </a:t>
            </a:r>
          </a:p>
          <a:p>
            <a:pPr algn="just"/>
            <a:r>
              <a:rPr lang="pl-PL" sz="1800" b="0" i="0" u="none" strike="noStrike" baseline="0" dirty="0">
                <a:solidFill>
                  <a:srgbClr val="000000"/>
                </a:solidFill>
              </a:rPr>
              <a:t>– przekrój końcówki oraz średnicę otworu pod śrubę (w przypadku końcówek oczkowych); </a:t>
            </a:r>
          </a:p>
          <a:p>
            <a:pPr algn="just"/>
            <a:r>
              <a:rPr lang="pl-PL" sz="1800" b="0" i="0" u="none" strike="noStrike" baseline="0" dirty="0">
                <a:solidFill>
                  <a:srgbClr val="000000"/>
                </a:solidFill>
              </a:rPr>
              <a:t>– numer gniazda matrycy, jaką musi zostać zaciśnięta końcówka; </a:t>
            </a:r>
          </a:p>
          <a:p>
            <a:pPr algn="just"/>
            <a:r>
              <a:rPr lang="pl-PL" sz="1800" b="0" i="0" u="none" strike="noStrike" baseline="0" dirty="0">
                <a:solidFill>
                  <a:srgbClr val="000000"/>
                </a:solidFill>
              </a:rPr>
              <a:t>– graficzne oznaczenie ilości i położenia wymaganych zaprasowań, wykonywanych matrycami wąskimi (narzędzia ręczne) bądź matrycami szerokimi (narzędzia hydrauliczne). </a:t>
            </a:r>
            <a:endParaRPr lang="pl-PL" dirty="0"/>
          </a:p>
        </p:txBody>
      </p:sp>
      <p:pic>
        <p:nvPicPr>
          <p:cNvPr id="6" name="Obraz 5">
            <a:extLst>
              <a:ext uri="{FF2B5EF4-FFF2-40B4-BE49-F238E27FC236}">
                <a16:creationId xmlns:a16="http://schemas.microsoft.com/office/drawing/2014/main" id="{39FC0CA1-BA2E-2DA1-18B0-DFA44D6B6DFD}"/>
              </a:ext>
            </a:extLst>
          </p:cNvPr>
          <p:cNvPicPr>
            <a:picLocks noChangeAspect="1"/>
          </p:cNvPicPr>
          <p:nvPr/>
        </p:nvPicPr>
        <p:blipFill>
          <a:blip r:embed="rId2"/>
          <a:stretch>
            <a:fillRect/>
          </a:stretch>
        </p:blipFill>
        <p:spPr>
          <a:xfrm>
            <a:off x="7312003" y="1699971"/>
            <a:ext cx="4458322" cy="3458058"/>
          </a:xfrm>
          <a:prstGeom prst="rect">
            <a:avLst/>
          </a:prstGeom>
        </p:spPr>
      </p:pic>
      <p:sp>
        <p:nvSpPr>
          <p:cNvPr id="7" name="pole tekstowe 6">
            <a:extLst>
              <a:ext uri="{FF2B5EF4-FFF2-40B4-BE49-F238E27FC236}">
                <a16:creationId xmlns:a16="http://schemas.microsoft.com/office/drawing/2014/main" id="{0B7CF637-3749-2144-BEE1-77320B0A151C}"/>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4" name="Obraz 3">
            <a:extLst>
              <a:ext uri="{FF2B5EF4-FFF2-40B4-BE49-F238E27FC236}">
                <a16:creationId xmlns:a16="http://schemas.microsoft.com/office/drawing/2014/main" id="{FAF6E04F-DE07-E4BF-5BA4-FB486321F6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30179" y="5158029"/>
            <a:ext cx="2238912" cy="1493354"/>
          </a:xfrm>
          <a:prstGeom prst="rect">
            <a:avLst/>
          </a:prstGeom>
        </p:spPr>
      </p:pic>
    </p:spTree>
    <p:extLst>
      <p:ext uri="{BB962C8B-B14F-4D97-AF65-F5344CB8AC3E}">
        <p14:creationId xmlns:p14="http://schemas.microsoft.com/office/powerpoint/2010/main" val="4095697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54EAB-40C5-4586-3039-B9E0664202B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64B004E-63AA-7D2F-A72B-0E06D7476046}"/>
              </a:ext>
            </a:extLst>
          </p:cNvPr>
          <p:cNvSpPr>
            <a:spLocks noGrp="1"/>
          </p:cNvSpPr>
          <p:nvPr>
            <p:ph type="ctrTitle"/>
          </p:nvPr>
        </p:nvSpPr>
        <p:spPr>
          <a:xfrm>
            <a:off x="365759" y="400468"/>
            <a:ext cx="11540691" cy="841191"/>
          </a:xfrm>
        </p:spPr>
        <p:txBody>
          <a:bodyPr>
            <a:normAutofit/>
          </a:bodyPr>
          <a:lstStyle/>
          <a:p>
            <a:r>
              <a:rPr lang="pl-PL" sz="4800" i="0" u="none" strike="noStrike" baseline="0" dirty="0">
                <a:latin typeface="+mn-lt"/>
              </a:rPr>
              <a:t>XKXS, </a:t>
            </a:r>
            <a:r>
              <a:rPr lang="pl-PL" sz="4800" i="0" u="none" strike="noStrike" baseline="0" dirty="0" err="1">
                <a:latin typeface="+mn-lt"/>
              </a:rPr>
              <a:t>XKXSżo</a:t>
            </a:r>
            <a:r>
              <a:rPr lang="pl-PL" sz="4800" i="0" u="none" strike="noStrike" baseline="0" dirty="0">
                <a:latin typeface="+mn-lt"/>
              </a:rPr>
              <a:t> 0,6/1 kV</a:t>
            </a:r>
            <a:endParaRPr lang="pl-PL" sz="4800" noProof="0" dirty="0">
              <a:latin typeface="+mn-lt"/>
            </a:endParaRPr>
          </a:p>
        </p:txBody>
      </p:sp>
      <p:sp>
        <p:nvSpPr>
          <p:cNvPr id="3" name="Podtytuł 2">
            <a:extLst>
              <a:ext uri="{FF2B5EF4-FFF2-40B4-BE49-F238E27FC236}">
                <a16:creationId xmlns:a16="http://schemas.microsoft.com/office/drawing/2014/main" id="{58573906-E5B4-660C-FFB8-074A4D16FDFE}"/>
              </a:ext>
            </a:extLst>
          </p:cNvPr>
          <p:cNvSpPr>
            <a:spLocks noGrp="1"/>
          </p:cNvSpPr>
          <p:nvPr>
            <p:ph type="subTitle" idx="1"/>
          </p:nvPr>
        </p:nvSpPr>
        <p:spPr>
          <a:xfrm>
            <a:off x="692727" y="1435510"/>
            <a:ext cx="10991273" cy="5022022"/>
          </a:xfrm>
        </p:spPr>
        <p:txBody>
          <a:bodyPr>
            <a:normAutofit/>
          </a:bodyPr>
          <a:lstStyle/>
          <a:p>
            <a:pPr algn="l">
              <a:lnSpc>
                <a:spcPct val="115000"/>
              </a:lnSpc>
              <a:spcAft>
                <a:spcPts val="1000"/>
              </a:spcAft>
            </a:pPr>
            <a:endParaRPr lang="pl-PL" sz="1800" b="0" i="0" u="none" strike="noStrike" baseline="0" dirty="0"/>
          </a:p>
          <a:p>
            <a:pPr algn="l">
              <a:lnSpc>
                <a:spcPct val="115000"/>
              </a:lnSpc>
              <a:spcAft>
                <a:spcPts val="1000"/>
              </a:spcAft>
            </a:pPr>
            <a:r>
              <a:rPr lang="pl-PL" sz="1800" b="0" i="0" u="none" strike="noStrike" baseline="0" dirty="0"/>
              <a:t>1 - Żyła przewodząca miedziana</a:t>
            </a:r>
            <a:br>
              <a:rPr lang="pl-PL" sz="1800" b="0" i="0" u="none" strike="noStrike" baseline="0" dirty="0"/>
            </a:br>
            <a:r>
              <a:rPr lang="pl-PL" sz="1800" dirty="0"/>
              <a:t>2 - </a:t>
            </a:r>
            <a:r>
              <a:rPr lang="pl-PL" sz="1800" b="0" i="0" u="none" strike="noStrike" baseline="0" dirty="0"/>
              <a:t>Izolacja XLPE</a:t>
            </a:r>
            <a:br>
              <a:rPr lang="pl-PL" sz="1800" b="0" i="0" u="none" strike="noStrike" baseline="0" dirty="0"/>
            </a:br>
            <a:r>
              <a:rPr lang="pl-PL" sz="1800" b="0" i="0" u="none" strike="noStrike" baseline="0" dirty="0"/>
              <a:t>3 - Powłoka zewnętrzna PE</a:t>
            </a:r>
          </a:p>
          <a:p>
            <a:pPr algn="l">
              <a:lnSpc>
                <a:spcPct val="115000"/>
              </a:lnSpc>
              <a:spcAft>
                <a:spcPts val="1000"/>
              </a:spcAft>
            </a:pPr>
            <a:endParaRPr lang="pl-PL" sz="1800" b="0" i="0" u="none" strike="noStrike" baseline="0" dirty="0"/>
          </a:p>
          <a:p>
            <a:pPr algn="l">
              <a:lnSpc>
                <a:spcPct val="115000"/>
              </a:lnSpc>
              <a:spcAft>
                <a:spcPts val="1000"/>
              </a:spcAft>
            </a:pPr>
            <a:r>
              <a:rPr lang="pl-PL" sz="1800" b="0" i="0" u="none" strike="noStrike" baseline="0" dirty="0"/>
              <a:t>Kable elektroenergetyczne z izolacją XLPE przeznaczone do układania na stałe, wewnątrz i na zewnątrz pomieszczeń, bezpośrednio w ziemi i w obudowach betonowych, odporne na promieniowanie UV.</a:t>
            </a:r>
          </a:p>
          <a:p>
            <a:pPr algn="l">
              <a:lnSpc>
                <a:spcPct val="115000"/>
              </a:lnSpc>
              <a:spcAft>
                <a:spcPts val="1000"/>
              </a:spcAft>
            </a:pPr>
            <a:r>
              <a:rPr lang="pl-PL" sz="1800" b="0" i="0" u="none" strike="noStrike" baseline="0" dirty="0"/>
              <a:t>Konstrukcja tych wyrobów jest zgodna ze wskazanymi normami przedmiotowymi.</a:t>
            </a:r>
          </a:p>
          <a:p>
            <a:pPr algn="l">
              <a:lnSpc>
                <a:spcPct val="115000"/>
              </a:lnSpc>
              <a:spcAft>
                <a:spcPts val="1000"/>
              </a:spcAft>
            </a:pPr>
            <a:r>
              <a:rPr lang="pl-PL" sz="1800" b="0" i="0" u="none" strike="noStrike" baseline="0" dirty="0"/>
              <a:t>W trakcie prac instalacyjnych wymagane jest stosowanie się do obowiązujących przepisów w tym zakresie.</a:t>
            </a:r>
          </a:p>
        </p:txBody>
      </p:sp>
      <p:pic>
        <p:nvPicPr>
          <p:cNvPr id="6" name="Obraz 5">
            <a:extLst>
              <a:ext uri="{FF2B5EF4-FFF2-40B4-BE49-F238E27FC236}">
                <a16:creationId xmlns:a16="http://schemas.microsoft.com/office/drawing/2014/main" id="{B7B22345-EBA6-AF10-E3C8-1ED1DBCFB90E}"/>
              </a:ext>
            </a:extLst>
          </p:cNvPr>
          <p:cNvPicPr>
            <a:picLocks noChangeAspect="1"/>
          </p:cNvPicPr>
          <p:nvPr/>
        </p:nvPicPr>
        <p:blipFill>
          <a:blip r:embed="rId2"/>
          <a:stretch>
            <a:fillRect/>
          </a:stretch>
        </p:blipFill>
        <p:spPr>
          <a:xfrm>
            <a:off x="7244048" y="1435510"/>
            <a:ext cx="4182059" cy="2276793"/>
          </a:xfrm>
          <a:prstGeom prst="rect">
            <a:avLst/>
          </a:prstGeom>
        </p:spPr>
      </p:pic>
      <p:sp>
        <p:nvSpPr>
          <p:cNvPr id="4" name="pole tekstowe 3">
            <a:extLst>
              <a:ext uri="{FF2B5EF4-FFF2-40B4-BE49-F238E27FC236}">
                <a16:creationId xmlns:a16="http://schemas.microsoft.com/office/drawing/2014/main" id="{062E8A51-3B7E-EFD1-8BA9-4087D6B1BBE0}"/>
              </a:ext>
            </a:extLst>
          </p:cNvPr>
          <p:cNvSpPr txBox="1"/>
          <p:nvPr/>
        </p:nvSpPr>
        <p:spPr>
          <a:xfrm>
            <a:off x="235526" y="6457532"/>
            <a:ext cx="4909129" cy="253916"/>
          </a:xfrm>
          <a:prstGeom prst="rect">
            <a:avLst/>
          </a:prstGeom>
          <a:noFill/>
        </p:spPr>
        <p:txBody>
          <a:bodyPr wrap="square" rtlCol="0">
            <a:spAutoFit/>
          </a:bodyPr>
          <a:lstStyle/>
          <a:p>
            <a:r>
              <a:rPr lang="pl-PL" sz="1050" dirty="0"/>
              <a:t>Źródło: Katalog NKT Przewody i kable elektroenergetyczne niskiego napięcia</a:t>
            </a:r>
          </a:p>
        </p:txBody>
      </p:sp>
    </p:spTree>
    <p:extLst>
      <p:ext uri="{BB962C8B-B14F-4D97-AF65-F5344CB8AC3E}">
        <p14:creationId xmlns:p14="http://schemas.microsoft.com/office/powerpoint/2010/main" val="226852415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F048A-8872-86DA-1DB2-F181D5254A9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F92F8DD-E283-A6A2-7EEF-0837DC969393}"/>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Technika zaciskania końcówek </a:t>
            </a:r>
            <a:br>
              <a:rPr lang="pl-PL" sz="4800" dirty="0">
                <a:latin typeface="+mn-lt"/>
              </a:rPr>
            </a:br>
            <a:r>
              <a:rPr lang="pl-PL" sz="4800" dirty="0">
                <a:latin typeface="+mn-lt"/>
              </a:rPr>
              <a:t>i łączników rurowych Cu wg DIN</a:t>
            </a:r>
            <a:endParaRPr lang="pl-PL" sz="4800" noProof="0" dirty="0">
              <a:latin typeface="+mn-lt"/>
            </a:endParaRPr>
          </a:p>
        </p:txBody>
      </p:sp>
      <p:sp>
        <p:nvSpPr>
          <p:cNvPr id="3" name="Podtytuł 2">
            <a:extLst>
              <a:ext uri="{FF2B5EF4-FFF2-40B4-BE49-F238E27FC236}">
                <a16:creationId xmlns:a16="http://schemas.microsoft.com/office/drawing/2014/main" id="{422DC7B3-96CD-72F6-8AEA-4EC02258DAF6}"/>
              </a:ext>
            </a:extLst>
          </p:cNvPr>
          <p:cNvSpPr>
            <a:spLocks noGrp="1"/>
          </p:cNvSpPr>
          <p:nvPr>
            <p:ph type="subTitle" idx="1"/>
          </p:nvPr>
        </p:nvSpPr>
        <p:spPr>
          <a:xfrm>
            <a:off x="7260559" y="1918538"/>
            <a:ext cx="4645891" cy="3862114"/>
          </a:xfrm>
        </p:spPr>
        <p:txBody>
          <a:bodyPr>
            <a:normAutofit/>
          </a:bodyPr>
          <a:lstStyle/>
          <a:p>
            <a:pPr algn="just"/>
            <a:r>
              <a:rPr lang="pl-PL" sz="1800" b="1" i="0" u="none" strike="noStrike" baseline="0" dirty="0">
                <a:solidFill>
                  <a:srgbClr val="000000"/>
                </a:solidFill>
              </a:rPr>
              <a:t>Technologia zaciskania: </a:t>
            </a:r>
            <a:endParaRPr lang="pl-PL" sz="1800" b="0" i="0" u="none" strike="noStrike" baseline="0" dirty="0">
              <a:solidFill>
                <a:srgbClr val="000000"/>
              </a:solidFill>
            </a:endParaRPr>
          </a:p>
          <a:p>
            <a:pPr algn="just"/>
            <a:r>
              <a:rPr lang="pl-PL" sz="1800" b="0" i="0" u="none" strike="noStrike" baseline="0" dirty="0">
                <a:solidFill>
                  <a:srgbClr val="000000"/>
                </a:solidFill>
              </a:rPr>
              <a:t>Konieczne jest wykonanie wszystkich zaznaczonych (zalecanych) zaprasowań. Należy zwracać uwagę aby stosować do zaciskanej końcówki matrycę odpowiadającą przekrojowi na jaki została ona przeznaczona. </a:t>
            </a:r>
            <a:endParaRPr lang="pl-PL" dirty="0"/>
          </a:p>
        </p:txBody>
      </p:sp>
      <p:pic>
        <p:nvPicPr>
          <p:cNvPr id="6" name="Obraz 5">
            <a:extLst>
              <a:ext uri="{FF2B5EF4-FFF2-40B4-BE49-F238E27FC236}">
                <a16:creationId xmlns:a16="http://schemas.microsoft.com/office/drawing/2014/main" id="{331C4F22-368D-7831-5D32-8999B1185854}"/>
              </a:ext>
            </a:extLst>
          </p:cNvPr>
          <p:cNvPicPr>
            <a:picLocks noChangeAspect="1"/>
          </p:cNvPicPr>
          <p:nvPr/>
        </p:nvPicPr>
        <p:blipFill>
          <a:blip r:embed="rId2"/>
          <a:stretch>
            <a:fillRect/>
          </a:stretch>
        </p:blipFill>
        <p:spPr>
          <a:xfrm>
            <a:off x="740957" y="1241659"/>
            <a:ext cx="6001588" cy="5020376"/>
          </a:xfrm>
          <a:prstGeom prst="rect">
            <a:avLst/>
          </a:prstGeom>
        </p:spPr>
      </p:pic>
      <p:sp>
        <p:nvSpPr>
          <p:cNvPr id="7" name="pole tekstowe 6">
            <a:extLst>
              <a:ext uri="{FF2B5EF4-FFF2-40B4-BE49-F238E27FC236}">
                <a16:creationId xmlns:a16="http://schemas.microsoft.com/office/drawing/2014/main" id="{844ACA07-1ED0-59BD-9BEB-8F8D8268241A}"/>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4" name="Obraz 3">
            <a:extLst>
              <a:ext uri="{FF2B5EF4-FFF2-40B4-BE49-F238E27FC236}">
                <a16:creationId xmlns:a16="http://schemas.microsoft.com/office/drawing/2014/main" id="{1B53B71E-AACA-F1C9-6254-6F49389DB6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5452" y="5094983"/>
            <a:ext cx="2238912" cy="1493354"/>
          </a:xfrm>
          <a:prstGeom prst="rect">
            <a:avLst/>
          </a:prstGeom>
        </p:spPr>
      </p:pic>
    </p:spTree>
    <p:extLst>
      <p:ext uri="{BB962C8B-B14F-4D97-AF65-F5344CB8AC3E}">
        <p14:creationId xmlns:p14="http://schemas.microsoft.com/office/powerpoint/2010/main" val="1592202032"/>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7BCC9-10EB-C0E9-9ADA-BB7BA2498B5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B5DE875-4D60-3D71-3468-FA30BF4A932F}"/>
              </a:ext>
            </a:extLst>
          </p:cNvPr>
          <p:cNvSpPr>
            <a:spLocks noGrp="1"/>
          </p:cNvSpPr>
          <p:nvPr>
            <p:ph type="ctrTitle"/>
          </p:nvPr>
        </p:nvSpPr>
        <p:spPr>
          <a:xfrm>
            <a:off x="365759" y="400468"/>
            <a:ext cx="11540691" cy="841191"/>
          </a:xfrm>
        </p:spPr>
        <p:txBody>
          <a:bodyPr>
            <a:normAutofit/>
          </a:bodyPr>
          <a:lstStyle/>
          <a:p>
            <a:r>
              <a:rPr lang="pl-PL" sz="4800" dirty="0">
                <a:latin typeface="+mn-lt"/>
              </a:rPr>
              <a:t>Typy profili kablowych</a:t>
            </a:r>
            <a:endParaRPr lang="pl-PL" sz="4800" noProof="0" dirty="0">
              <a:latin typeface="+mn-lt"/>
            </a:endParaRPr>
          </a:p>
        </p:txBody>
      </p:sp>
      <p:sp>
        <p:nvSpPr>
          <p:cNvPr id="3" name="Podtytuł 2">
            <a:extLst>
              <a:ext uri="{FF2B5EF4-FFF2-40B4-BE49-F238E27FC236}">
                <a16:creationId xmlns:a16="http://schemas.microsoft.com/office/drawing/2014/main" id="{55CE5081-418B-19BA-D2F1-46DC4D3BBFB5}"/>
              </a:ext>
            </a:extLst>
          </p:cNvPr>
          <p:cNvSpPr>
            <a:spLocks noGrp="1"/>
          </p:cNvSpPr>
          <p:nvPr>
            <p:ph type="subTitle" idx="1"/>
          </p:nvPr>
        </p:nvSpPr>
        <p:spPr>
          <a:xfrm>
            <a:off x="692727" y="1856508"/>
            <a:ext cx="10991273" cy="4601023"/>
          </a:xfrm>
        </p:spPr>
        <p:txBody>
          <a:bodyPr>
            <a:normAutofit/>
          </a:bodyPr>
          <a:lstStyle/>
          <a:p>
            <a:r>
              <a:rPr lang="pl-PL" b="0" i="0" u="none" strike="noStrike" baseline="0" dirty="0">
                <a:solidFill>
                  <a:srgbClr val="000000"/>
                </a:solidFill>
              </a:rPr>
              <a:t>Przed zaprasowaniem żyły sektorowe muszą zostać przeformowane “na okrągło”.</a:t>
            </a:r>
            <a:endParaRPr lang="pl-PL" sz="3200" dirty="0"/>
          </a:p>
        </p:txBody>
      </p:sp>
      <p:pic>
        <p:nvPicPr>
          <p:cNvPr id="5" name="Obraz 4">
            <a:extLst>
              <a:ext uri="{FF2B5EF4-FFF2-40B4-BE49-F238E27FC236}">
                <a16:creationId xmlns:a16="http://schemas.microsoft.com/office/drawing/2014/main" id="{C9776791-96DD-5CB6-0134-009C5236DA83}"/>
              </a:ext>
            </a:extLst>
          </p:cNvPr>
          <p:cNvPicPr>
            <a:picLocks noChangeAspect="1"/>
          </p:cNvPicPr>
          <p:nvPr/>
        </p:nvPicPr>
        <p:blipFill>
          <a:blip r:embed="rId2"/>
          <a:stretch>
            <a:fillRect/>
          </a:stretch>
        </p:blipFill>
        <p:spPr>
          <a:xfrm>
            <a:off x="775545" y="2757618"/>
            <a:ext cx="10640910" cy="1695687"/>
          </a:xfrm>
          <a:prstGeom prst="rect">
            <a:avLst/>
          </a:prstGeom>
        </p:spPr>
      </p:pic>
      <p:sp>
        <p:nvSpPr>
          <p:cNvPr id="7" name="pole tekstowe 6">
            <a:extLst>
              <a:ext uri="{FF2B5EF4-FFF2-40B4-BE49-F238E27FC236}">
                <a16:creationId xmlns:a16="http://schemas.microsoft.com/office/drawing/2014/main" id="{EDA8541C-368D-2292-C461-2D92EE659AAC}"/>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6" name="Obraz 5">
            <a:extLst>
              <a:ext uri="{FF2B5EF4-FFF2-40B4-BE49-F238E27FC236}">
                <a16:creationId xmlns:a16="http://schemas.microsoft.com/office/drawing/2014/main" id="{ED6A7AC9-E8F3-483B-58E9-04FFF2F30C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5452" y="5094983"/>
            <a:ext cx="2238912" cy="1493354"/>
          </a:xfrm>
          <a:prstGeom prst="rect">
            <a:avLst/>
          </a:prstGeom>
        </p:spPr>
      </p:pic>
    </p:spTree>
    <p:extLst>
      <p:ext uri="{BB962C8B-B14F-4D97-AF65-F5344CB8AC3E}">
        <p14:creationId xmlns:p14="http://schemas.microsoft.com/office/powerpoint/2010/main" val="179548421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97B8F-308E-04B5-6036-6AD5EDD8316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82CF415-1C29-26CC-FDE8-FBA39C405EA9}"/>
              </a:ext>
            </a:extLst>
          </p:cNvPr>
          <p:cNvSpPr>
            <a:spLocks noGrp="1"/>
          </p:cNvSpPr>
          <p:nvPr>
            <p:ph type="ctrTitle"/>
          </p:nvPr>
        </p:nvSpPr>
        <p:spPr>
          <a:xfrm>
            <a:off x="365759" y="400468"/>
            <a:ext cx="11540691" cy="841191"/>
          </a:xfrm>
        </p:spPr>
        <p:txBody>
          <a:bodyPr>
            <a:normAutofit/>
          </a:bodyPr>
          <a:lstStyle/>
          <a:p>
            <a:r>
              <a:rPr lang="pl-PL" sz="4800" dirty="0">
                <a:latin typeface="+mn-lt"/>
              </a:rPr>
              <a:t>Końcówki rurowe aluminiowe</a:t>
            </a:r>
            <a:endParaRPr lang="pl-PL" sz="4800" noProof="0" dirty="0">
              <a:latin typeface="+mn-lt"/>
            </a:endParaRPr>
          </a:p>
        </p:txBody>
      </p:sp>
      <p:sp>
        <p:nvSpPr>
          <p:cNvPr id="4" name="pole tekstowe 3">
            <a:extLst>
              <a:ext uri="{FF2B5EF4-FFF2-40B4-BE49-F238E27FC236}">
                <a16:creationId xmlns:a16="http://schemas.microsoft.com/office/drawing/2014/main" id="{2FCC05BB-564A-9769-98E4-B36E5767019D}"/>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6" name="Obraz 5">
            <a:extLst>
              <a:ext uri="{FF2B5EF4-FFF2-40B4-BE49-F238E27FC236}">
                <a16:creationId xmlns:a16="http://schemas.microsoft.com/office/drawing/2014/main" id="{91904E7A-9213-55BF-CD87-733FCD96F0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7753" y="1398821"/>
            <a:ext cx="7976493" cy="5320321"/>
          </a:xfrm>
          <a:prstGeom prst="rect">
            <a:avLst/>
          </a:prstGeom>
        </p:spPr>
      </p:pic>
    </p:spTree>
    <p:extLst>
      <p:ext uri="{BB962C8B-B14F-4D97-AF65-F5344CB8AC3E}">
        <p14:creationId xmlns:p14="http://schemas.microsoft.com/office/powerpoint/2010/main" val="1970857142"/>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9F4DD-90C9-D3DA-F862-75B60639783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F1D2CF8-A781-5FCC-0BB2-EEA15F2EDE91}"/>
              </a:ext>
            </a:extLst>
          </p:cNvPr>
          <p:cNvSpPr>
            <a:spLocks noGrp="1"/>
          </p:cNvSpPr>
          <p:nvPr>
            <p:ph type="ctrTitle"/>
          </p:nvPr>
        </p:nvSpPr>
        <p:spPr>
          <a:xfrm>
            <a:off x="365759" y="400468"/>
            <a:ext cx="11540691" cy="841191"/>
          </a:xfrm>
        </p:spPr>
        <p:txBody>
          <a:bodyPr>
            <a:noAutofit/>
          </a:bodyPr>
          <a:lstStyle/>
          <a:p>
            <a:r>
              <a:rPr lang="pl-PL" sz="4000" dirty="0">
                <a:latin typeface="+mn-lt"/>
              </a:rPr>
              <a:t>Technika zaciskania końcówek i łączników rurowych Al</a:t>
            </a:r>
            <a:endParaRPr lang="pl-PL" sz="4000" noProof="0" dirty="0">
              <a:latin typeface="+mn-lt"/>
            </a:endParaRPr>
          </a:p>
        </p:txBody>
      </p:sp>
      <p:sp>
        <p:nvSpPr>
          <p:cNvPr id="3" name="Podtytuł 2">
            <a:extLst>
              <a:ext uri="{FF2B5EF4-FFF2-40B4-BE49-F238E27FC236}">
                <a16:creationId xmlns:a16="http://schemas.microsoft.com/office/drawing/2014/main" id="{0D37FE68-7C4D-E49B-C050-247FA0DBE55E}"/>
              </a:ext>
            </a:extLst>
          </p:cNvPr>
          <p:cNvSpPr>
            <a:spLocks noGrp="1"/>
          </p:cNvSpPr>
          <p:nvPr>
            <p:ph type="subTitle" idx="1"/>
          </p:nvPr>
        </p:nvSpPr>
        <p:spPr>
          <a:xfrm>
            <a:off x="692727" y="1435510"/>
            <a:ext cx="10991273" cy="5022022"/>
          </a:xfrm>
        </p:spPr>
        <p:txBody>
          <a:bodyPr>
            <a:normAutofit/>
          </a:bodyPr>
          <a:lstStyle/>
          <a:p>
            <a:pPr algn="just"/>
            <a:r>
              <a:rPr lang="pl-PL" sz="1800" b="0" i="0" u="none" strike="noStrike" baseline="0" dirty="0">
                <a:solidFill>
                  <a:srgbClr val="000000"/>
                </a:solidFill>
              </a:rPr>
              <a:t>Wykonywane są one jako: </a:t>
            </a:r>
          </a:p>
          <a:p>
            <a:pPr marL="742950" lvl="1" indent="-285750" algn="just">
              <a:buFont typeface="Arial" panose="020B0604020202020204" pitchFamily="34" charset="0"/>
              <a:buChar char="•"/>
            </a:pPr>
            <a:r>
              <a:rPr lang="pl-PL" sz="1800" b="0" i="0" u="none" strike="noStrike" baseline="0" dirty="0">
                <a:solidFill>
                  <a:srgbClr val="000000"/>
                </a:solidFill>
              </a:rPr>
              <a:t>oczkowe proste szczelne (typ wg Ergom: KRA) wg DIN 46329 </a:t>
            </a:r>
          </a:p>
          <a:p>
            <a:pPr marL="742950" lvl="1" indent="-285750" algn="just">
              <a:buFont typeface="Arial" panose="020B0604020202020204" pitchFamily="34" charset="0"/>
              <a:buChar char="•"/>
            </a:pPr>
            <a:r>
              <a:rPr lang="pl-PL" sz="1800" b="0" i="0" u="none" strike="noStrike" baseline="0" dirty="0">
                <a:solidFill>
                  <a:srgbClr val="000000"/>
                </a:solidFill>
              </a:rPr>
              <a:t>łączniki. </a:t>
            </a:r>
          </a:p>
          <a:p>
            <a:pPr algn="just"/>
            <a:r>
              <a:rPr lang="pl-PL" sz="1800" b="0" i="0" u="none" strike="noStrike" baseline="0" dirty="0">
                <a:solidFill>
                  <a:srgbClr val="000000"/>
                </a:solidFill>
              </a:rPr>
              <a:t>W pozostałych końcówkach (za wyjątkiem KLA; 2KAm; 2ZA; KLAN) wymiary DIN odnoszą się wyłącznie do części rurowej końcówki. </a:t>
            </a:r>
          </a:p>
          <a:p>
            <a:pPr algn="just"/>
            <a:r>
              <a:rPr lang="pl-PL" sz="1800" b="0" i="0" u="none" strike="noStrike" baseline="0" dirty="0">
                <a:solidFill>
                  <a:srgbClr val="000000"/>
                </a:solidFill>
              </a:rPr>
              <a:t>Wykonywane są one jako: </a:t>
            </a:r>
          </a:p>
          <a:p>
            <a:pPr marL="742950" lvl="1" indent="-285750" algn="just">
              <a:buFont typeface="Arial" panose="020B0604020202020204" pitchFamily="34" charset="0"/>
              <a:buChar char="•"/>
            </a:pPr>
            <a:r>
              <a:rPr lang="pl-PL" sz="1800" b="0" i="0" u="none" strike="noStrike" baseline="0" dirty="0">
                <a:solidFill>
                  <a:srgbClr val="000000"/>
                </a:solidFill>
              </a:rPr>
              <a:t>oczkowe proste (typ wg Ergom: KRA; KRAS; KDA; KDA../2x; 2Kam; KA), </a:t>
            </a:r>
          </a:p>
          <a:p>
            <a:pPr marL="742950" lvl="1" indent="-285750" algn="just">
              <a:buFont typeface="Arial" panose="020B0604020202020204" pitchFamily="34" charset="0"/>
              <a:buChar char="•"/>
            </a:pPr>
            <a:r>
              <a:rPr lang="pl-PL" sz="1800" b="0" i="0" u="none" strike="noStrike" baseline="0" dirty="0">
                <a:solidFill>
                  <a:srgbClr val="000000"/>
                </a:solidFill>
              </a:rPr>
              <a:t>Łączące (typ wg Ergom: LA; LAS; LAD; LAP; LAW; LAWP; KLAN; ZLA; KLA; 2ZA); </a:t>
            </a:r>
          </a:p>
          <a:p>
            <a:pPr marL="742950" lvl="1" indent="-285750" algn="just">
              <a:buFont typeface="Arial" panose="020B0604020202020204" pitchFamily="34" charset="0"/>
              <a:buChar char="•"/>
            </a:pPr>
            <a:r>
              <a:rPr lang="pl-PL" sz="1800" b="0" i="0" u="none" strike="noStrike" baseline="0" dirty="0">
                <a:solidFill>
                  <a:srgbClr val="000000"/>
                </a:solidFill>
              </a:rPr>
              <a:t>redukcyjne (LA.../...; LAP.../...; LAWP.../..; LAW.../...); </a:t>
            </a:r>
          </a:p>
          <a:p>
            <a:pPr marL="742950" lvl="1" indent="-285750" algn="just">
              <a:buFont typeface="Arial" panose="020B0604020202020204" pitchFamily="34" charset="0"/>
              <a:buChar char="•"/>
            </a:pPr>
            <a:r>
              <a:rPr lang="pl-PL" sz="1800" b="0" i="0" u="none" strike="noStrike" baseline="0" dirty="0">
                <a:solidFill>
                  <a:srgbClr val="000000"/>
                </a:solidFill>
              </a:rPr>
              <a:t>bolce (BAW; BAK). </a:t>
            </a:r>
          </a:p>
          <a:p>
            <a:pPr algn="just"/>
            <a:r>
              <a:rPr lang="pl-PL" sz="1800" b="1" i="0" u="none" strike="noStrike" baseline="0" dirty="0">
                <a:solidFill>
                  <a:srgbClr val="000000"/>
                </a:solidFill>
              </a:rPr>
              <a:t>Materiał: </a:t>
            </a:r>
            <a:r>
              <a:rPr lang="pl-PL" sz="1800" b="0" i="0" u="none" strike="noStrike" baseline="0" dirty="0">
                <a:solidFill>
                  <a:srgbClr val="000000"/>
                </a:solidFill>
              </a:rPr>
              <a:t>wszystkie typy – rura aluminiowa E-Al wg DIN 40 501 cz. 3 lub DIN 17 12 cz. 2. </a:t>
            </a:r>
          </a:p>
          <a:p>
            <a:pPr algn="just"/>
            <a:r>
              <a:rPr lang="pl-PL" sz="1800" b="1" i="0" u="none" strike="noStrike" baseline="0" dirty="0">
                <a:solidFill>
                  <a:srgbClr val="000000"/>
                </a:solidFill>
              </a:rPr>
              <a:t>Pokrycie: </a:t>
            </a:r>
            <a:r>
              <a:rPr lang="pl-PL" sz="1800" b="0" i="0" u="none" strike="noStrike" baseline="0" dirty="0">
                <a:solidFill>
                  <a:srgbClr val="000000"/>
                </a:solidFill>
              </a:rPr>
              <a:t>bez pokrycia lub cynowane (na życzenie). </a:t>
            </a:r>
          </a:p>
        </p:txBody>
      </p:sp>
      <p:sp>
        <p:nvSpPr>
          <p:cNvPr id="4" name="pole tekstowe 3">
            <a:extLst>
              <a:ext uri="{FF2B5EF4-FFF2-40B4-BE49-F238E27FC236}">
                <a16:creationId xmlns:a16="http://schemas.microsoft.com/office/drawing/2014/main" id="{D92DDD58-A79F-CFF3-759B-B42A2AA6AA4D}"/>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5" name="Obraz 4">
            <a:extLst>
              <a:ext uri="{FF2B5EF4-FFF2-40B4-BE49-F238E27FC236}">
                <a16:creationId xmlns:a16="http://schemas.microsoft.com/office/drawing/2014/main" id="{C21C4D44-934C-310C-F142-F4C9BA71E5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1859" y="4505850"/>
            <a:ext cx="3122169" cy="2082487"/>
          </a:xfrm>
          <a:prstGeom prst="rect">
            <a:avLst/>
          </a:prstGeom>
        </p:spPr>
      </p:pic>
    </p:spTree>
    <p:extLst>
      <p:ext uri="{BB962C8B-B14F-4D97-AF65-F5344CB8AC3E}">
        <p14:creationId xmlns:p14="http://schemas.microsoft.com/office/powerpoint/2010/main" val="12563892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07A1B-9098-8235-C4CC-371A3CD474D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4E3A661-96DF-0B22-1E38-937C33A76EB0}"/>
              </a:ext>
            </a:extLst>
          </p:cNvPr>
          <p:cNvSpPr>
            <a:spLocks noGrp="1"/>
          </p:cNvSpPr>
          <p:nvPr>
            <p:ph type="ctrTitle"/>
          </p:nvPr>
        </p:nvSpPr>
        <p:spPr>
          <a:xfrm>
            <a:off x="365759" y="400468"/>
            <a:ext cx="11540691" cy="841191"/>
          </a:xfrm>
        </p:spPr>
        <p:txBody>
          <a:bodyPr>
            <a:noAutofit/>
          </a:bodyPr>
          <a:lstStyle/>
          <a:p>
            <a:r>
              <a:rPr lang="pl-PL" sz="4000" dirty="0">
                <a:latin typeface="+mn-lt"/>
              </a:rPr>
              <a:t>Technika zaciskania końcówek i łączników rurowych Al</a:t>
            </a:r>
            <a:endParaRPr lang="pl-PL" sz="4000" noProof="0" dirty="0">
              <a:latin typeface="+mn-lt"/>
            </a:endParaRPr>
          </a:p>
        </p:txBody>
      </p:sp>
      <p:sp>
        <p:nvSpPr>
          <p:cNvPr id="3" name="Podtytuł 2">
            <a:extLst>
              <a:ext uri="{FF2B5EF4-FFF2-40B4-BE49-F238E27FC236}">
                <a16:creationId xmlns:a16="http://schemas.microsoft.com/office/drawing/2014/main" id="{AA217EDA-F3D4-3B49-03C1-8152E8F541A4}"/>
              </a:ext>
            </a:extLst>
          </p:cNvPr>
          <p:cNvSpPr>
            <a:spLocks noGrp="1"/>
          </p:cNvSpPr>
          <p:nvPr>
            <p:ph type="subTitle" idx="1"/>
          </p:nvPr>
        </p:nvSpPr>
        <p:spPr>
          <a:xfrm>
            <a:off x="692727" y="1435510"/>
            <a:ext cx="10991273" cy="5022022"/>
          </a:xfrm>
        </p:spPr>
        <p:txBody>
          <a:bodyPr>
            <a:normAutofit/>
          </a:bodyPr>
          <a:lstStyle/>
          <a:p>
            <a:pPr algn="just"/>
            <a:r>
              <a:rPr lang="pl-PL" sz="1800" b="1" i="0" u="none" strike="noStrike" baseline="0" dirty="0">
                <a:solidFill>
                  <a:srgbClr val="000000"/>
                </a:solidFill>
              </a:rPr>
              <a:t>Zastosowanie: </a:t>
            </a:r>
            <a:endParaRPr lang="pl-PL" sz="1800" b="0" i="0" u="none" strike="noStrike" baseline="0" dirty="0">
              <a:solidFill>
                <a:srgbClr val="000000"/>
              </a:solidFill>
            </a:endParaRPr>
          </a:p>
          <a:p>
            <a:pPr algn="just"/>
            <a:r>
              <a:rPr lang="pl-PL" sz="1800" b="1" i="0" u="sng" strike="noStrike" baseline="0" dirty="0">
                <a:solidFill>
                  <a:srgbClr val="000000"/>
                </a:solidFill>
              </a:rPr>
              <a:t>Końcówki oczkowe proste</a:t>
            </a:r>
            <a:r>
              <a:rPr lang="pl-PL" sz="1800" b="0" i="0" u="none" strike="noStrike" baseline="0" dirty="0">
                <a:solidFill>
                  <a:srgbClr val="000000"/>
                </a:solidFill>
              </a:rPr>
              <a:t> służą do przymocowania kabla za pomocą zacisku śrubowego do szyny zbiorczej, rozdzielnicy itp. </a:t>
            </a:r>
          </a:p>
          <a:p>
            <a:pPr algn="just"/>
            <a:r>
              <a:rPr lang="pl-PL" sz="1800" b="1" i="0" u="sng" strike="noStrike" baseline="0" dirty="0">
                <a:solidFill>
                  <a:srgbClr val="000000"/>
                </a:solidFill>
              </a:rPr>
              <a:t>Końcówki łączące </a:t>
            </a:r>
            <a:r>
              <a:rPr lang="pl-PL" sz="1800" b="0" i="0" u="none" strike="noStrike" baseline="0" dirty="0">
                <a:solidFill>
                  <a:srgbClr val="000000"/>
                </a:solidFill>
              </a:rPr>
              <a:t>służą do połączenia elektrycznie ze sobą dwóch kabli aluminiowych o jednakowym przekroju na tzw. “styk” (LA; LAS; LAP; LAW; LAWP; KLAN; ZLA; KLA; 2ZA) lub połączenia dwóch kabli aluminiowych o różnych przekrojach (LA.../...; LAP.../...; LAWP.../..; LAW.../...). </a:t>
            </a:r>
          </a:p>
          <a:p>
            <a:pPr algn="just"/>
            <a:r>
              <a:rPr lang="pl-PL" sz="1800" b="1" i="0" u="sng" strike="noStrike" baseline="0" dirty="0">
                <a:solidFill>
                  <a:srgbClr val="000000"/>
                </a:solidFill>
              </a:rPr>
              <a:t>Połączenie dokonane za ich pomocą (za wyjątkiem 2ZA; KLA; KLAN; ZLA) nie może być obciążane mechanicznie. </a:t>
            </a:r>
          </a:p>
          <a:p>
            <a:pPr algn="just"/>
            <a:r>
              <a:rPr lang="pl-PL" sz="1800" b="0" i="0" u="none" strike="noStrike" baseline="0" dirty="0">
                <a:solidFill>
                  <a:srgbClr val="000000"/>
                </a:solidFill>
              </a:rPr>
              <a:t>Bolce aluminiowe (BAW; BAK) służą do przyłączenia kabla do zacisku śrubowego. </a:t>
            </a:r>
            <a:endParaRPr lang="pl-PL" dirty="0"/>
          </a:p>
        </p:txBody>
      </p:sp>
      <p:sp>
        <p:nvSpPr>
          <p:cNvPr id="4" name="pole tekstowe 3">
            <a:extLst>
              <a:ext uri="{FF2B5EF4-FFF2-40B4-BE49-F238E27FC236}">
                <a16:creationId xmlns:a16="http://schemas.microsoft.com/office/drawing/2014/main" id="{49F143D1-200C-3556-5801-0DAAE734E85C}"/>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5" name="Obraz 4">
            <a:extLst>
              <a:ext uri="{FF2B5EF4-FFF2-40B4-BE49-F238E27FC236}">
                <a16:creationId xmlns:a16="http://schemas.microsoft.com/office/drawing/2014/main" id="{62680459-C24F-BA32-6CD7-228AE8DC53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1859" y="4505850"/>
            <a:ext cx="3122169" cy="2082487"/>
          </a:xfrm>
          <a:prstGeom prst="rect">
            <a:avLst/>
          </a:prstGeom>
        </p:spPr>
      </p:pic>
    </p:spTree>
    <p:extLst>
      <p:ext uri="{BB962C8B-B14F-4D97-AF65-F5344CB8AC3E}">
        <p14:creationId xmlns:p14="http://schemas.microsoft.com/office/powerpoint/2010/main" val="1573975802"/>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BD5E6-5F73-3F69-47A6-1DDF330084C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E68B536-C58B-8033-C436-C41626452EBF}"/>
              </a:ext>
            </a:extLst>
          </p:cNvPr>
          <p:cNvSpPr>
            <a:spLocks noGrp="1"/>
          </p:cNvSpPr>
          <p:nvPr>
            <p:ph type="ctrTitle"/>
          </p:nvPr>
        </p:nvSpPr>
        <p:spPr>
          <a:xfrm>
            <a:off x="365759" y="400468"/>
            <a:ext cx="11540691" cy="841191"/>
          </a:xfrm>
        </p:spPr>
        <p:txBody>
          <a:bodyPr>
            <a:noAutofit/>
          </a:bodyPr>
          <a:lstStyle/>
          <a:p>
            <a:r>
              <a:rPr lang="pl-PL" sz="4000" dirty="0">
                <a:latin typeface="+mn-lt"/>
              </a:rPr>
              <a:t>Technika zaciskania końcówek i łączników rurowych Al</a:t>
            </a:r>
            <a:endParaRPr lang="pl-PL" sz="4000" noProof="0" dirty="0">
              <a:latin typeface="+mn-lt"/>
            </a:endParaRPr>
          </a:p>
        </p:txBody>
      </p:sp>
      <p:sp>
        <p:nvSpPr>
          <p:cNvPr id="3" name="Podtytuł 2">
            <a:extLst>
              <a:ext uri="{FF2B5EF4-FFF2-40B4-BE49-F238E27FC236}">
                <a16:creationId xmlns:a16="http://schemas.microsoft.com/office/drawing/2014/main" id="{34C0557F-5C6B-0BC9-4286-A5FAD5B6B7CB}"/>
              </a:ext>
            </a:extLst>
          </p:cNvPr>
          <p:cNvSpPr>
            <a:spLocks noGrp="1"/>
          </p:cNvSpPr>
          <p:nvPr>
            <p:ph type="subTitle" idx="1"/>
          </p:nvPr>
        </p:nvSpPr>
        <p:spPr>
          <a:xfrm>
            <a:off x="692727" y="1435510"/>
            <a:ext cx="10991273" cy="5022022"/>
          </a:xfrm>
        </p:spPr>
        <p:txBody>
          <a:bodyPr>
            <a:normAutofit/>
          </a:bodyPr>
          <a:lstStyle/>
          <a:p>
            <a:pPr algn="just"/>
            <a:r>
              <a:rPr lang="pl-PL" sz="1800" b="1" i="0" u="none" strike="noStrike" baseline="0" dirty="0">
                <a:solidFill>
                  <a:srgbClr val="000000"/>
                </a:solidFill>
              </a:rPr>
              <a:t>Technologia zaciskania: </a:t>
            </a:r>
            <a:endParaRPr lang="pl-PL" sz="1800" b="0" i="0" u="none" strike="noStrike" baseline="0" dirty="0">
              <a:solidFill>
                <a:srgbClr val="000000"/>
              </a:solidFill>
            </a:endParaRPr>
          </a:p>
          <a:p>
            <a:pPr algn="just"/>
            <a:r>
              <a:rPr lang="pl-PL" sz="1800" b="0" i="0" u="none" strike="noStrike" baseline="0" dirty="0">
                <a:solidFill>
                  <a:srgbClr val="000000"/>
                </a:solidFill>
              </a:rPr>
              <a:t>Końcówki te zaciskamy narzędziami z matrycami prasującymi na tzw. “sześciokąt”. </a:t>
            </a:r>
          </a:p>
          <a:p>
            <a:pPr algn="just"/>
            <a:r>
              <a:rPr lang="pl-PL" sz="1800" b="0" i="0" u="none" strike="noStrike" baseline="0" dirty="0">
                <a:solidFill>
                  <a:srgbClr val="000000"/>
                </a:solidFill>
              </a:rPr>
              <a:t>Dzięki takiemu kształtowi zaprasowania otrzymujemy połączenie o bardzo dobrych parametrach mechanicznych jak i elektrycznych. Jednak uzyskanie takich parametrów połączenia, wymaga kilkakrotnego zaprasowania końcówki. Im większa jest liczba zaprasowań, tym pewniejsze uzyskamy połączenie. </a:t>
            </a:r>
            <a:endParaRPr lang="pl-PL" sz="1800" dirty="0">
              <a:solidFill>
                <a:srgbClr val="000000"/>
              </a:solidFill>
            </a:endParaRPr>
          </a:p>
          <a:p>
            <a:pPr algn="just"/>
            <a:r>
              <a:rPr lang="pl-PL" sz="1800" b="0" i="0" u="none" strike="noStrike" baseline="0" dirty="0">
                <a:solidFill>
                  <a:srgbClr val="000000"/>
                </a:solidFill>
              </a:rPr>
              <a:t>Jest to szczególnie istotne dla połączeń energetycznych od których wymaga się przenoszenia dużych mocy i prądów. </a:t>
            </a:r>
          </a:p>
          <a:p>
            <a:pPr algn="just"/>
            <a:r>
              <a:rPr lang="pl-PL" sz="1800" b="0" i="0" u="none" strike="noStrike" baseline="0" dirty="0">
                <a:solidFill>
                  <a:srgbClr val="000000"/>
                </a:solidFill>
              </a:rPr>
              <a:t>Zaprasowywanie na “sześciokąt” wymaga jednak dość znacznej siły niezbędnej do zaciśnięcia końcówki, dlatego też przy wykonywaniu takich zaprasowań (nawet przy małych przekrojach kabli) ZAE ERGOM zaleca stosowanie narzędzi hydraulicznych lub też narzędzi ręcznych o powiększonym przełożeniu mechanicznym (obsługiwanych za pomocą dwóch rąk). </a:t>
            </a:r>
            <a:endParaRPr lang="pl-PL" dirty="0"/>
          </a:p>
        </p:txBody>
      </p:sp>
      <p:pic>
        <p:nvPicPr>
          <p:cNvPr id="5" name="Obraz 4">
            <a:extLst>
              <a:ext uri="{FF2B5EF4-FFF2-40B4-BE49-F238E27FC236}">
                <a16:creationId xmlns:a16="http://schemas.microsoft.com/office/drawing/2014/main" id="{6AAEDCE4-EF2F-CEBA-8FDE-B9071EF8A569}"/>
              </a:ext>
            </a:extLst>
          </p:cNvPr>
          <p:cNvPicPr>
            <a:picLocks noChangeAspect="1"/>
          </p:cNvPicPr>
          <p:nvPr/>
        </p:nvPicPr>
        <p:blipFill>
          <a:blip r:embed="rId2"/>
          <a:stretch>
            <a:fillRect/>
          </a:stretch>
        </p:blipFill>
        <p:spPr>
          <a:xfrm>
            <a:off x="3275545" y="5013966"/>
            <a:ext cx="4772691" cy="1152686"/>
          </a:xfrm>
          <a:prstGeom prst="rect">
            <a:avLst/>
          </a:prstGeom>
        </p:spPr>
      </p:pic>
      <p:sp>
        <p:nvSpPr>
          <p:cNvPr id="6" name="pole tekstowe 5">
            <a:extLst>
              <a:ext uri="{FF2B5EF4-FFF2-40B4-BE49-F238E27FC236}">
                <a16:creationId xmlns:a16="http://schemas.microsoft.com/office/drawing/2014/main" id="{C5FF021F-F017-64BB-6DF4-449B51ED55B3}"/>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4" name="Obraz 3">
            <a:extLst>
              <a:ext uri="{FF2B5EF4-FFF2-40B4-BE49-F238E27FC236}">
                <a16:creationId xmlns:a16="http://schemas.microsoft.com/office/drawing/2014/main" id="{736EBE10-C3FC-2B16-8744-84DDCAB671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1859" y="4505850"/>
            <a:ext cx="3122169" cy="2082487"/>
          </a:xfrm>
          <a:prstGeom prst="rect">
            <a:avLst/>
          </a:prstGeom>
        </p:spPr>
      </p:pic>
    </p:spTree>
    <p:extLst>
      <p:ext uri="{BB962C8B-B14F-4D97-AF65-F5344CB8AC3E}">
        <p14:creationId xmlns:p14="http://schemas.microsoft.com/office/powerpoint/2010/main" val="965493398"/>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1DA0B-3CA7-B4D4-1154-8768552216E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BCEA5F4-F906-724C-A054-703DE8A93AF2}"/>
              </a:ext>
            </a:extLst>
          </p:cNvPr>
          <p:cNvSpPr>
            <a:spLocks noGrp="1"/>
          </p:cNvSpPr>
          <p:nvPr>
            <p:ph type="ctrTitle"/>
          </p:nvPr>
        </p:nvSpPr>
        <p:spPr>
          <a:xfrm>
            <a:off x="365759" y="400468"/>
            <a:ext cx="11540691" cy="841191"/>
          </a:xfrm>
        </p:spPr>
        <p:txBody>
          <a:bodyPr>
            <a:noAutofit/>
          </a:bodyPr>
          <a:lstStyle/>
          <a:p>
            <a:r>
              <a:rPr lang="pl-PL" sz="4000" dirty="0">
                <a:latin typeface="+mn-lt"/>
              </a:rPr>
              <a:t>Technika zaciskania końcówek i łączników rurowych Al</a:t>
            </a:r>
            <a:endParaRPr lang="pl-PL" sz="4000" noProof="0" dirty="0">
              <a:latin typeface="+mn-lt"/>
            </a:endParaRPr>
          </a:p>
        </p:txBody>
      </p:sp>
      <p:sp>
        <p:nvSpPr>
          <p:cNvPr id="3" name="Podtytuł 2">
            <a:extLst>
              <a:ext uri="{FF2B5EF4-FFF2-40B4-BE49-F238E27FC236}">
                <a16:creationId xmlns:a16="http://schemas.microsoft.com/office/drawing/2014/main" id="{EAF38CC0-A051-2386-60F0-933B49649911}"/>
              </a:ext>
            </a:extLst>
          </p:cNvPr>
          <p:cNvSpPr>
            <a:spLocks noGrp="1"/>
          </p:cNvSpPr>
          <p:nvPr>
            <p:ph type="subTitle" idx="1"/>
          </p:nvPr>
        </p:nvSpPr>
        <p:spPr>
          <a:xfrm>
            <a:off x="580610" y="1768019"/>
            <a:ext cx="6206837" cy="4420345"/>
          </a:xfrm>
        </p:spPr>
        <p:txBody>
          <a:bodyPr>
            <a:normAutofit/>
          </a:bodyPr>
          <a:lstStyle/>
          <a:p>
            <a:pPr algn="just"/>
            <a:r>
              <a:rPr lang="pl-PL" sz="1800" b="1" i="0" u="none" strike="noStrike" baseline="0" dirty="0">
                <a:solidFill>
                  <a:srgbClr val="000000"/>
                </a:solidFill>
              </a:rPr>
              <a:t>Technologia zaciskania: </a:t>
            </a:r>
            <a:endParaRPr lang="pl-PL" sz="1800" b="0" i="0" u="none" strike="noStrike" baseline="0" dirty="0">
              <a:solidFill>
                <a:srgbClr val="000000"/>
              </a:solidFill>
            </a:endParaRPr>
          </a:p>
          <a:p>
            <a:pPr algn="just"/>
            <a:r>
              <a:rPr lang="pl-PL" sz="1800" b="0" i="0" u="none" strike="noStrike" baseline="0" dirty="0">
                <a:solidFill>
                  <a:srgbClr val="000000"/>
                </a:solidFill>
              </a:rPr>
              <a:t>Według badań i doświadczeń ZAE ERGOM, aby uzyskać połączenie o wymaganej jakości, zaciskanie końcówek na “sześciokąt” powinno odbywać się w następujący sposób: </a:t>
            </a:r>
          </a:p>
          <a:p>
            <a:pPr algn="just"/>
            <a:r>
              <a:rPr lang="pl-PL" sz="1800" b="0" i="0" u="none" strike="noStrike" baseline="0" dirty="0">
                <a:solidFill>
                  <a:srgbClr val="000000"/>
                </a:solidFill>
              </a:rPr>
              <a:t>Na każdej końcówce wybite lub nadrukowane jest oznaczenie podające: </a:t>
            </a:r>
          </a:p>
          <a:p>
            <a:pPr algn="just"/>
            <a:r>
              <a:rPr lang="pl-PL" sz="1800" b="0" i="0" u="none" strike="noStrike" baseline="0" dirty="0">
                <a:solidFill>
                  <a:srgbClr val="000000"/>
                </a:solidFill>
              </a:rPr>
              <a:t>– przekrój końcówki oraz średnicę otworu pod śrubę (w przypadku końcówek oczkowych); </a:t>
            </a:r>
          </a:p>
          <a:p>
            <a:pPr algn="just"/>
            <a:r>
              <a:rPr lang="pl-PL" sz="1800" b="0" i="0" u="none" strike="noStrike" baseline="0" dirty="0">
                <a:solidFill>
                  <a:srgbClr val="000000"/>
                </a:solidFill>
              </a:rPr>
              <a:t>– numer gniazda matrycy, jaką musi zostać zaciśnięta końcówka; </a:t>
            </a:r>
          </a:p>
          <a:p>
            <a:pPr algn="just"/>
            <a:r>
              <a:rPr lang="pl-PL" sz="1800" b="0" i="0" u="none" strike="noStrike" baseline="0" dirty="0">
                <a:solidFill>
                  <a:srgbClr val="000000"/>
                </a:solidFill>
              </a:rPr>
              <a:t>– graficzne oznaczenie ilości i położenia wymaganych zaprasowań, wykonywanych matrycami wąskimi (narzędzia ręczne) bądź matrycami szerokimi (narzędzia hydrauliczne). </a:t>
            </a:r>
            <a:endParaRPr lang="pl-PL" dirty="0"/>
          </a:p>
        </p:txBody>
      </p:sp>
      <p:pic>
        <p:nvPicPr>
          <p:cNvPr id="6" name="Obraz 5">
            <a:extLst>
              <a:ext uri="{FF2B5EF4-FFF2-40B4-BE49-F238E27FC236}">
                <a16:creationId xmlns:a16="http://schemas.microsoft.com/office/drawing/2014/main" id="{83DDB35B-78F6-7EE0-4105-70DEC14FE993}"/>
              </a:ext>
            </a:extLst>
          </p:cNvPr>
          <p:cNvPicPr>
            <a:picLocks noChangeAspect="1"/>
          </p:cNvPicPr>
          <p:nvPr/>
        </p:nvPicPr>
        <p:blipFill>
          <a:blip r:embed="rId2"/>
          <a:stretch>
            <a:fillRect/>
          </a:stretch>
        </p:blipFill>
        <p:spPr>
          <a:xfrm>
            <a:off x="7200443" y="1550739"/>
            <a:ext cx="4706007" cy="3553321"/>
          </a:xfrm>
          <a:prstGeom prst="rect">
            <a:avLst/>
          </a:prstGeom>
        </p:spPr>
      </p:pic>
      <p:sp>
        <p:nvSpPr>
          <p:cNvPr id="7" name="pole tekstowe 6">
            <a:extLst>
              <a:ext uri="{FF2B5EF4-FFF2-40B4-BE49-F238E27FC236}">
                <a16:creationId xmlns:a16="http://schemas.microsoft.com/office/drawing/2014/main" id="{9BA81DB1-94BA-DBF8-E4BA-78D7E73AAB7C}"/>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4" name="Obraz 3">
            <a:extLst>
              <a:ext uri="{FF2B5EF4-FFF2-40B4-BE49-F238E27FC236}">
                <a16:creationId xmlns:a16="http://schemas.microsoft.com/office/drawing/2014/main" id="{7EE1065A-5E5B-30A4-DE99-CF7272ED5D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53424" y="5104060"/>
            <a:ext cx="2566022" cy="1711537"/>
          </a:xfrm>
          <a:prstGeom prst="rect">
            <a:avLst/>
          </a:prstGeom>
        </p:spPr>
      </p:pic>
    </p:spTree>
    <p:extLst>
      <p:ext uri="{BB962C8B-B14F-4D97-AF65-F5344CB8AC3E}">
        <p14:creationId xmlns:p14="http://schemas.microsoft.com/office/powerpoint/2010/main" val="229932734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A9105-C636-B148-F3A4-B1B3B14FE68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0B68A36-2C2C-391B-E7BE-A1B4177ED0DA}"/>
              </a:ext>
            </a:extLst>
          </p:cNvPr>
          <p:cNvSpPr>
            <a:spLocks noGrp="1"/>
          </p:cNvSpPr>
          <p:nvPr>
            <p:ph type="ctrTitle"/>
          </p:nvPr>
        </p:nvSpPr>
        <p:spPr>
          <a:xfrm>
            <a:off x="365759" y="400468"/>
            <a:ext cx="11540691" cy="841191"/>
          </a:xfrm>
        </p:spPr>
        <p:txBody>
          <a:bodyPr>
            <a:noAutofit/>
          </a:bodyPr>
          <a:lstStyle/>
          <a:p>
            <a:r>
              <a:rPr lang="pl-PL" sz="4000" dirty="0">
                <a:latin typeface="+mn-lt"/>
              </a:rPr>
              <a:t>Technika zaciskania końcówek i łączników rurowych Al</a:t>
            </a:r>
            <a:endParaRPr lang="pl-PL" sz="4000" noProof="0" dirty="0">
              <a:latin typeface="+mn-lt"/>
            </a:endParaRPr>
          </a:p>
        </p:txBody>
      </p:sp>
      <p:sp>
        <p:nvSpPr>
          <p:cNvPr id="3" name="Podtytuł 2">
            <a:extLst>
              <a:ext uri="{FF2B5EF4-FFF2-40B4-BE49-F238E27FC236}">
                <a16:creationId xmlns:a16="http://schemas.microsoft.com/office/drawing/2014/main" id="{4C53CF91-B96B-FF9F-D0A7-ED8C2B956455}"/>
              </a:ext>
            </a:extLst>
          </p:cNvPr>
          <p:cNvSpPr>
            <a:spLocks noGrp="1"/>
          </p:cNvSpPr>
          <p:nvPr>
            <p:ph type="subTitle" idx="1"/>
          </p:nvPr>
        </p:nvSpPr>
        <p:spPr>
          <a:xfrm>
            <a:off x="7389868" y="2352150"/>
            <a:ext cx="4516582" cy="2669872"/>
          </a:xfrm>
        </p:spPr>
        <p:txBody>
          <a:bodyPr>
            <a:normAutofit/>
          </a:bodyPr>
          <a:lstStyle/>
          <a:p>
            <a:pPr algn="just"/>
            <a:r>
              <a:rPr lang="pl-PL" sz="1800" b="1" i="0" u="none" strike="noStrike" baseline="0" dirty="0">
                <a:solidFill>
                  <a:srgbClr val="000000"/>
                </a:solidFill>
              </a:rPr>
              <a:t>Technologia zaciskania: </a:t>
            </a:r>
            <a:endParaRPr lang="pl-PL" sz="1800" b="0" i="0" u="none" strike="noStrike" baseline="0" dirty="0">
              <a:solidFill>
                <a:srgbClr val="000000"/>
              </a:solidFill>
            </a:endParaRPr>
          </a:p>
          <a:p>
            <a:pPr algn="just"/>
            <a:r>
              <a:rPr lang="pl-PL" sz="1800" b="0" i="0" u="none" strike="noStrike" baseline="0" dirty="0">
                <a:solidFill>
                  <a:srgbClr val="000000"/>
                </a:solidFill>
              </a:rPr>
              <a:t>Konieczne jest wykonanie wszystkich zaznaczonych (zalecanych) zaprasowań. Należy zwracać uwagę aby stosować do zaciskanej końcówki matrycę odpowiadającą przekrojowi na jaki została ona przeznaczona. </a:t>
            </a:r>
            <a:endParaRPr lang="pl-PL" dirty="0"/>
          </a:p>
        </p:txBody>
      </p:sp>
      <p:pic>
        <p:nvPicPr>
          <p:cNvPr id="5" name="Obraz 4">
            <a:extLst>
              <a:ext uri="{FF2B5EF4-FFF2-40B4-BE49-F238E27FC236}">
                <a16:creationId xmlns:a16="http://schemas.microsoft.com/office/drawing/2014/main" id="{E72BC2A5-0CB3-8FCE-49F4-E03525BB61BF}"/>
              </a:ext>
            </a:extLst>
          </p:cNvPr>
          <p:cNvPicPr>
            <a:picLocks noChangeAspect="1"/>
          </p:cNvPicPr>
          <p:nvPr/>
        </p:nvPicPr>
        <p:blipFill>
          <a:blip r:embed="rId2"/>
          <a:stretch>
            <a:fillRect/>
          </a:stretch>
        </p:blipFill>
        <p:spPr>
          <a:xfrm>
            <a:off x="632332" y="1353697"/>
            <a:ext cx="6115904" cy="4991797"/>
          </a:xfrm>
          <a:prstGeom prst="rect">
            <a:avLst/>
          </a:prstGeom>
        </p:spPr>
      </p:pic>
      <p:sp>
        <p:nvSpPr>
          <p:cNvPr id="7" name="pole tekstowe 6">
            <a:extLst>
              <a:ext uri="{FF2B5EF4-FFF2-40B4-BE49-F238E27FC236}">
                <a16:creationId xmlns:a16="http://schemas.microsoft.com/office/drawing/2014/main" id="{673B62B7-7C59-01D0-09A7-9A127D38A352}"/>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4" name="Obraz 3">
            <a:extLst>
              <a:ext uri="{FF2B5EF4-FFF2-40B4-BE49-F238E27FC236}">
                <a16:creationId xmlns:a16="http://schemas.microsoft.com/office/drawing/2014/main" id="{7CE5E180-0909-7D19-54E2-728583A4A4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1859" y="4505850"/>
            <a:ext cx="3122169" cy="2082487"/>
          </a:xfrm>
          <a:prstGeom prst="rect">
            <a:avLst/>
          </a:prstGeom>
        </p:spPr>
      </p:pic>
    </p:spTree>
    <p:extLst>
      <p:ext uri="{BB962C8B-B14F-4D97-AF65-F5344CB8AC3E}">
        <p14:creationId xmlns:p14="http://schemas.microsoft.com/office/powerpoint/2010/main" val="367673601"/>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949A4-F6D3-2FE1-18EF-35CE7C2301F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E74FDA6-D446-C29E-FCB5-000150148CE6}"/>
              </a:ext>
            </a:extLst>
          </p:cNvPr>
          <p:cNvSpPr>
            <a:spLocks noGrp="1"/>
          </p:cNvSpPr>
          <p:nvPr>
            <p:ph type="ctrTitle"/>
          </p:nvPr>
        </p:nvSpPr>
        <p:spPr>
          <a:xfrm>
            <a:off x="365759" y="400468"/>
            <a:ext cx="11540691" cy="841191"/>
          </a:xfrm>
        </p:spPr>
        <p:txBody>
          <a:bodyPr>
            <a:normAutofit/>
          </a:bodyPr>
          <a:lstStyle/>
          <a:p>
            <a:r>
              <a:rPr lang="pl-PL" sz="4800" dirty="0">
                <a:latin typeface="+mn-lt"/>
              </a:rPr>
              <a:t>Typy profili kablowych</a:t>
            </a:r>
            <a:endParaRPr lang="pl-PL" sz="4800" noProof="0" dirty="0">
              <a:latin typeface="+mn-lt"/>
            </a:endParaRPr>
          </a:p>
        </p:txBody>
      </p:sp>
      <p:sp>
        <p:nvSpPr>
          <p:cNvPr id="3" name="Podtytuł 2">
            <a:extLst>
              <a:ext uri="{FF2B5EF4-FFF2-40B4-BE49-F238E27FC236}">
                <a16:creationId xmlns:a16="http://schemas.microsoft.com/office/drawing/2014/main" id="{8DCA739A-7CBA-798C-7B0E-7DFBB5845088}"/>
              </a:ext>
            </a:extLst>
          </p:cNvPr>
          <p:cNvSpPr>
            <a:spLocks noGrp="1"/>
          </p:cNvSpPr>
          <p:nvPr>
            <p:ph type="subTitle" idx="1"/>
          </p:nvPr>
        </p:nvSpPr>
        <p:spPr>
          <a:xfrm>
            <a:off x="692727" y="1856508"/>
            <a:ext cx="10991273" cy="4601023"/>
          </a:xfrm>
        </p:spPr>
        <p:txBody>
          <a:bodyPr>
            <a:normAutofit/>
          </a:bodyPr>
          <a:lstStyle/>
          <a:p>
            <a:r>
              <a:rPr lang="pl-PL" b="0" i="0" u="none" strike="noStrike" baseline="0" dirty="0">
                <a:solidFill>
                  <a:srgbClr val="000000"/>
                </a:solidFill>
              </a:rPr>
              <a:t>Przed zaprasowaniem żyły sektorowe muszą zostać przeformowane “na okrągło”.</a:t>
            </a:r>
            <a:endParaRPr lang="pl-PL" sz="3200" dirty="0"/>
          </a:p>
        </p:txBody>
      </p:sp>
      <p:pic>
        <p:nvPicPr>
          <p:cNvPr id="5" name="Obraz 4">
            <a:extLst>
              <a:ext uri="{FF2B5EF4-FFF2-40B4-BE49-F238E27FC236}">
                <a16:creationId xmlns:a16="http://schemas.microsoft.com/office/drawing/2014/main" id="{A2656050-7396-A39C-69C1-82C51F47093A}"/>
              </a:ext>
            </a:extLst>
          </p:cNvPr>
          <p:cNvPicPr>
            <a:picLocks noChangeAspect="1"/>
          </p:cNvPicPr>
          <p:nvPr/>
        </p:nvPicPr>
        <p:blipFill>
          <a:blip r:embed="rId2"/>
          <a:stretch>
            <a:fillRect/>
          </a:stretch>
        </p:blipFill>
        <p:spPr>
          <a:xfrm>
            <a:off x="775545" y="2757618"/>
            <a:ext cx="10640910" cy="1695687"/>
          </a:xfrm>
          <a:prstGeom prst="rect">
            <a:avLst/>
          </a:prstGeom>
        </p:spPr>
      </p:pic>
      <p:sp>
        <p:nvSpPr>
          <p:cNvPr id="7" name="pole tekstowe 6">
            <a:extLst>
              <a:ext uri="{FF2B5EF4-FFF2-40B4-BE49-F238E27FC236}">
                <a16:creationId xmlns:a16="http://schemas.microsoft.com/office/drawing/2014/main" id="{BC89C902-024B-111C-9B52-83A5E10E9F61}"/>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4" name="Obraz 3">
            <a:extLst>
              <a:ext uri="{FF2B5EF4-FFF2-40B4-BE49-F238E27FC236}">
                <a16:creationId xmlns:a16="http://schemas.microsoft.com/office/drawing/2014/main" id="{93A49BF0-5F2D-1694-F010-7FC9D8AA2C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1859" y="4505850"/>
            <a:ext cx="3122169" cy="2082487"/>
          </a:xfrm>
          <a:prstGeom prst="rect">
            <a:avLst/>
          </a:prstGeom>
        </p:spPr>
      </p:pic>
    </p:spTree>
    <p:extLst>
      <p:ext uri="{BB962C8B-B14F-4D97-AF65-F5344CB8AC3E}">
        <p14:creationId xmlns:p14="http://schemas.microsoft.com/office/powerpoint/2010/main" val="2343590328"/>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4657C-D319-C7A9-2652-D307680B747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9F458A6-B242-6263-A92D-ACAA469B584E}"/>
              </a:ext>
            </a:extLst>
          </p:cNvPr>
          <p:cNvSpPr>
            <a:spLocks noGrp="1"/>
          </p:cNvSpPr>
          <p:nvPr>
            <p:ph type="ctrTitle"/>
          </p:nvPr>
        </p:nvSpPr>
        <p:spPr>
          <a:xfrm>
            <a:off x="365759" y="400468"/>
            <a:ext cx="11540691" cy="841191"/>
          </a:xfrm>
        </p:spPr>
        <p:txBody>
          <a:bodyPr>
            <a:normAutofit/>
          </a:bodyPr>
          <a:lstStyle/>
          <a:p>
            <a:r>
              <a:rPr lang="pl-PL" sz="4800" dirty="0">
                <a:latin typeface="+mn-lt"/>
              </a:rPr>
              <a:t>Końcówki rurowe Al-Cu</a:t>
            </a:r>
            <a:endParaRPr lang="pl-PL" sz="4800" noProof="0" dirty="0">
              <a:latin typeface="+mn-lt"/>
            </a:endParaRPr>
          </a:p>
        </p:txBody>
      </p:sp>
      <p:sp>
        <p:nvSpPr>
          <p:cNvPr id="4" name="pole tekstowe 3">
            <a:extLst>
              <a:ext uri="{FF2B5EF4-FFF2-40B4-BE49-F238E27FC236}">
                <a16:creationId xmlns:a16="http://schemas.microsoft.com/office/drawing/2014/main" id="{241AF5FF-6B51-A20B-B0A1-04DDDD01C634}"/>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8" name="Obraz 7">
            <a:extLst>
              <a:ext uri="{FF2B5EF4-FFF2-40B4-BE49-F238E27FC236}">
                <a16:creationId xmlns:a16="http://schemas.microsoft.com/office/drawing/2014/main" id="{446B2418-6300-1E8F-F14C-25E31BF081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975" y="1308259"/>
            <a:ext cx="7720049" cy="5149273"/>
          </a:xfrm>
          <a:prstGeom prst="rect">
            <a:avLst/>
          </a:prstGeom>
        </p:spPr>
      </p:pic>
    </p:spTree>
    <p:extLst>
      <p:ext uri="{BB962C8B-B14F-4D97-AF65-F5344CB8AC3E}">
        <p14:creationId xmlns:p14="http://schemas.microsoft.com/office/powerpoint/2010/main" val="24121940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98FD5-A55F-E2AA-1021-C1A4055957B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FAB115C-03B5-54D2-A317-6302353E230E}"/>
              </a:ext>
            </a:extLst>
          </p:cNvPr>
          <p:cNvSpPr>
            <a:spLocks noGrp="1"/>
          </p:cNvSpPr>
          <p:nvPr>
            <p:ph type="ctrTitle"/>
          </p:nvPr>
        </p:nvSpPr>
        <p:spPr>
          <a:xfrm>
            <a:off x="365759" y="400468"/>
            <a:ext cx="11540691" cy="841191"/>
          </a:xfrm>
        </p:spPr>
        <p:txBody>
          <a:bodyPr>
            <a:normAutofit/>
          </a:bodyPr>
          <a:lstStyle/>
          <a:p>
            <a:r>
              <a:rPr lang="pl-PL" sz="4800" i="0" u="none" strike="noStrike" baseline="0" dirty="0">
                <a:latin typeface="+mn-lt"/>
              </a:rPr>
              <a:t>NYY</a:t>
            </a:r>
            <a:endParaRPr lang="pl-PL" sz="4800" noProof="0" dirty="0">
              <a:latin typeface="+mn-lt"/>
            </a:endParaRPr>
          </a:p>
        </p:txBody>
      </p:sp>
      <p:sp>
        <p:nvSpPr>
          <p:cNvPr id="3" name="Podtytuł 2">
            <a:extLst>
              <a:ext uri="{FF2B5EF4-FFF2-40B4-BE49-F238E27FC236}">
                <a16:creationId xmlns:a16="http://schemas.microsoft.com/office/drawing/2014/main" id="{60730F6C-B1C8-28D9-07FF-E7AD50DA0936}"/>
              </a:ext>
            </a:extLst>
          </p:cNvPr>
          <p:cNvSpPr>
            <a:spLocks noGrp="1"/>
          </p:cNvSpPr>
          <p:nvPr>
            <p:ph type="subTitle" idx="1"/>
          </p:nvPr>
        </p:nvSpPr>
        <p:spPr>
          <a:xfrm>
            <a:off x="692727" y="1435510"/>
            <a:ext cx="10991273" cy="5022022"/>
          </a:xfrm>
        </p:spPr>
        <p:txBody>
          <a:bodyPr>
            <a:normAutofit/>
          </a:bodyPr>
          <a:lstStyle/>
          <a:p>
            <a:pPr algn="l">
              <a:lnSpc>
                <a:spcPct val="115000"/>
              </a:lnSpc>
              <a:spcAft>
                <a:spcPts val="1000"/>
              </a:spcAft>
            </a:pPr>
            <a:endParaRPr lang="pl-PL" sz="1800" b="0" i="0" u="none" strike="noStrike" baseline="0" dirty="0"/>
          </a:p>
          <a:p>
            <a:pPr algn="l">
              <a:lnSpc>
                <a:spcPct val="115000"/>
              </a:lnSpc>
              <a:spcAft>
                <a:spcPts val="1000"/>
              </a:spcAft>
            </a:pPr>
            <a:r>
              <a:rPr lang="pl-PL" sz="1800" b="0" i="0" u="none" strike="noStrike" baseline="0" dirty="0"/>
              <a:t>1 - Żyła przewodząca miedziana</a:t>
            </a:r>
            <a:br>
              <a:rPr lang="pl-PL" sz="1800" b="0" i="0" u="none" strike="noStrike" baseline="0" dirty="0"/>
            </a:br>
            <a:r>
              <a:rPr lang="pl-PL" sz="1800" dirty="0"/>
              <a:t>2 - </a:t>
            </a:r>
            <a:r>
              <a:rPr lang="pl-PL" sz="1800" b="0" i="0" u="none" strike="noStrike" baseline="0" dirty="0"/>
              <a:t>Izolacja PVC</a:t>
            </a:r>
            <a:br>
              <a:rPr lang="pl-PL" sz="1800" b="0" i="0" u="none" strike="noStrike" baseline="0" dirty="0"/>
            </a:br>
            <a:r>
              <a:rPr lang="pl-PL" sz="1800" b="0" i="0" u="none" strike="noStrike" baseline="0" dirty="0"/>
              <a:t>3 - Wytłaczana warstwa wypełniająca lub obwój</a:t>
            </a:r>
            <a:br>
              <a:rPr lang="pl-PL" sz="1800" b="0" i="0" u="none" strike="noStrike" baseline="0" dirty="0"/>
            </a:br>
            <a:r>
              <a:rPr lang="pl-PL" sz="1800" dirty="0"/>
              <a:t>4 - </a:t>
            </a:r>
            <a:r>
              <a:rPr lang="pl-PL" sz="1800" b="0" i="0" u="none" strike="noStrike" baseline="0" dirty="0"/>
              <a:t>Powłoka zewnętrzna PVC</a:t>
            </a:r>
          </a:p>
          <a:p>
            <a:pPr algn="l">
              <a:lnSpc>
                <a:spcPct val="115000"/>
              </a:lnSpc>
              <a:spcAft>
                <a:spcPts val="1000"/>
              </a:spcAft>
            </a:pPr>
            <a:endParaRPr lang="pl-PL" sz="1800" b="0" i="0" u="none" strike="noStrike" baseline="0" dirty="0"/>
          </a:p>
          <a:p>
            <a:pPr algn="l">
              <a:lnSpc>
                <a:spcPct val="115000"/>
              </a:lnSpc>
              <a:spcAft>
                <a:spcPts val="1000"/>
              </a:spcAft>
            </a:pPr>
            <a:r>
              <a:rPr lang="pl-PL" sz="1800" b="0" i="0" u="none" strike="noStrike" baseline="0" dirty="0"/>
              <a:t>Kable elektroenergetyczne z izolacją PVC przeznaczone do układania na stałe, wewnątrz i na zewnątrz pomieszczeń, bezpośrednio w ziemi i w obudowach betonowych, odporne na promieniowanie UV.</a:t>
            </a:r>
          </a:p>
          <a:p>
            <a:pPr algn="l">
              <a:lnSpc>
                <a:spcPct val="115000"/>
              </a:lnSpc>
              <a:spcAft>
                <a:spcPts val="1000"/>
              </a:spcAft>
            </a:pPr>
            <a:r>
              <a:rPr lang="pl-PL" sz="1800" b="0" i="0" u="none" strike="noStrike" baseline="0" dirty="0"/>
              <a:t>Konstrukcja tych wyrobów jest zgodna ze wskazanymi normami przedmiotowymi.</a:t>
            </a:r>
          </a:p>
          <a:p>
            <a:pPr algn="l">
              <a:lnSpc>
                <a:spcPct val="115000"/>
              </a:lnSpc>
              <a:spcAft>
                <a:spcPts val="1000"/>
              </a:spcAft>
            </a:pPr>
            <a:r>
              <a:rPr lang="pl-PL" sz="1800" b="0" i="0" u="none" strike="noStrike" baseline="0" dirty="0"/>
              <a:t>W trakcie prac instalacyjnych wymagane jest stosowanie się do obowiązujących przepisów w tym zakresie.</a:t>
            </a:r>
          </a:p>
        </p:txBody>
      </p:sp>
      <p:pic>
        <p:nvPicPr>
          <p:cNvPr id="5" name="Obraz 4">
            <a:extLst>
              <a:ext uri="{FF2B5EF4-FFF2-40B4-BE49-F238E27FC236}">
                <a16:creationId xmlns:a16="http://schemas.microsoft.com/office/drawing/2014/main" id="{4CE66C31-C9AA-BA29-6BD6-81CC881F6B5B}"/>
              </a:ext>
            </a:extLst>
          </p:cNvPr>
          <p:cNvPicPr>
            <a:picLocks noChangeAspect="1"/>
          </p:cNvPicPr>
          <p:nvPr/>
        </p:nvPicPr>
        <p:blipFill>
          <a:blip r:embed="rId2"/>
          <a:stretch>
            <a:fillRect/>
          </a:stretch>
        </p:blipFill>
        <p:spPr>
          <a:xfrm>
            <a:off x="7425077" y="1034872"/>
            <a:ext cx="4401164" cy="2553056"/>
          </a:xfrm>
          <a:prstGeom prst="rect">
            <a:avLst/>
          </a:prstGeom>
        </p:spPr>
      </p:pic>
      <p:sp>
        <p:nvSpPr>
          <p:cNvPr id="7" name="pole tekstowe 6">
            <a:extLst>
              <a:ext uri="{FF2B5EF4-FFF2-40B4-BE49-F238E27FC236}">
                <a16:creationId xmlns:a16="http://schemas.microsoft.com/office/drawing/2014/main" id="{8495143A-C319-BAC9-C0D1-A077076285E5}"/>
              </a:ext>
            </a:extLst>
          </p:cNvPr>
          <p:cNvSpPr txBox="1"/>
          <p:nvPr/>
        </p:nvSpPr>
        <p:spPr>
          <a:xfrm>
            <a:off x="235526" y="6457532"/>
            <a:ext cx="4909129" cy="253916"/>
          </a:xfrm>
          <a:prstGeom prst="rect">
            <a:avLst/>
          </a:prstGeom>
          <a:noFill/>
        </p:spPr>
        <p:txBody>
          <a:bodyPr wrap="square" rtlCol="0">
            <a:spAutoFit/>
          </a:bodyPr>
          <a:lstStyle/>
          <a:p>
            <a:r>
              <a:rPr lang="pl-PL" sz="1050" dirty="0"/>
              <a:t>Źródło: Katalog NKT Przewody i kable elektroenergetyczne niskiego napięcia</a:t>
            </a:r>
          </a:p>
        </p:txBody>
      </p:sp>
    </p:spTree>
    <p:extLst>
      <p:ext uri="{BB962C8B-B14F-4D97-AF65-F5344CB8AC3E}">
        <p14:creationId xmlns:p14="http://schemas.microsoft.com/office/powerpoint/2010/main" val="2141230022"/>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C5B0D-1E8D-7903-80A0-039D04B8AF7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CB56378-75E7-DF32-9BC7-01BBFF744C9D}"/>
              </a:ext>
            </a:extLst>
          </p:cNvPr>
          <p:cNvSpPr>
            <a:spLocks noGrp="1"/>
          </p:cNvSpPr>
          <p:nvPr>
            <p:ph type="ctrTitle"/>
          </p:nvPr>
        </p:nvSpPr>
        <p:spPr>
          <a:xfrm>
            <a:off x="365759" y="400468"/>
            <a:ext cx="11540691" cy="841191"/>
          </a:xfrm>
        </p:spPr>
        <p:txBody>
          <a:bodyPr>
            <a:noAutofit/>
          </a:bodyPr>
          <a:lstStyle/>
          <a:p>
            <a:r>
              <a:rPr lang="pl-PL" sz="3600" dirty="0">
                <a:latin typeface="+mn-lt"/>
              </a:rPr>
              <a:t>Technika zaciskania końcówek, łączników rurowych Al-Cu</a:t>
            </a:r>
            <a:endParaRPr lang="pl-PL" sz="3600" noProof="0" dirty="0">
              <a:latin typeface="+mn-lt"/>
            </a:endParaRPr>
          </a:p>
        </p:txBody>
      </p:sp>
      <p:sp>
        <p:nvSpPr>
          <p:cNvPr id="3" name="Podtytuł 2">
            <a:extLst>
              <a:ext uri="{FF2B5EF4-FFF2-40B4-BE49-F238E27FC236}">
                <a16:creationId xmlns:a16="http://schemas.microsoft.com/office/drawing/2014/main" id="{4F4FEF3A-1E83-9D30-4CD2-32859692888E}"/>
              </a:ext>
            </a:extLst>
          </p:cNvPr>
          <p:cNvSpPr>
            <a:spLocks noGrp="1"/>
          </p:cNvSpPr>
          <p:nvPr>
            <p:ph type="subTitle" idx="1"/>
          </p:nvPr>
        </p:nvSpPr>
        <p:spPr>
          <a:xfrm>
            <a:off x="692727" y="1435510"/>
            <a:ext cx="10991273" cy="5022022"/>
          </a:xfrm>
        </p:spPr>
        <p:txBody>
          <a:bodyPr>
            <a:normAutofit/>
          </a:bodyPr>
          <a:lstStyle/>
          <a:p>
            <a:pPr algn="just"/>
            <a:r>
              <a:rPr lang="pl-PL" sz="1800" b="0" i="0" u="none" strike="noStrike" baseline="0" dirty="0">
                <a:solidFill>
                  <a:srgbClr val="000000"/>
                </a:solidFill>
              </a:rPr>
              <a:t>Wykonywane są one jako: </a:t>
            </a:r>
          </a:p>
          <a:p>
            <a:pPr marL="742950" lvl="1" indent="-285750" algn="just">
              <a:buFont typeface="Arial" panose="020B0604020202020204" pitchFamily="34" charset="0"/>
              <a:buChar char="•"/>
            </a:pPr>
            <a:r>
              <a:rPr lang="pl-PL" sz="1800" b="0" i="0" u="none" strike="noStrike" baseline="0" dirty="0">
                <a:solidFill>
                  <a:srgbClr val="000000"/>
                </a:solidFill>
              </a:rPr>
              <a:t>oczkowe: (typ wg Ergom: TMA, KCA), </a:t>
            </a:r>
          </a:p>
          <a:p>
            <a:pPr marL="742950" lvl="1" indent="-285750" algn="just">
              <a:buFont typeface="Arial" panose="020B0604020202020204" pitchFamily="34" charset="0"/>
              <a:buChar char="•"/>
            </a:pPr>
            <a:r>
              <a:rPr lang="pl-PL" sz="1800" b="0" i="0" u="none" strike="noStrike" baseline="0" dirty="0">
                <a:solidFill>
                  <a:srgbClr val="000000"/>
                </a:solidFill>
              </a:rPr>
              <a:t>łączniki (typ wg Ergom: LMAN, LMANS, LMANW), </a:t>
            </a:r>
          </a:p>
          <a:p>
            <a:pPr marL="742950" lvl="1" indent="-285750" algn="just">
              <a:buFont typeface="Arial" panose="020B0604020202020204" pitchFamily="34" charset="0"/>
              <a:buChar char="•"/>
            </a:pPr>
            <a:r>
              <a:rPr lang="pl-PL" sz="1800" b="0" i="0" u="none" strike="noStrike" baseline="0" dirty="0">
                <a:solidFill>
                  <a:srgbClr val="000000"/>
                </a:solidFill>
              </a:rPr>
              <a:t>bolce (typ wg Ergom: BMAN). </a:t>
            </a:r>
          </a:p>
          <a:p>
            <a:pPr algn="just"/>
            <a:r>
              <a:rPr lang="pl-PL" sz="1800" b="1" i="0" u="none" strike="noStrike" baseline="0" dirty="0">
                <a:solidFill>
                  <a:srgbClr val="000000"/>
                </a:solidFill>
              </a:rPr>
              <a:t>Materiał: </a:t>
            </a:r>
          </a:p>
          <a:p>
            <a:pPr lvl="1" algn="just"/>
            <a:r>
              <a:rPr lang="pl-PL" sz="1800" b="0" i="0" u="none" strike="noStrike" baseline="0" dirty="0">
                <a:solidFill>
                  <a:srgbClr val="000000"/>
                </a:solidFill>
              </a:rPr>
              <a:t>wszystkie typy – E-Al wg DIN 40 501 cz. 3 lub DIN 17 12 cz. 2. </a:t>
            </a:r>
          </a:p>
          <a:p>
            <a:pPr lvl="1" algn="just"/>
            <a:r>
              <a:rPr lang="pl-PL" sz="1800" b="0" i="0" u="none" strike="noStrike" baseline="0" dirty="0">
                <a:solidFill>
                  <a:srgbClr val="000000"/>
                </a:solidFill>
              </a:rPr>
              <a:t>wszystkie typy – E-Cu wg DIN 40 500 cz. 2, 3 lub DIN 17 87. </a:t>
            </a:r>
          </a:p>
          <a:p>
            <a:pPr algn="just"/>
            <a:r>
              <a:rPr lang="pl-PL" sz="1800" b="1" i="0" u="none" strike="noStrike" baseline="0" dirty="0">
                <a:solidFill>
                  <a:srgbClr val="000000"/>
                </a:solidFill>
              </a:rPr>
              <a:t>Pokrycie: </a:t>
            </a:r>
            <a:r>
              <a:rPr lang="pl-PL" sz="1800" b="0" i="0" u="none" strike="noStrike" baseline="0" dirty="0">
                <a:solidFill>
                  <a:srgbClr val="000000"/>
                </a:solidFill>
              </a:rPr>
              <a:t>bez pokrycia. </a:t>
            </a:r>
          </a:p>
          <a:p>
            <a:pPr algn="just"/>
            <a:r>
              <a:rPr lang="pl-PL" sz="1800" b="1" i="0" u="none" strike="noStrike" baseline="0" dirty="0">
                <a:solidFill>
                  <a:srgbClr val="000000"/>
                </a:solidFill>
              </a:rPr>
              <a:t>Zastosowanie: </a:t>
            </a:r>
            <a:endParaRPr lang="pl-PL" sz="1800" b="0" i="0" u="none" strike="noStrike" baseline="0" dirty="0">
              <a:solidFill>
                <a:srgbClr val="000000"/>
              </a:solidFill>
            </a:endParaRPr>
          </a:p>
          <a:p>
            <a:pPr algn="just"/>
            <a:r>
              <a:rPr lang="pl-PL" sz="1800" b="0" i="0" u="none" strike="noStrike" baseline="0" dirty="0">
                <a:solidFill>
                  <a:srgbClr val="000000"/>
                </a:solidFill>
              </a:rPr>
              <a:t>Końcówki oczkowe (KCA; TMA) służą do przyłączania kabla za pomocą zacisku śrubowego do szyny zbiorczej, rozdzielnicy itp. Łączniki rurowe (LMAN; LMANS; LMANW) służą do łączenia kabli z różnych materiałów Al i Cu o różnych przekrojach (połączenie nie może być obciążone mechaniczne). Bolce aluminiowo-miedziane (BMAN) służą do przyłączania kabla do zacisku śrubowego. </a:t>
            </a:r>
            <a:endParaRPr lang="pl-PL" sz="1800" dirty="0"/>
          </a:p>
        </p:txBody>
      </p:sp>
      <p:sp>
        <p:nvSpPr>
          <p:cNvPr id="4" name="pole tekstowe 3">
            <a:extLst>
              <a:ext uri="{FF2B5EF4-FFF2-40B4-BE49-F238E27FC236}">
                <a16:creationId xmlns:a16="http://schemas.microsoft.com/office/drawing/2014/main" id="{2BFDEBEE-CC03-5A1D-6F7E-7FE154F9DFEE}"/>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5" name="Obraz 4">
            <a:extLst>
              <a:ext uri="{FF2B5EF4-FFF2-40B4-BE49-F238E27FC236}">
                <a16:creationId xmlns:a16="http://schemas.microsoft.com/office/drawing/2014/main" id="{CCF05073-4F11-6B04-A46C-049AA24364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86236" y="1973299"/>
            <a:ext cx="2813037" cy="1876296"/>
          </a:xfrm>
          <a:prstGeom prst="rect">
            <a:avLst/>
          </a:prstGeom>
        </p:spPr>
      </p:pic>
    </p:spTree>
    <p:extLst>
      <p:ext uri="{BB962C8B-B14F-4D97-AF65-F5344CB8AC3E}">
        <p14:creationId xmlns:p14="http://schemas.microsoft.com/office/powerpoint/2010/main" val="3834634439"/>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504E6-655D-22FB-D375-586ACECEFEA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1AF4FB8-9121-A68E-7A49-45BAF3252112}"/>
              </a:ext>
            </a:extLst>
          </p:cNvPr>
          <p:cNvSpPr>
            <a:spLocks noGrp="1"/>
          </p:cNvSpPr>
          <p:nvPr>
            <p:ph type="ctrTitle"/>
          </p:nvPr>
        </p:nvSpPr>
        <p:spPr>
          <a:xfrm>
            <a:off x="365759" y="400468"/>
            <a:ext cx="11540691" cy="841191"/>
          </a:xfrm>
        </p:spPr>
        <p:txBody>
          <a:bodyPr>
            <a:noAutofit/>
          </a:bodyPr>
          <a:lstStyle/>
          <a:p>
            <a:r>
              <a:rPr lang="pl-PL" sz="3600" dirty="0">
                <a:latin typeface="+mn-lt"/>
              </a:rPr>
              <a:t>Technika zaciskania końcówek, łączników rurowych Al-Cu</a:t>
            </a:r>
            <a:endParaRPr lang="pl-PL" sz="3600" noProof="0" dirty="0">
              <a:latin typeface="+mn-lt"/>
            </a:endParaRPr>
          </a:p>
        </p:txBody>
      </p:sp>
      <p:sp>
        <p:nvSpPr>
          <p:cNvPr id="3" name="Podtytuł 2">
            <a:extLst>
              <a:ext uri="{FF2B5EF4-FFF2-40B4-BE49-F238E27FC236}">
                <a16:creationId xmlns:a16="http://schemas.microsoft.com/office/drawing/2014/main" id="{BBEFEE47-0CCF-35FB-3204-945F4C434DF9}"/>
              </a:ext>
            </a:extLst>
          </p:cNvPr>
          <p:cNvSpPr>
            <a:spLocks noGrp="1"/>
          </p:cNvSpPr>
          <p:nvPr>
            <p:ph type="subTitle" idx="1"/>
          </p:nvPr>
        </p:nvSpPr>
        <p:spPr>
          <a:xfrm>
            <a:off x="692727" y="1435510"/>
            <a:ext cx="10991273" cy="5022022"/>
          </a:xfrm>
        </p:spPr>
        <p:txBody>
          <a:bodyPr>
            <a:normAutofit/>
          </a:bodyPr>
          <a:lstStyle/>
          <a:p>
            <a:pPr algn="just"/>
            <a:r>
              <a:rPr lang="pl-PL" sz="1800" b="1" i="0" u="none" strike="noStrike" baseline="0" dirty="0">
                <a:solidFill>
                  <a:srgbClr val="000000"/>
                </a:solidFill>
              </a:rPr>
              <a:t>Technologia zaciskania: </a:t>
            </a:r>
            <a:endParaRPr lang="pl-PL" sz="1800" b="0" i="0" u="none" strike="noStrike" baseline="0" dirty="0">
              <a:solidFill>
                <a:srgbClr val="000000"/>
              </a:solidFill>
            </a:endParaRPr>
          </a:p>
          <a:p>
            <a:pPr algn="just"/>
            <a:r>
              <a:rPr lang="pl-PL" sz="1800" b="0" i="0" u="none" strike="noStrike" baseline="0" dirty="0">
                <a:solidFill>
                  <a:srgbClr val="000000"/>
                </a:solidFill>
              </a:rPr>
              <a:t>Końcówki te zaciskamy narzędziami z matrycami prasującymi na tzw. “sześciokąt”. </a:t>
            </a:r>
          </a:p>
          <a:p>
            <a:pPr algn="just"/>
            <a:r>
              <a:rPr lang="pl-PL" sz="1800" b="0" i="0" u="none" strike="noStrike" baseline="0" dirty="0">
                <a:solidFill>
                  <a:srgbClr val="000000"/>
                </a:solidFill>
              </a:rPr>
              <a:t>Dzięki takiemu kształtowi zaprasowania otrzymujemy połączenie o bardzo dobrych parametrach mechanicznych jak i elektrycznych. Jednak uzyskanie takich parametrów połączenia, wymaga kilkakrotnego zaprasowania końcówki. </a:t>
            </a:r>
          </a:p>
          <a:p>
            <a:pPr algn="just"/>
            <a:r>
              <a:rPr lang="pl-PL" sz="1800" b="0" i="0" u="none" strike="noStrike" baseline="0" dirty="0">
                <a:solidFill>
                  <a:srgbClr val="000000"/>
                </a:solidFill>
              </a:rPr>
              <a:t>Im większa jest liczba zaprasowań, tym pewniejsze uzyskamy połączenie. </a:t>
            </a:r>
            <a:endParaRPr lang="pl-PL" sz="1800" dirty="0">
              <a:solidFill>
                <a:srgbClr val="000000"/>
              </a:solidFill>
            </a:endParaRPr>
          </a:p>
          <a:p>
            <a:pPr algn="just"/>
            <a:r>
              <a:rPr lang="pl-PL" sz="1800" b="0" i="0" u="none" strike="noStrike" baseline="0" dirty="0">
                <a:solidFill>
                  <a:srgbClr val="000000"/>
                </a:solidFill>
              </a:rPr>
              <a:t>Jest to szczególnie istotne dla połączeń energetycznych od których wymaga się przenoszenia dużych mocy i prądów. Zaprasowywanie na “sześciokąt” wymaga jednak dość znacznej siły niezbędnej do zaciśnięcia końcówki, dlatego też przy wykonywaniu takich zaprasowań (nawet przy małych przekrojach kabli) ZAE ERGOM zaleca stosowanie narzędzi hydraulicznych lub też narzędzi ręcznych o powiększonym przełożeniu mechanicznym (obsługiwanych za pomocą dwóch rąk). </a:t>
            </a:r>
            <a:endParaRPr lang="pl-PL" dirty="0"/>
          </a:p>
        </p:txBody>
      </p:sp>
      <p:pic>
        <p:nvPicPr>
          <p:cNvPr id="5" name="Obraz 4">
            <a:extLst>
              <a:ext uri="{FF2B5EF4-FFF2-40B4-BE49-F238E27FC236}">
                <a16:creationId xmlns:a16="http://schemas.microsoft.com/office/drawing/2014/main" id="{2FC2146B-E713-8DAD-88D9-112DE03E35FB}"/>
              </a:ext>
            </a:extLst>
          </p:cNvPr>
          <p:cNvPicPr>
            <a:picLocks noChangeAspect="1"/>
          </p:cNvPicPr>
          <p:nvPr/>
        </p:nvPicPr>
        <p:blipFill>
          <a:blip r:embed="rId2"/>
          <a:stretch>
            <a:fillRect/>
          </a:stretch>
        </p:blipFill>
        <p:spPr>
          <a:xfrm>
            <a:off x="2953142" y="5017569"/>
            <a:ext cx="4715533" cy="1219370"/>
          </a:xfrm>
          <a:prstGeom prst="rect">
            <a:avLst/>
          </a:prstGeom>
        </p:spPr>
      </p:pic>
      <p:sp>
        <p:nvSpPr>
          <p:cNvPr id="6" name="pole tekstowe 5">
            <a:extLst>
              <a:ext uri="{FF2B5EF4-FFF2-40B4-BE49-F238E27FC236}">
                <a16:creationId xmlns:a16="http://schemas.microsoft.com/office/drawing/2014/main" id="{8C3AEE46-823D-C4C8-5FE9-E408BC8A709B}"/>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4" name="Obraz 3">
            <a:extLst>
              <a:ext uri="{FF2B5EF4-FFF2-40B4-BE49-F238E27FC236}">
                <a16:creationId xmlns:a16="http://schemas.microsoft.com/office/drawing/2014/main" id="{2D2BED35-C380-7085-E826-5EE08B86A9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8963" y="4910462"/>
            <a:ext cx="2813037" cy="1876296"/>
          </a:xfrm>
          <a:prstGeom prst="rect">
            <a:avLst/>
          </a:prstGeom>
        </p:spPr>
      </p:pic>
    </p:spTree>
    <p:extLst>
      <p:ext uri="{BB962C8B-B14F-4D97-AF65-F5344CB8AC3E}">
        <p14:creationId xmlns:p14="http://schemas.microsoft.com/office/powerpoint/2010/main" val="408372931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4A37E-EED3-B36B-62B6-4AA6E13A09E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FEA64F9-3960-042F-8E68-3AE1A46CA483}"/>
              </a:ext>
            </a:extLst>
          </p:cNvPr>
          <p:cNvSpPr>
            <a:spLocks noGrp="1"/>
          </p:cNvSpPr>
          <p:nvPr>
            <p:ph type="ctrTitle"/>
          </p:nvPr>
        </p:nvSpPr>
        <p:spPr>
          <a:xfrm>
            <a:off x="365759" y="400468"/>
            <a:ext cx="11540691" cy="841191"/>
          </a:xfrm>
        </p:spPr>
        <p:txBody>
          <a:bodyPr>
            <a:noAutofit/>
          </a:bodyPr>
          <a:lstStyle/>
          <a:p>
            <a:r>
              <a:rPr lang="pl-PL" sz="3600" dirty="0">
                <a:latin typeface="+mn-lt"/>
              </a:rPr>
              <a:t>Technika zaciskania końcówek, łączników rurowych Al-Cu</a:t>
            </a:r>
            <a:endParaRPr lang="pl-PL" sz="3600" noProof="0" dirty="0">
              <a:latin typeface="+mn-lt"/>
            </a:endParaRPr>
          </a:p>
        </p:txBody>
      </p:sp>
      <p:sp>
        <p:nvSpPr>
          <p:cNvPr id="3" name="Podtytuł 2">
            <a:extLst>
              <a:ext uri="{FF2B5EF4-FFF2-40B4-BE49-F238E27FC236}">
                <a16:creationId xmlns:a16="http://schemas.microsoft.com/office/drawing/2014/main" id="{FFAE0349-E0B1-AEF0-B1AE-9F3B2CE80C9A}"/>
              </a:ext>
            </a:extLst>
          </p:cNvPr>
          <p:cNvSpPr>
            <a:spLocks noGrp="1"/>
          </p:cNvSpPr>
          <p:nvPr>
            <p:ph type="subTitle" idx="1"/>
          </p:nvPr>
        </p:nvSpPr>
        <p:spPr>
          <a:xfrm>
            <a:off x="692728" y="2290618"/>
            <a:ext cx="4775200" cy="4166914"/>
          </a:xfrm>
        </p:spPr>
        <p:txBody>
          <a:bodyPr>
            <a:normAutofit/>
          </a:bodyPr>
          <a:lstStyle/>
          <a:p>
            <a:pPr algn="just"/>
            <a:r>
              <a:rPr lang="pl-PL" sz="1800" b="1" i="0" u="none" strike="noStrike" baseline="0" dirty="0">
                <a:solidFill>
                  <a:srgbClr val="000000"/>
                </a:solidFill>
              </a:rPr>
              <a:t>Technologia zaciskania: </a:t>
            </a:r>
            <a:endParaRPr lang="pl-PL" sz="1800" b="0" i="0" u="none" strike="noStrike" baseline="0" dirty="0">
              <a:solidFill>
                <a:srgbClr val="000000"/>
              </a:solidFill>
            </a:endParaRPr>
          </a:p>
          <a:p>
            <a:pPr algn="just"/>
            <a:r>
              <a:rPr lang="pl-PL" sz="1800" b="0" i="0" u="none" strike="noStrike" baseline="0" dirty="0">
                <a:solidFill>
                  <a:srgbClr val="000000"/>
                </a:solidFill>
              </a:rPr>
              <a:t>Na każdej końcówce wybite lub nadrukowane jest oznaczenie podające: </a:t>
            </a:r>
          </a:p>
          <a:p>
            <a:pPr algn="just"/>
            <a:r>
              <a:rPr lang="pl-PL" sz="1800" b="0" i="0" u="none" strike="noStrike" baseline="0" dirty="0">
                <a:solidFill>
                  <a:srgbClr val="000000"/>
                </a:solidFill>
              </a:rPr>
              <a:t>– przekrój końcówki oraz średnicę otworu pod śrubę (w przypadku końcówek oczkowych); </a:t>
            </a:r>
          </a:p>
          <a:p>
            <a:pPr algn="just"/>
            <a:r>
              <a:rPr lang="pl-PL" sz="1800" b="0" i="0" u="none" strike="noStrike" baseline="0" dirty="0">
                <a:solidFill>
                  <a:srgbClr val="000000"/>
                </a:solidFill>
              </a:rPr>
              <a:t>– numer gniazda matrycy, jaką musi zostać zaciśnięta końcówka; </a:t>
            </a:r>
          </a:p>
          <a:p>
            <a:pPr algn="just"/>
            <a:r>
              <a:rPr lang="pl-PL" sz="1800" b="0" i="0" u="none" strike="noStrike" baseline="0" dirty="0">
                <a:solidFill>
                  <a:srgbClr val="000000"/>
                </a:solidFill>
              </a:rPr>
              <a:t>– graficzne oznaczenie ilości i położenia wymaganych zaprasowań, wykonywanych matrycami wąskimi (narzędzia ręczne) bądź matrycami szerokimi (narzędzia hydrauliczne). </a:t>
            </a:r>
            <a:endParaRPr lang="pl-PL" dirty="0"/>
          </a:p>
        </p:txBody>
      </p:sp>
      <p:pic>
        <p:nvPicPr>
          <p:cNvPr id="6" name="Obraz 5">
            <a:extLst>
              <a:ext uri="{FF2B5EF4-FFF2-40B4-BE49-F238E27FC236}">
                <a16:creationId xmlns:a16="http://schemas.microsoft.com/office/drawing/2014/main" id="{16784852-4976-0247-CE9E-AD90C765A534}"/>
              </a:ext>
            </a:extLst>
          </p:cNvPr>
          <p:cNvPicPr>
            <a:picLocks noChangeAspect="1"/>
          </p:cNvPicPr>
          <p:nvPr/>
        </p:nvPicPr>
        <p:blipFill>
          <a:blip r:embed="rId2"/>
          <a:stretch>
            <a:fillRect/>
          </a:stretch>
        </p:blipFill>
        <p:spPr>
          <a:xfrm>
            <a:off x="6539346" y="1260946"/>
            <a:ext cx="4734586" cy="3581900"/>
          </a:xfrm>
          <a:prstGeom prst="rect">
            <a:avLst/>
          </a:prstGeom>
        </p:spPr>
      </p:pic>
      <p:sp>
        <p:nvSpPr>
          <p:cNvPr id="7" name="pole tekstowe 6">
            <a:extLst>
              <a:ext uri="{FF2B5EF4-FFF2-40B4-BE49-F238E27FC236}">
                <a16:creationId xmlns:a16="http://schemas.microsoft.com/office/drawing/2014/main" id="{670F1425-9565-5383-EF94-2F0CAEEFD101}"/>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5" name="Obraz 4">
            <a:extLst>
              <a:ext uri="{FF2B5EF4-FFF2-40B4-BE49-F238E27FC236}">
                <a16:creationId xmlns:a16="http://schemas.microsoft.com/office/drawing/2014/main" id="{F2162469-EF9F-C4DD-C56E-AC306BBBD4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8963" y="4910462"/>
            <a:ext cx="2813037" cy="1876296"/>
          </a:xfrm>
          <a:prstGeom prst="rect">
            <a:avLst/>
          </a:prstGeom>
        </p:spPr>
      </p:pic>
    </p:spTree>
    <p:extLst>
      <p:ext uri="{BB962C8B-B14F-4D97-AF65-F5344CB8AC3E}">
        <p14:creationId xmlns:p14="http://schemas.microsoft.com/office/powerpoint/2010/main" val="1195702099"/>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D3E13-2623-34BF-2A0A-A9539A79143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296F820-86A7-B5AB-5720-90A35A93F529}"/>
              </a:ext>
            </a:extLst>
          </p:cNvPr>
          <p:cNvSpPr>
            <a:spLocks noGrp="1"/>
          </p:cNvSpPr>
          <p:nvPr>
            <p:ph type="ctrTitle"/>
          </p:nvPr>
        </p:nvSpPr>
        <p:spPr>
          <a:xfrm>
            <a:off x="365759" y="400468"/>
            <a:ext cx="11540691" cy="841191"/>
          </a:xfrm>
        </p:spPr>
        <p:txBody>
          <a:bodyPr>
            <a:noAutofit/>
          </a:bodyPr>
          <a:lstStyle/>
          <a:p>
            <a:r>
              <a:rPr lang="pl-PL" sz="3600" dirty="0">
                <a:latin typeface="+mn-lt"/>
              </a:rPr>
              <a:t>Technika zaciskania końcówek, łączników rurowych Al-Cu</a:t>
            </a:r>
            <a:endParaRPr lang="pl-PL" sz="3600" noProof="0" dirty="0">
              <a:latin typeface="+mn-lt"/>
            </a:endParaRPr>
          </a:p>
        </p:txBody>
      </p:sp>
      <p:sp>
        <p:nvSpPr>
          <p:cNvPr id="3" name="Podtytuł 2">
            <a:extLst>
              <a:ext uri="{FF2B5EF4-FFF2-40B4-BE49-F238E27FC236}">
                <a16:creationId xmlns:a16="http://schemas.microsoft.com/office/drawing/2014/main" id="{048F1BFE-1E80-5540-CE2A-83E9317BD7B8}"/>
              </a:ext>
            </a:extLst>
          </p:cNvPr>
          <p:cNvSpPr>
            <a:spLocks noGrp="1"/>
          </p:cNvSpPr>
          <p:nvPr>
            <p:ph type="subTitle" idx="1"/>
          </p:nvPr>
        </p:nvSpPr>
        <p:spPr>
          <a:xfrm>
            <a:off x="7813965" y="2124364"/>
            <a:ext cx="3897745" cy="3371272"/>
          </a:xfrm>
        </p:spPr>
        <p:txBody>
          <a:bodyPr>
            <a:normAutofit/>
          </a:bodyPr>
          <a:lstStyle/>
          <a:p>
            <a:pPr algn="just"/>
            <a:r>
              <a:rPr lang="pl-PL" sz="1800" b="1" i="0" u="none" strike="noStrike" baseline="0" dirty="0">
                <a:solidFill>
                  <a:srgbClr val="000000"/>
                </a:solidFill>
              </a:rPr>
              <a:t>Technologia zaciskania: </a:t>
            </a:r>
            <a:endParaRPr lang="pl-PL" sz="1800" b="0" i="0" u="none" strike="noStrike" baseline="0" dirty="0">
              <a:solidFill>
                <a:srgbClr val="000000"/>
              </a:solidFill>
            </a:endParaRPr>
          </a:p>
          <a:p>
            <a:pPr algn="just"/>
            <a:r>
              <a:rPr lang="pl-PL" sz="1800" b="0" i="0" u="none" strike="noStrike" baseline="0" dirty="0">
                <a:solidFill>
                  <a:srgbClr val="000000"/>
                </a:solidFill>
              </a:rPr>
              <a:t>Konieczne jest wykonanie wszystkich zaznaczonych (zalecanych) zaprasowań. Należy zwracać uwagę aby stosować do zaciskanej końcówki matrycę odpowiadającą przekrojowi na jaki została ona przeznaczona. </a:t>
            </a:r>
            <a:endParaRPr lang="pl-PL" dirty="0"/>
          </a:p>
        </p:txBody>
      </p:sp>
      <p:pic>
        <p:nvPicPr>
          <p:cNvPr id="5" name="Obraz 4">
            <a:extLst>
              <a:ext uri="{FF2B5EF4-FFF2-40B4-BE49-F238E27FC236}">
                <a16:creationId xmlns:a16="http://schemas.microsoft.com/office/drawing/2014/main" id="{0927315E-B99F-C7C5-16CE-56C6FE0503B1}"/>
              </a:ext>
            </a:extLst>
          </p:cNvPr>
          <p:cNvPicPr>
            <a:picLocks noChangeAspect="1"/>
          </p:cNvPicPr>
          <p:nvPr/>
        </p:nvPicPr>
        <p:blipFill>
          <a:blip r:embed="rId2"/>
          <a:stretch>
            <a:fillRect/>
          </a:stretch>
        </p:blipFill>
        <p:spPr>
          <a:xfrm>
            <a:off x="1020352" y="1162270"/>
            <a:ext cx="6011114" cy="5106113"/>
          </a:xfrm>
          <a:prstGeom prst="rect">
            <a:avLst/>
          </a:prstGeom>
        </p:spPr>
      </p:pic>
      <p:sp>
        <p:nvSpPr>
          <p:cNvPr id="7" name="pole tekstowe 6">
            <a:extLst>
              <a:ext uri="{FF2B5EF4-FFF2-40B4-BE49-F238E27FC236}">
                <a16:creationId xmlns:a16="http://schemas.microsoft.com/office/drawing/2014/main" id="{EA02C3F0-A47D-6722-86CC-0532237C290B}"/>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4" name="Obraz 3">
            <a:extLst>
              <a:ext uri="{FF2B5EF4-FFF2-40B4-BE49-F238E27FC236}">
                <a16:creationId xmlns:a16="http://schemas.microsoft.com/office/drawing/2014/main" id="{5DA83281-1312-4486-E02C-1FF6C9697A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8963" y="4910462"/>
            <a:ext cx="2813037" cy="1876296"/>
          </a:xfrm>
          <a:prstGeom prst="rect">
            <a:avLst/>
          </a:prstGeom>
        </p:spPr>
      </p:pic>
    </p:spTree>
    <p:extLst>
      <p:ext uri="{BB962C8B-B14F-4D97-AF65-F5344CB8AC3E}">
        <p14:creationId xmlns:p14="http://schemas.microsoft.com/office/powerpoint/2010/main" val="1666949171"/>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11D19-8C97-CD16-7601-8790DC63849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FFEE6E8-68F0-2E02-E2DB-8D183AD9119B}"/>
              </a:ext>
            </a:extLst>
          </p:cNvPr>
          <p:cNvSpPr>
            <a:spLocks noGrp="1"/>
          </p:cNvSpPr>
          <p:nvPr>
            <p:ph type="ctrTitle"/>
          </p:nvPr>
        </p:nvSpPr>
        <p:spPr>
          <a:xfrm>
            <a:off x="365759" y="400468"/>
            <a:ext cx="11540691" cy="841191"/>
          </a:xfrm>
        </p:spPr>
        <p:txBody>
          <a:bodyPr>
            <a:normAutofit/>
          </a:bodyPr>
          <a:lstStyle/>
          <a:p>
            <a:r>
              <a:rPr lang="pl-PL" sz="4800" dirty="0">
                <a:latin typeface="+mn-lt"/>
              </a:rPr>
              <a:t>Typy profili kablowych</a:t>
            </a:r>
            <a:endParaRPr lang="pl-PL" sz="4800" noProof="0" dirty="0">
              <a:latin typeface="+mn-lt"/>
            </a:endParaRPr>
          </a:p>
        </p:txBody>
      </p:sp>
      <p:sp>
        <p:nvSpPr>
          <p:cNvPr id="3" name="Podtytuł 2">
            <a:extLst>
              <a:ext uri="{FF2B5EF4-FFF2-40B4-BE49-F238E27FC236}">
                <a16:creationId xmlns:a16="http://schemas.microsoft.com/office/drawing/2014/main" id="{6FE20C8C-1FB4-0128-D785-BA3A1922B805}"/>
              </a:ext>
            </a:extLst>
          </p:cNvPr>
          <p:cNvSpPr>
            <a:spLocks noGrp="1"/>
          </p:cNvSpPr>
          <p:nvPr>
            <p:ph type="subTitle" idx="1"/>
          </p:nvPr>
        </p:nvSpPr>
        <p:spPr>
          <a:xfrm>
            <a:off x="692727" y="1856508"/>
            <a:ext cx="10991273" cy="4601023"/>
          </a:xfrm>
        </p:spPr>
        <p:txBody>
          <a:bodyPr>
            <a:normAutofit/>
          </a:bodyPr>
          <a:lstStyle/>
          <a:p>
            <a:r>
              <a:rPr lang="pl-PL" b="0" i="0" u="none" strike="noStrike" baseline="0" dirty="0">
                <a:solidFill>
                  <a:srgbClr val="000000"/>
                </a:solidFill>
              </a:rPr>
              <a:t>Przed zaprasowaniem żyły sektorowe muszą zostać przeformowane “na okrągło”.</a:t>
            </a:r>
            <a:endParaRPr lang="pl-PL" sz="3200" dirty="0"/>
          </a:p>
        </p:txBody>
      </p:sp>
      <p:pic>
        <p:nvPicPr>
          <p:cNvPr id="5" name="Obraz 4">
            <a:extLst>
              <a:ext uri="{FF2B5EF4-FFF2-40B4-BE49-F238E27FC236}">
                <a16:creationId xmlns:a16="http://schemas.microsoft.com/office/drawing/2014/main" id="{54CEE3C1-9FB9-0BCB-6C73-66BEC96D1DF2}"/>
              </a:ext>
            </a:extLst>
          </p:cNvPr>
          <p:cNvPicPr>
            <a:picLocks noChangeAspect="1"/>
          </p:cNvPicPr>
          <p:nvPr/>
        </p:nvPicPr>
        <p:blipFill>
          <a:blip r:embed="rId2"/>
          <a:stretch>
            <a:fillRect/>
          </a:stretch>
        </p:blipFill>
        <p:spPr>
          <a:xfrm>
            <a:off x="775545" y="2757618"/>
            <a:ext cx="10640910" cy="1695687"/>
          </a:xfrm>
          <a:prstGeom prst="rect">
            <a:avLst/>
          </a:prstGeom>
        </p:spPr>
      </p:pic>
      <p:sp>
        <p:nvSpPr>
          <p:cNvPr id="7" name="pole tekstowe 6">
            <a:extLst>
              <a:ext uri="{FF2B5EF4-FFF2-40B4-BE49-F238E27FC236}">
                <a16:creationId xmlns:a16="http://schemas.microsoft.com/office/drawing/2014/main" id="{F55E8667-B5D2-8078-6DA7-5080C26939C6}"/>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6" name="Obraz 5">
            <a:extLst>
              <a:ext uri="{FF2B5EF4-FFF2-40B4-BE49-F238E27FC236}">
                <a16:creationId xmlns:a16="http://schemas.microsoft.com/office/drawing/2014/main" id="{A51A0146-7F14-2FE8-6D81-688BB83715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78963" y="4910462"/>
            <a:ext cx="2813037" cy="1876296"/>
          </a:xfrm>
          <a:prstGeom prst="rect">
            <a:avLst/>
          </a:prstGeom>
        </p:spPr>
      </p:pic>
    </p:spTree>
    <p:extLst>
      <p:ext uri="{BB962C8B-B14F-4D97-AF65-F5344CB8AC3E}">
        <p14:creationId xmlns:p14="http://schemas.microsoft.com/office/powerpoint/2010/main" val="3243551105"/>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A96E1-6E33-36AE-AC1A-BE57B03051B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C8D5173-81F8-4F1B-1F79-910CCB30062A}"/>
              </a:ext>
            </a:extLst>
          </p:cNvPr>
          <p:cNvSpPr>
            <a:spLocks noGrp="1"/>
          </p:cNvSpPr>
          <p:nvPr>
            <p:ph type="ctrTitle"/>
          </p:nvPr>
        </p:nvSpPr>
        <p:spPr>
          <a:xfrm>
            <a:off x="365759" y="400468"/>
            <a:ext cx="11540691" cy="841191"/>
          </a:xfrm>
        </p:spPr>
        <p:txBody>
          <a:bodyPr>
            <a:normAutofit/>
          </a:bodyPr>
          <a:lstStyle/>
          <a:p>
            <a:r>
              <a:rPr lang="pl-PL" sz="4800" dirty="0">
                <a:latin typeface="+mn-lt"/>
              </a:rPr>
              <a:t>Końcówki do lutowania lub przykręcania</a:t>
            </a:r>
            <a:endParaRPr lang="pl-PL" sz="4800" noProof="0" dirty="0">
              <a:latin typeface="+mn-lt"/>
            </a:endParaRPr>
          </a:p>
        </p:txBody>
      </p:sp>
      <p:sp>
        <p:nvSpPr>
          <p:cNvPr id="4" name="pole tekstowe 3">
            <a:extLst>
              <a:ext uri="{FF2B5EF4-FFF2-40B4-BE49-F238E27FC236}">
                <a16:creationId xmlns:a16="http://schemas.microsoft.com/office/drawing/2014/main" id="{DAEF58E3-CEBF-D8D6-EC00-D3021FCEE8E8}"/>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6" name="Obraz 5">
            <a:extLst>
              <a:ext uri="{FF2B5EF4-FFF2-40B4-BE49-F238E27FC236}">
                <a16:creationId xmlns:a16="http://schemas.microsoft.com/office/drawing/2014/main" id="{792C868B-F0F6-2968-2CDE-5FE3551229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1479" y="1502223"/>
            <a:ext cx="7429249" cy="4955309"/>
          </a:xfrm>
          <a:prstGeom prst="rect">
            <a:avLst/>
          </a:prstGeom>
        </p:spPr>
      </p:pic>
    </p:spTree>
    <p:extLst>
      <p:ext uri="{BB962C8B-B14F-4D97-AF65-F5344CB8AC3E}">
        <p14:creationId xmlns:p14="http://schemas.microsoft.com/office/powerpoint/2010/main" val="2792672123"/>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8A363-4D12-B9CE-43E5-D4A4EF8A816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472E980-2697-87F5-6780-D7C3648904A2}"/>
              </a:ext>
            </a:extLst>
          </p:cNvPr>
          <p:cNvSpPr>
            <a:spLocks noGrp="1"/>
          </p:cNvSpPr>
          <p:nvPr>
            <p:ph type="ctrTitle"/>
          </p:nvPr>
        </p:nvSpPr>
        <p:spPr>
          <a:xfrm>
            <a:off x="325654" y="594319"/>
            <a:ext cx="11540691" cy="841191"/>
          </a:xfrm>
        </p:spPr>
        <p:txBody>
          <a:bodyPr>
            <a:normAutofit fontScale="90000"/>
          </a:bodyPr>
          <a:lstStyle/>
          <a:p>
            <a:r>
              <a:rPr lang="pl-PL" sz="4800" dirty="0">
                <a:latin typeface="+mn-lt"/>
              </a:rPr>
              <a:t>Technika montowania końcówek </a:t>
            </a:r>
            <a:br>
              <a:rPr lang="pl-PL" sz="4800" dirty="0">
                <a:latin typeface="+mn-lt"/>
              </a:rPr>
            </a:br>
            <a:r>
              <a:rPr lang="pl-PL" sz="4800" dirty="0">
                <a:latin typeface="+mn-lt"/>
              </a:rPr>
              <a:t>z zaciskiem śrubowym</a:t>
            </a:r>
            <a:endParaRPr lang="pl-PL" sz="4800" noProof="0" dirty="0">
              <a:latin typeface="+mn-lt"/>
            </a:endParaRPr>
          </a:p>
        </p:txBody>
      </p:sp>
      <p:sp>
        <p:nvSpPr>
          <p:cNvPr id="3" name="Podtytuł 2">
            <a:extLst>
              <a:ext uri="{FF2B5EF4-FFF2-40B4-BE49-F238E27FC236}">
                <a16:creationId xmlns:a16="http://schemas.microsoft.com/office/drawing/2014/main" id="{EBCB1FA8-4D88-28E7-7A6E-60B27104BF36}"/>
              </a:ext>
            </a:extLst>
          </p:cNvPr>
          <p:cNvSpPr>
            <a:spLocks noGrp="1"/>
          </p:cNvSpPr>
          <p:nvPr>
            <p:ph type="subTitle" idx="1"/>
          </p:nvPr>
        </p:nvSpPr>
        <p:spPr>
          <a:xfrm>
            <a:off x="416826" y="1448620"/>
            <a:ext cx="11358346" cy="5022022"/>
          </a:xfrm>
        </p:spPr>
        <p:txBody>
          <a:bodyPr>
            <a:normAutofit/>
          </a:bodyPr>
          <a:lstStyle/>
          <a:p>
            <a:pPr algn="just"/>
            <a:r>
              <a:rPr lang="pl-PL" sz="1800" b="1" i="0" u="none" strike="noStrike" baseline="0" dirty="0">
                <a:solidFill>
                  <a:srgbClr val="000000"/>
                </a:solidFill>
              </a:rPr>
              <a:t>Zastosowanie: </a:t>
            </a:r>
            <a:endParaRPr lang="pl-PL" sz="1800" b="0" i="0" u="none" strike="noStrike" baseline="0" dirty="0">
              <a:solidFill>
                <a:srgbClr val="000000"/>
              </a:solidFill>
            </a:endParaRPr>
          </a:p>
          <a:p>
            <a:pPr algn="just"/>
            <a:r>
              <a:rPr lang="pl-PL" sz="1800" b="0" i="0" u="none" strike="noStrike" baseline="0" dirty="0">
                <a:solidFill>
                  <a:srgbClr val="000000"/>
                </a:solidFill>
              </a:rPr>
              <a:t>Końcówki te stosujemy w celu przymocowania kabla za pomocą zacisku śrubowego do: szyny zbiorczej, obudowy rozdzielnicy, zacisku aparatów i urządzeń elektrycznych itp. </a:t>
            </a:r>
          </a:p>
          <a:p>
            <a:pPr algn="just"/>
            <a:endParaRPr lang="pl-PL" sz="1800" b="0" i="0" u="none" strike="noStrike" baseline="0" dirty="0">
              <a:solidFill>
                <a:srgbClr val="000000"/>
              </a:solidFill>
            </a:endParaRPr>
          </a:p>
          <a:p>
            <a:pPr algn="just"/>
            <a:r>
              <a:rPr lang="pl-PL" sz="1800" b="1" i="0" u="none" strike="noStrike" baseline="0" dirty="0">
                <a:solidFill>
                  <a:srgbClr val="000000"/>
                </a:solidFill>
              </a:rPr>
              <a:t>Technologia montowania: </a:t>
            </a:r>
            <a:endParaRPr lang="pl-PL" sz="1800" b="0" i="0" u="none" strike="noStrike" baseline="0" dirty="0">
              <a:solidFill>
                <a:srgbClr val="000000"/>
              </a:solidFill>
            </a:endParaRPr>
          </a:p>
          <a:p>
            <a:pPr algn="just"/>
            <a:r>
              <a:rPr lang="pl-PL" sz="1800" b="0" i="0" u="none" strike="noStrike" baseline="0" dirty="0">
                <a:solidFill>
                  <a:srgbClr val="000000"/>
                </a:solidFill>
              </a:rPr>
              <a:t>Końcówki montujemy na kablach za pomocą zacisku śrubowego stanowiącego integralną część końcówki poprzez przykręcenia dwóch lub czterech wkrętów za pomocą wkrętaka lub klucza z </a:t>
            </a:r>
            <a:r>
              <a:rPr lang="pl-PL" sz="1800" b="1" i="0" u="sng" strike="noStrike" baseline="0" dirty="0">
                <a:solidFill>
                  <a:srgbClr val="FF0000"/>
                </a:solidFill>
              </a:rPr>
              <a:t>odpowiednim momentem dokręcającym</a:t>
            </a:r>
            <a:r>
              <a:rPr lang="pl-PL" sz="1800" b="0" i="0" u="none" strike="noStrike" baseline="0" dirty="0">
                <a:solidFill>
                  <a:srgbClr val="000000"/>
                </a:solidFill>
              </a:rPr>
              <a:t>. </a:t>
            </a:r>
          </a:p>
          <a:p>
            <a:pPr algn="just"/>
            <a:r>
              <a:rPr lang="pl-PL" sz="1800" b="0" i="0" u="none" strike="noStrike" baseline="0" dirty="0">
                <a:solidFill>
                  <a:srgbClr val="000000"/>
                </a:solidFill>
              </a:rPr>
              <a:t>Końcówki dedykowane do lutowania należy przylutować na kablach (można je wstępnie zacisnąć na żyle kabla).</a:t>
            </a:r>
            <a:endParaRPr lang="pl-PL" dirty="0"/>
          </a:p>
        </p:txBody>
      </p:sp>
      <p:sp>
        <p:nvSpPr>
          <p:cNvPr id="4" name="pole tekstowe 3">
            <a:extLst>
              <a:ext uri="{FF2B5EF4-FFF2-40B4-BE49-F238E27FC236}">
                <a16:creationId xmlns:a16="http://schemas.microsoft.com/office/drawing/2014/main" id="{F602FEB4-B5FE-C9CF-4870-FC8290DA9989}"/>
              </a:ext>
            </a:extLst>
          </p:cNvPr>
          <p:cNvSpPr txBox="1"/>
          <p:nvPr/>
        </p:nvSpPr>
        <p:spPr>
          <a:xfrm>
            <a:off x="235527" y="6457532"/>
            <a:ext cx="1648691" cy="261610"/>
          </a:xfrm>
          <a:prstGeom prst="rect">
            <a:avLst/>
          </a:prstGeom>
          <a:noFill/>
        </p:spPr>
        <p:txBody>
          <a:bodyPr wrap="square" rtlCol="0">
            <a:spAutoFit/>
          </a:bodyPr>
          <a:lstStyle/>
          <a:p>
            <a:r>
              <a:rPr lang="pl-PL" sz="1050" dirty="0"/>
              <a:t>Źródło: Katalog Ergom</a:t>
            </a:r>
          </a:p>
        </p:txBody>
      </p:sp>
      <p:pic>
        <p:nvPicPr>
          <p:cNvPr id="5" name="Obraz 4">
            <a:extLst>
              <a:ext uri="{FF2B5EF4-FFF2-40B4-BE49-F238E27FC236}">
                <a16:creationId xmlns:a16="http://schemas.microsoft.com/office/drawing/2014/main" id="{749D1D11-2F76-D7FC-CF8F-5EEB348009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2067" y="4950578"/>
            <a:ext cx="2549933" cy="1700805"/>
          </a:xfrm>
          <a:prstGeom prst="rect">
            <a:avLst/>
          </a:prstGeom>
        </p:spPr>
      </p:pic>
    </p:spTree>
    <p:extLst>
      <p:ext uri="{BB962C8B-B14F-4D97-AF65-F5344CB8AC3E}">
        <p14:creationId xmlns:p14="http://schemas.microsoft.com/office/powerpoint/2010/main" val="1821966224"/>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45EAE-3914-6B5A-1372-EC5EE96860E6}"/>
            </a:ext>
          </a:extLst>
        </p:cNvPr>
        <p:cNvGrpSpPr/>
        <p:nvPr/>
      </p:nvGrpSpPr>
      <p:grpSpPr>
        <a:xfrm>
          <a:off x="0" y="0"/>
          <a:ext cx="0" cy="0"/>
          <a:chOff x="0" y="0"/>
          <a:chExt cx="0" cy="0"/>
        </a:xfrm>
      </p:grpSpPr>
      <p:sp>
        <p:nvSpPr>
          <p:cNvPr id="3" name="Tytuł 1">
            <a:extLst>
              <a:ext uri="{FF2B5EF4-FFF2-40B4-BE49-F238E27FC236}">
                <a16:creationId xmlns:a16="http://schemas.microsoft.com/office/drawing/2014/main" id="{C02477BD-A1DD-BD6B-3E27-F61B35B21F50}"/>
              </a:ext>
            </a:extLst>
          </p:cNvPr>
          <p:cNvSpPr txBox="1">
            <a:spLocks/>
          </p:cNvSpPr>
          <p:nvPr/>
        </p:nvSpPr>
        <p:spPr>
          <a:xfrm>
            <a:off x="325654" y="3008404"/>
            <a:ext cx="11540691" cy="84119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800" dirty="0">
                <a:latin typeface="+mn-lt"/>
              </a:rPr>
              <a:t>Technika instalacji kabla o żyle aluminiowej</a:t>
            </a:r>
          </a:p>
        </p:txBody>
      </p:sp>
    </p:spTree>
    <p:extLst>
      <p:ext uri="{BB962C8B-B14F-4D97-AF65-F5344CB8AC3E}">
        <p14:creationId xmlns:p14="http://schemas.microsoft.com/office/powerpoint/2010/main" val="1652982098"/>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D29B3-B0C3-513F-315F-5DB39D87DB0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5EC15BB-4219-FDCD-E472-7D51C7C0675A}"/>
              </a:ext>
            </a:extLst>
          </p:cNvPr>
          <p:cNvSpPr>
            <a:spLocks noGrp="1"/>
          </p:cNvSpPr>
          <p:nvPr>
            <p:ph type="ctrTitle"/>
          </p:nvPr>
        </p:nvSpPr>
        <p:spPr>
          <a:xfrm>
            <a:off x="325654" y="354177"/>
            <a:ext cx="11540691" cy="841191"/>
          </a:xfrm>
        </p:spPr>
        <p:txBody>
          <a:bodyPr>
            <a:normAutofit/>
          </a:bodyPr>
          <a:lstStyle/>
          <a:p>
            <a:r>
              <a:rPr lang="pl-PL" sz="4800" dirty="0">
                <a:latin typeface="+mn-lt"/>
              </a:rPr>
              <a:t>Technika instalacji kabla o żyle aluminiowej</a:t>
            </a:r>
            <a:endParaRPr lang="pl-PL" sz="4800" noProof="0" dirty="0">
              <a:latin typeface="+mn-lt"/>
            </a:endParaRPr>
          </a:p>
        </p:txBody>
      </p:sp>
      <p:sp>
        <p:nvSpPr>
          <p:cNvPr id="3" name="Podtytuł 2">
            <a:extLst>
              <a:ext uri="{FF2B5EF4-FFF2-40B4-BE49-F238E27FC236}">
                <a16:creationId xmlns:a16="http://schemas.microsoft.com/office/drawing/2014/main" id="{B751111C-8467-90B5-4469-971FC513D0A7}"/>
              </a:ext>
            </a:extLst>
          </p:cNvPr>
          <p:cNvSpPr>
            <a:spLocks noGrp="1"/>
          </p:cNvSpPr>
          <p:nvPr>
            <p:ph type="subTitle" idx="1"/>
          </p:nvPr>
        </p:nvSpPr>
        <p:spPr>
          <a:xfrm>
            <a:off x="416825" y="1448620"/>
            <a:ext cx="8847247" cy="5022022"/>
          </a:xfrm>
        </p:spPr>
        <p:txBody>
          <a:bodyPr>
            <a:normAutofit/>
          </a:bodyPr>
          <a:lstStyle/>
          <a:p>
            <a:pPr algn="just"/>
            <a:r>
              <a:rPr lang="pl-PL" sz="1800" i="0" u="none" strike="noStrike" baseline="0" dirty="0">
                <a:solidFill>
                  <a:srgbClr val="000000"/>
                </a:solidFill>
              </a:rPr>
              <a:t>1 – Delikatnie usunąć wierzchnią warstwę utlenionego aluminium z </a:t>
            </a:r>
            <a:r>
              <a:rPr lang="pl-PL" sz="1800" i="0" u="none" strike="noStrike" baseline="0" dirty="0" err="1">
                <a:solidFill>
                  <a:srgbClr val="000000"/>
                </a:solidFill>
              </a:rPr>
              <a:t>rozizolowanego</a:t>
            </a:r>
            <a:r>
              <a:rPr lang="pl-PL" sz="1800" i="0" u="none" strike="noStrike" baseline="0" dirty="0">
                <a:solidFill>
                  <a:srgbClr val="000000"/>
                </a:solidFill>
              </a:rPr>
              <a:t> odcinka kabla np. przez zeskrobanie nożem.</a:t>
            </a:r>
            <a:endParaRPr lang="pl-PL" sz="1800" dirty="0">
              <a:solidFill>
                <a:srgbClr val="000000"/>
              </a:solidFill>
            </a:endParaRPr>
          </a:p>
          <a:p>
            <a:pPr algn="just"/>
            <a:r>
              <a:rPr lang="pl-PL" sz="1800" b="1" u="sng" dirty="0">
                <a:solidFill>
                  <a:srgbClr val="000000"/>
                </a:solidFill>
              </a:rPr>
              <a:t>UWAGA!</a:t>
            </a:r>
          </a:p>
          <a:p>
            <a:pPr algn="just"/>
            <a:r>
              <a:rPr lang="pl-PL" sz="1800" dirty="0">
                <a:solidFill>
                  <a:srgbClr val="000000"/>
                </a:solidFill>
              </a:rPr>
              <a:t>Nie należy używać szczotek, pilników, papieru ściernego itp., gdyż luźne cząstki aluminium mogą osadzać się na kablu co będzie skutkowało punktowym, nadmiernym grzaniem się powierzchni styku.</a:t>
            </a:r>
          </a:p>
          <a:p>
            <a:pPr algn="just"/>
            <a:endParaRPr lang="pl-PL" sz="1800" dirty="0">
              <a:solidFill>
                <a:srgbClr val="000000"/>
              </a:solidFill>
            </a:endParaRPr>
          </a:p>
          <a:p>
            <a:pPr algn="just"/>
            <a:r>
              <a:rPr lang="pl-PL" sz="1800" dirty="0">
                <a:solidFill>
                  <a:srgbClr val="000000"/>
                </a:solidFill>
              </a:rPr>
              <a:t>2 – Bezpośrednio po usunięciu warstwy tlenku aluminium, na </a:t>
            </a:r>
            <a:r>
              <a:rPr lang="pl-PL" sz="1800" dirty="0" err="1">
                <a:solidFill>
                  <a:srgbClr val="000000"/>
                </a:solidFill>
              </a:rPr>
              <a:t>rozizolowaną</a:t>
            </a:r>
            <a:r>
              <a:rPr lang="pl-PL" sz="1800" dirty="0">
                <a:solidFill>
                  <a:srgbClr val="000000"/>
                </a:solidFill>
              </a:rPr>
              <a:t> końcówkę kabla nałożyć naturalny smar kontaktowy lub wazelinę techniczną. Przygotowany w ten sposób kabel zainstalować w złączce, dokręcając śrubę dociskową z odpowiednim dla danej złączki momentem obrotowym.</a:t>
            </a:r>
          </a:p>
          <a:p>
            <a:pPr algn="just"/>
            <a:endParaRPr lang="pl-PL" sz="1800" dirty="0">
              <a:solidFill>
                <a:srgbClr val="000000"/>
              </a:solidFill>
            </a:endParaRPr>
          </a:p>
          <a:p>
            <a:pPr algn="just"/>
            <a:r>
              <a:rPr lang="pl-PL" sz="1800" dirty="0">
                <a:solidFill>
                  <a:srgbClr val="000000"/>
                </a:solidFill>
              </a:rPr>
              <a:t>Czynności te należy powtórzyć w przypadku, gdy kabel zostanie odłączony i zajdzie potrzeba jego ponownego podłączenia.</a:t>
            </a:r>
          </a:p>
          <a:p>
            <a:pPr algn="just"/>
            <a:endParaRPr lang="pl-PL" dirty="0"/>
          </a:p>
        </p:txBody>
      </p:sp>
      <p:pic>
        <p:nvPicPr>
          <p:cNvPr id="7" name="Obraz 6">
            <a:extLst>
              <a:ext uri="{FF2B5EF4-FFF2-40B4-BE49-F238E27FC236}">
                <a16:creationId xmlns:a16="http://schemas.microsoft.com/office/drawing/2014/main" id="{9835D1BB-65EA-675D-A209-F240E8327057}"/>
              </a:ext>
            </a:extLst>
          </p:cNvPr>
          <p:cNvPicPr>
            <a:picLocks noChangeAspect="1"/>
          </p:cNvPicPr>
          <p:nvPr/>
        </p:nvPicPr>
        <p:blipFill>
          <a:blip r:embed="rId2"/>
          <a:stretch>
            <a:fillRect/>
          </a:stretch>
        </p:blipFill>
        <p:spPr>
          <a:xfrm>
            <a:off x="9433477" y="1659059"/>
            <a:ext cx="2341697" cy="4604622"/>
          </a:xfrm>
          <a:prstGeom prst="rect">
            <a:avLst/>
          </a:prstGeom>
        </p:spPr>
      </p:pic>
      <p:sp>
        <p:nvSpPr>
          <p:cNvPr id="9" name="pole tekstowe 8">
            <a:extLst>
              <a:ext uri="{FF2B5EF4-FFF2-40B4-BE49-F238E27FC236}">
                <a16:creationId xmlns:a16="http://schemas.microsoft.com/office/drawing/2014/main" id="{CD225612-16E7-376F-6FF7-3F653FAACD92}"/>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3"/>
              </a:rPr>
              <a:t>https://www.simet.com.pl/wp-content/uploads/files/bloki_rozdzielcze/instrukcja-instalacji-przewodu-aluminiowego.pdf</a:t>
            </a:r>
            <a:r>
              <a:rPr lang="pl-PL" sz="1050" dirty="0"/>
              <a:t> </a:t>
            </a:r>
          </a:p>
        </p:txBody>
      </p:sp>
    </p:spTree>
    <p:extLst>
      <p:ext uri="{BB962C8B-B14F-4D97-AF65-F5344CB8AC3E}">
        <p14:creationId xmlns:p14="http://schemas.microsoft.com/office/powerpoint/2010/main" val="4137169075"/>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9A5DD-A1D8-5037-E047-977823A8C7A9}"/>
            </a:ext>
          </a:extLst>
        </p:cNvPr>
        <p:cNvGrpSpPr/>
        <p:nvPr/>
      </p:nvGrpSpPr>
      <p:grpSpPr>
        <a:xfrm>
          <a:off x="0" y="0"/>
          <a:ext cx="0" cy="0"/>
          <a:chOff x="0" y="0"/>
          <a:chExt cx="0" cy="0"/>
        </a:xfrm>
      </p:grpSpPr>
      <p:sp>
        <p:nvSpPr>
          <p:cNvPr id="3" name="Tytuł 1">
            <a:extLst>
              <a:ext uri="{FF2B5EF4-FFF2-40B4-BE49-F238E27FC236}">
                <a16:creationId xmlns:a16="http://schemas.microsoft.com/office/drawing/2014/main" id="{B9BF0CD9-8E74-2766-CAA3-EE7FC4B54697}"/>
              </a:ext>
            </a:extLst>
          </p:cNvPr>
          <p:cNvSpPr txBox="1">
            <a:spLocks/>
          </p:cNvSpPr>
          <p:nvPr/>
        </p:nvSpPr>
        <p:spPr>
          <a:xfrm>
            <a:off x="325654" y="3008404"/>
            <a:ext cx="11540691" cy="84119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800" dirty="0">
                <a:latin typeface="+mn-lt"/>
              </a:rPr>
              <a:t>Połączenia śrubowe</a:t>
            </a:r>
          </a:p>
        </p:txBody>
      </p:sp>
    </p:spTree>
    <p:extLst>
      <p:ext uri="{BB962C8B-B14F-4D97-AF65-F5344CB8AC3E}">
        <p14:creationId xmlns:p14="http://schemas.microsoft.com/office/powerpoint/2010/main" val="23515692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7F81E-6472-270A-27E2-5904068B329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A36D6D7-8059-B714-D913-69AA36EEA61F}"/>
              </a:ext>
            </a:extLst>
          </p:cNvPr>
          <p:cNvSpPr>
            <a:spLocks noGrp="1"/>
          </p:cNvSpPr>
          <p:nvPr>
            <p:ph type="ctrTitle"/>
          </p:nvPr>
        </p:nvSpPr>
        <p:spPr>
          <a:xfrm>
            <a:off x="365759" y="400468"/>
            <a:ext cx="11540691" cy="841191"/>
          </a:xfrm>
        </p:spPr>
        <p:txBody>
          <a:bodyPr>
            <a:normAutofit/>
          </a:bodyPr>
          <a:lstStyle/>
          <a:p>
            <a:r>
              <a:rPr lang="pl-PL" sz="4800" i="0" u="none" strike="noStrike" baseline="0" dirty="0">
                <a:latin typeface="+mn-lt"/>
              </a:rPr>
              <a:t>NYCWY</a:t>
            </a:r>
            <a:endParaRPr lang="pl-PL" sz="4800" noProof="0" dirty="0">
              <a:latin typeface="+mn-lt"/>
            </a:endParaRPr>
          </a:p>
        </p:txBody>
      </p:sp>
      <p:sp>
        <p:nvSpPr>
          <p:cNvPr id="3" name="Podtytuł 2">
            <a:extLst>
              <a:ext uri="{FF2B5EF4-FFF2-40B4-BE49-F238E27FC236}">
                <a16:creationId xmlns:a16="http://schemas.microsoft.com/office/drawing/2014/main" id="{53CF7EEC-13CA-4316-3081-05674CFB3353}"/>
              </a:ext>
            </a:extLst>
          </p:cNvPr>
          <p:cNvSpPr>
            <a:spLocks noGrp="1"/>
          </p:cNvSpPr>
          <p:nvPr>
            <p:ph type="subTitle" idx="1"/>
          </p:nvPr>
        </p:nvSpPr>
        <p:spPr>
          <a:xfrm>
            <a:off x="692727" y="1435510"/>
            <a:ext cx="10991273" cy="5022022"/>
          </a:xfrm>
        </p:spPr>
        <p:txBody>
          <a:bodyPr>
            <a:normAutofit fontScale="92500" lnSpcReduction="10000"/>
          </a:bodyPr>
          <a:lstStyle/>
          <a:p>
            <a:pPr algn="l">
              <a:lnSpc>
                <a:spcPct val="115000"/>
              </a:lnSpc>
              <a:spcAft>
                <a:spcPts val="1000"/>
              </a:spcAft>
            </a:pPr>
            <a:endParaRPr lang="pl-PL" sz="1800" b="0" i="0" u="none" strike="noStrike" baseline="0" dirty="0"/>
          </a:p>
          <a:p>
            <a:pPr algn="l">
              <a:lnSpc>
                <a:spcPct val="115000"/>
              </a:lnSpc>
              <a:spcAft>
                <a:spcPts val="1000"/>
              </a:spcAft>
            </a:pPr>
            <a:r>
              <a:rPr lang="pl-PL" sz="1800" b="0" i="0" u="none" strike="noStrike" baseline="0" dirty="0"/>
              <a:t>1 - Żyła przewodząca miedziana </a:t>
            </a:r>
            <a:br>
              <a:rPr lang="pl-PL" sz="1800" b="0" i="0" u="none" strike="noStrike" baseline="0" dirty="0"/>
            </a:br>
            <a:r>
              <a:rPr lang="pl-PL" sz="1800" dirty="0"/>
              <a:t>2 - </a:t>
            </a:r>
            <a:r>
              <a:rPr lang="pl-PL" sz="1800" b="0" i="0" u="none" strike="noStrike" baseline="0" dirty="0"/>
              <a:t>Izolacja PVC</a:t>
            </a:r>
            <a:br>
              <a:rPr lang="pl-PL" sz="1800" b="0" i="0" u="none" strike="noStrike" baseline="0" dirty="0"/>
            </a:br>
            <a:r>
              <a:rPr lang="pl-PL" sz="1800" b="0" i="0" u="none" strike="noStrike" baseline="0" dirty="0"/>
              <a:t>3 - Wytłaczana warstwa wypełniająca</a:t>
            </a:r>
            <a:br>
              <a:rPr lang="pl-PL" sz="1800" b="0" i="0" u="none" strike="noStrike" baseline="0" dirty="0"/>
            </a:br>
            <a:r>
              <a:rPr lang="pl-PL" sz="1800" dirty="0"/>
              <a:t>4 – </a:t>
            </a:r>
            <a:r>
              <a:rPr lang="pl-PL" sz="1800" b="0" i="0" u="none" strike="noStrike" baseline="0" dirty="0"/>
              <a:t>Koncentryczna żyła miedziana</a:t>
            </a:r>
            <a:br>
              <a:rPr lang="pl-PL" sz="1800" b="0" i="0" u="none" strike="noStrike" baseline="0" dirty="0"/>
            </a:br>
            <a:r>
              <a:rPr lang="pl-PL" sz="1800" b="0" i="0" u="none" strike="noStrike" baseline="0" dirty="0"/>
              <a:t>5 - Powłoka zewnętrzna PVC</a:t>
            </a:r>
          </a:p>
          <a:p>
            <a:pPr algn="l">
              <a:lnSpc>
                <a:spcPct val="115000"/>
              </a:lnSpc>
              <a:spcAft>
                <a:spcPts val="1000"/>
              </a:spcAft>
            </a:pPr>
            <a:endParaRPr lang="pl-PL" sz="1800" b="0" i="0" u="none" strike="noStrike" baseline="0" dirty="0"/>
          </a:p>
          <a:p>
            <a:pPr algn="l">
              <a:lnSpc>
                <a:spcPct val="115000"/>
              </a:lnSpc>
              <a:spcAft>
                <a:spcPts val="1000"/>
              </a:spcAft>
            </a:pPr>
            <a:r>
              <a:rPr lang="pl-PL" sz="1800" b="0" i="0" u="none" strike="noStrike" baseline="0" dirty="0"/>
              <a:t>Kable elektroenergetyczne ekranowane z izolacją PVC przeznaczone do układania na stałe, wewnątrz i na zewnątrz pomieszczeń, bezpośrednio w ziemi i w obudowach betonowych, odporne na promieniowanie UV. Żyła koncentryczna może pełnić funkcję żyły ochronnej lub neutralnej przy czym pełniąc funkcje żyły ochronnej równocześnie może pełnić funkcje ekranu.</a:t>
            </a:r>
          </a:p>
          <a:p>
            <a:pPr algn="l">
              <a:lnSpc>
                <a:spcPct val="115000"/>
              </a:lnSpc>
              <a:spcAft>
                <a:spcPts val="1000"/>
              </a:spcAft>
            </a:pPr>
            <a:r>
              <a:rPr lang="pl-PL" sz="1800" b="0" i="0" u="none" strike="noStrike" baseline="0" dirty="0"/>
              <a:t>Konstrukcja tych wyrobów jest zgodna ze wskazanymi normami przedmiotowymi.</a:t>
            </a:r>
          </a:p>
          <a:p>
            <a:pPr algn="l">
              <a:lnSpc>
                <a:spcPct val="115000"/>
              </a:lnSpc>
              <a:spcAft>
                <a:spcPts val="1000"/>
              </a:spcAft>
            </a:pPr>
            <a:r>
              <a:rPr lang="pl-PL" sz="1800" b="0" i="0" u="none" strike="noStrike" baseline="0" dirty="0"/>
              <a:t>W trakcie prac instalacyjnych wymagane jest stosowanie się do obowiązujących przepisów w tym zakresie.</a:t>
            </a:r>
          </a:p>
        </p:txBody>
      </p:sp>
      <p:pic>
        <p:nvPicPr>
          <p:cNvPr id="6" name="Obraz 5">
            <a:extLst>
              <a:ext uri="{FF2B5EF4-FFF2-40B4-BE49-F238E27FC236}">
                <a16:creationId xmlns:a16="http://schemas.microsoft.com/office/drawing/2014/main" id="{691BD9D6-95EA-291A-5579-0CBAD98AE340}"/>
              </a:ext>
            </a:extLst>
          </p:cNvPr>
          <p:cNvPicPr>
            <a:picLocks noChangeAspect="1"/>
          </p:cNvPicPr>
          <p:nvPr/>
        </p:nvPicPr>
        <p:blipFill>
          <a:blip r:embed="rId2"/>
          <a:stretch>
            <a:fillRect/>
          </a:stretch>
        </p:blipFill>
        <p:spPr>
          <a:xfrm>
            <a:off x="6990032" y="1181594"/>
            <a:ext cx="4410691" cy="2438740"/>
          </a:xfrm>
          <a:prstGeom prst="rect">
            <a:avLst/>
          </a:prstGeom>
        </p:spPr>
      </p:pic>
      <p:sp>
        <p:nvSpPr>
          <p:cNvPr id="7" name="pole tekstowe 6">
            <a:extLst>
              <a:ext uri="{FF2B5EF4-FFF2-40B4-BE49-F238E27FC236}">
                <a16:creationId xmlns:a16="http://schemas.microsoft.com/office/drawing/2014/main" id="{885ACAF0-2484-BF5F-290A-D9D8A6282898}"/>
              </a:ext>
            </a:extLst>
          </p:cNvPr>
          <p:cNvSpPr txBox="1"/>
          <p:nvPr/>
        </p:nvSpPr>
        <p:spPr>
          <a:xfrm>
            <a:off x="235526" y="6457532"/>
            <a:ext cx="4909129" cy="253916"/>
          </a:xfrm>
          <a:prstGeom prst="rect">
            <a:avLst/>
          </a:prstGeom>
          <a:noFill/>
        </p:spPr>
        <p:txBody>
          <a:bodyPr wrap="square" rtlCol="0">
            <a:spAutoFit/>
          </a:bodyPr>
          <a:lstStyle/>
          <a:p>
            <a:r>
              <a:rPr lang="pl-PL" sz="1050" dirty="0"/>
              <a:t>Źródło: Katalog NKT Przewody i kable elektroenergetyczne niskiego napięcia</a:t>
            </a:r>
          </a:p>
        </p:txBody>
      </p:sp>
    </p:spTree>
    <p:extLst>
      <p:ext uri="{BB962C8B-B14F-4D97-AF65-F5344CB8AC3E}">
        <p14:creationId xmlns:p14="http://schemas.microsoft.com/office/powerpoint/2010/main" val="336905962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C113A-062D-A0FE-2769-66620556C918}"/>
            </a:ext>
          </a:extLst>
        </p:cNvPr>
        <p:cNvGrpSpPr/>
        <p:nvPr/>
      </p:nvGrpSpPr>
      <p:grpSpPr>
        <a:xfrm>
          <a:off x="0" y="0"/>
          <a:ext cx="0" cy="0"/>
          <a:chOff x="0" y="0"/>
          <a:chExt cx="0" cy="0"/>
        </a:xfrm>
      </p:grpSpPr>
      <p:pic>
        <p:nvPicPr>
          <p:cNvPr id="1028" name="Picture 4" descr="SIMET-Blok rozdzielczy-uniwersalny Al/Cu 82090 jednobiegunowy 185 mm²">
            <a:extLst>
              <a:ext uri="{FF2B5EF4-FFF2-40B4-BE49-F238E27FC236}">
                <a16:creationId xmlns:a16="http://schemas.microsoft.com/office/drawing/2014/main" id="{643F7F31-08DC-EBE5-0549-061919AB7B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6237" y="1671816"/>
            <a:ext cx="3205307" cy="2203521"/>
          </a:xfrm>
          <a:prstGeom prst="rect">
            <a:avLst/>
          </a:prstGeom>
          <a:noFill/>
          <a:extLst>
            <a:ext uri="{909E8E84-426E-40DD-AFC4-6F175D3DCCD1}">
              <a14:hiddenFill xmlns:a14="http://schemas.microsoft.com/office/drawing/2010/main">
                <a:solidFill>
                  <a:srgbClr val="FFFFFF"/>
                </a:solidFill>
              </a14:hiddenFill>
            </a:ext>
          </a:extLst>
        </p:spPr>
      </p:pic>
      <p:sp>
        <p:nvSpPr>
          <p:cNvPr id="2" name="Tytuł 1">
            <a:extLst>
              <a:ext uri="{FF2B5EF4-FFF2-40B4-BE49-F238E27FC236}">
                <a16:creationId xmlns:a16="http://schemas.microsoft.com/office/drawing/2014/main" id="{C3E4C227-9250-7622-35B6-BA384EF2CB95}"/>
              </a:ext>
            </a:extLst>
          </p:cNvPr>
          <p:cNvSpPr>
            <a:spLocks noGrp="1"/>
          </p:cNvSpPr>
          <p:nvPr>
            <p:ph type="ctrTitle"/>
          </p:nvPr>
        </p:nvSpPr>
        <p:spPr>
          <a:xfrm>
            <a:off x="365759" y="400468"/>
            <a:ext cx="11540691" cy="841191"/>
          </a:xfrm>
        </p:spPr>
        <p:txBody>
          <a:bodyPr>
            <a:normAutofit/>
          </a:bodyPr>
          <a:lstStyle/>
          <a:p>
            <a:r>
              <a:rPr lang="pl-PL" sz="4800" dirty="0">
                <a:latin typeface="+mn-lt"/>
              </a:rPr>
              <a:t>Bloki rozdzielcze (śrubowe)</a:t>
            </a:r>
            <a:endParaRPr lang="pl-PL" sz="4800" noProof="0" dirty="0">
              <a:latin typeface="+mn-lt"/>
            </a:endParaRPr>
          </a:p>
        </p:txBody>
      </p:sp>
      <p:sp>
        <p:nvSpPr>
          <p:cNvPr id="7" name="pole tekstowe 6">
            <a:extLst>
              <a:ext uri="{FF2B5EF4-FFF2-40B4-BE49-F238E27FC236}">
                <a16:creationId xmlns:a16="http://schemas.microsoft.com/office/drawing/2014/main" id="{E97261A2-657B-1C53-8DCF-A11481756942}"/>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3"/>
              </a:rPr>
              <a:t>https://www.simet.com.pl/kategorie-produktow/bloki-rozdzielcze/</a:t>
            </a:r>
            <a:r>
              <a:rPr lang="pl-PL" sz="1050" dirty="0"/>
              <a:t> </a:t>
            </a:r>
          </a:p>
        </p:txBody>
      </p:sp>
      <p:sp>
        <p:nvSpPr>
          <p:cNvPr id="11" name="AutoShape 4">
            <a:extLst>
              <a:ext uri="{FF2B5EF4-FFF2-40B4-BE49-F238E27FC236}">
                <a16:creationId xmlns:a16="http://schemas.microsoft.com/office/drawing/2014/main" id="{D2028298-DF10-E733-E615-F2401559B2F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2ADD7C58-9828-C2FB-7E39-1587DB1574A9}"/>
              </a:ext>
            </a:extLst>
          </p:cNvPr>
          <p:cNvSpPr txBox="1"/>
          <p:nvPr/>
        </p:nvSpPr>
        <p:spPr>
          <a:xfrm>
            <a:off x="517235" y="2074463"/>
            <a:ext cx="4567237" cy="3416320"/>
          </a:xfrm>
          <a:prstGeom prst="rect">
            <a:avLst/>
          </a:prstGeom>
          <a:noFill/>
        </p:spPr>
        <p:txBody>
          <a:bodyPr wrap="square" rtlCol="0">
            <a:spAutoFit/>
          </a:bodyPr>
          <a:lstStyle/>
          <a:p>
            <a:pPr algn="just"/>
            <a:r>
              <a:rPr lang="pl-PL" dirty="0"/>
              <a:t>Bloki rozdzielcze w elektrotechnice służą do organizowania i dystrybucji energii elektrycznej w rozdzielnicach i skrzynkach elektrycznych. Umożliwiają wygodne łączenie żył kabli, eliminując konieczność stosowania wielu pojedynczych zacisków, co upraszcza montaż i serwisowanie instalacji. Stosowane są głównie w układach sterowniczych, automatyce oraz instalacjach elektrycznych budynków, zapewniając bezpieczne i uporządkowane podłączenia.</a:t>
            </a:r>
          </a:p>
          <a:p>
            <a:pPr algn="just"/>
            <a:endParaRPr lang="pl-PL" dirty="0"/>
          </a:p>
        </p:txBody>
      </p:sp>
      <p:pic>
        <p:nvPicPr>
          <p:cNvPr id="1026" name="Picture 2" descr="SIMET-Czterobiegunowy modułowy blok rozdzielczy 4x (11×6 mm², 2×25 mm², 2×35 mm²)">
            <a:extLst>
              <a:ext uri="{FF2B5EF4-FFF2-40B4-BE49-F238E27FC236}">
                <a16:creationId xmlns:a16="http://schemas.microsoft.com/office/drawing/2014/main" id="{42CB0CB0-62B5-1F25-5AE8-19403541E0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4472" y="1824033"/>
            <a:ext cx="2918053" cy="20060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IMET-Blok rozdzielczy-dystrybucyjny Al/Cu 80030 jednobiegunowy 70 mm²">
            <a:extLst>
              <a:ext uri="{FF2B5EF4-FFF2-40B4-BE49-F238E27FC236}">
                <a16:creationId xmlns:a16="http://schemas.microsoft.com/office/drawing/2014/main" id="{CB76BF5E-064D-F534-8EE6-F6E2E010F42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1093" y="4090103"/>
            <a:ext cx="3353089" cy="230511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SIMET-Blok rozdzielczy – odgałęźny Al/Cu 80250 pięciobiegunowy 35 mm²">
            <a:extLst>
              <a:ext uri="{FF2B5EF4-FFF2-40B4-BE49-F238E27FC236}">
                <a16:creationId xmlns:a16="http://schemas.microsoft.com/office/drawing/2014/main" id="{C376A7D1-A35D-1B78-C96F-E217FE505A3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48001" y="3796768"/>
            <a:ext cx="4239780" cy="291468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IMET-Blok rozdzielczy-odgałęźny Al/Cu 80110 jednobiegunowy 25 mm²">
            <a:extLst>
              <a:ext uri="{FF2B5EF4-FFF2-40B4-BE49-F238E27FC236}">
                <a16:creationId xmlns:a16="http://schemas.microsoft.com/office/drawing/2014/main" id="{8B37E21C-8A02-68E2-1E8F-3FCB9ECC1FD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32407" y="1824033"/>
            <a:ext cx="2502559" cy="17204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6542391"/>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21133-A286-AFDF-24A8-33BBE85CA044}"/>
            </a:ext>
          </a:extLst>
        </p:cNvPr>
        <p:cNvGrpSpPr/>
        <p:nvPr/>
      </p:nvGrpSpPr>
      <p:grpSpPr>
        <a:xfrm>
          <a:off x="0" y="0"/>
          <a:ext cx="0" cy="0"/>
          <a:chOff x="0" y="0"/>
          <a:chExt cx="0" cy="0"/>
        </a:xfrm>
      </p:grpSpPr>
      <p:pic>
        <p:nvPicPr>
          <p:cNvPr id="2050" name="Picture 2" descr="SIMET-Złączka szynowa gwintowa Al/Cu 87110 jednobiegunowa 16 mm² 2 otwory">
            <a:extLst>
              <a:ext uri="{FF2B5EF4-FFF2-40B4-BE49-F238E27FC236}">
                <a16:creationId xmlns:a16="http://schemas.microsoft.com/office/drawing/2014/main" id="{36CB85CD-2B5B-D830-F5B5-8D76D546A8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1740" y="1508552"/>
            <a:ext cx="2536671" cy="1872594"/>
          </a:xfrm>
          <a:prstGeom prst="rect">
            <a:avLst/>
          </a:prstGeom>
          <a:noFill/>
          <a:extLst>
            <a:ext uri="{909E8E84-426E-40DD-AFC4-6F175D3DCCD1}">
              <a14:hiddenFill xmlns:a14="http://schemas.microsoft.com/office/drawing/2010/main">
                <a:solidFill>
                  <a:srgbClr val="FFFFFF"/>
                </a:solidFill>
              </a14:hiddenFill>
            </a:ext>
          </a:extLst>
        </p:spPr>
      </p:pic>
      <p:sp>
        <p:nvSpPr>
          <p:cNvPr id="2" name="Tytuł 1">
            <a:extLst>
              <a:ext uri="{FF2B5EF4-FFF2-40B4-BE49-F238E27FC236}">
                <a16:creationId xmlns:a16="http://schemas.microsoft.com/office/drawing/2014/main" id="{E74A5C64-91CB-1F0E-AF84-3E4EBFB4EAE4}"/>
              </a:ext>
            </a:extLst>
          </p:cNvPr>
          <p:cNvSpPr>
            <a:spLocks noGrp="1"/>
          </p:cNvSpPr>
          <p:nvPr>
            <p:ph type="ctrTitle"/>
          </p:nvPr>
        </p:nvSpPr>
        <p:spPr>
          <a:xfrm>
            <a:off x="365759" y="400468"/>
            <a:ext cx="11540691" cy="841191"/>
          </a:xfrm>
        </p:spPr>
        <p:txBody>
          <a:bodyPr>
            <a:normAutofit/>
          </a:bodyPr>
          <a:lstStyle/>
          <a:p>
            <a:r>
              <a:rPr lang="pl-PL" sz="4800" dirty="0">
                <a:latin typeface="+mn-lt"/>
              </a:rPr>
              <a:t>Złączki szynowe (śrubowe)</a:t>
            </a:r>
            <a:endParaRPr lang="pl-PL" sz="4800" noProof="0" dirty="0">
              <a:latin typeface="+mn-lt"/>
            </a:endParaRPr>
          </a:p>
        </p:txBody>
      </p:sp>
      <p:sp>
        <p:nvSpPr>
          <p:cNvPr id="7" name="pole tekstowe 6">
            <a:extLst>
              <a:ext uri="{FF2B5EF4-FFF2-40B4-BE49-F238E27FC236}">
                <a16:creationId xmlns:a16="http://schemas.microsoft.com/office/drawing/2014/main" id="{F0B735F3-C403-002F-A6A9-D4329580BD9A}"/>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3"/>
              </a:rPr>
              <a:t>https://www.simet.com.pl/kategorie-produktow/zlaczki/?sf_paged=1</a:t>
            </a:r>
            <a:r>
              <a:rPr lang="pl-PL" sz="1050" dirty="0"/>
              <a:t> </a:t>
            </a:r>
          </a:p>
        </p:txBody>
      </p:sp>
      <p:sp>
        <p:nvSpPr>
          <p:cNvPr id="11" name="AutoShape 4">
            <a:extLst>
              <a:ext uri="{FF2B5EF4-FFF2-40B4-BE49-F238E27FC236}">
                <a16:creationId xmlns:a16="http://schemas.microsoft.com/office/drawing/2014/main" id="{DA93DAA5-ED67-B462-009F-1C12B485B6D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872A7EFF-D37C-F3D9-15E5-A87C6637DE7E}"/>
              </a:ext>
            </a:extLst>
          </p:cNvPr>
          <p:cNvSpPr txBox="1"/>
          <p:nvPr/>
        </p:nvSpPr>
        <p:spPr>
          <a:xfrm>
            <a:off x="207819" y="1601536"/>
            <a:ext cx="6868998" cy="4278094"/>
          </a:xfrm>
          <a:prstGeom prst="rect">
            <a:avLst/>
          </a:prstGeom>
          <a:noFill/>
        </p:spPr>
        <p:txBody>
          <a:bodyPr wrap="square" rtlCol="0">
            <a:spAutoFit/>
          </a:bodyPr>
          <a:lstStyle/>
          <a:p>
            <a:pPr>
              <a:buNone/>
            </a:pPr>
            <a:r>
              <a:rPr lang="pl-PL" sz="1600" dirty="0"/>
              <a:t>Złączki szynowe mają szerokie zastosowanie w instalacjach elektrycznych i automatyce przemysłowej. Służą do:</a:t>
            </a:r>
            <a:br>
              <a:rPr lang="pl-PL" sz="1600" dirty="0"/>
            </a:br>
            <a:endParaRPr lang="pl-PL" sz="1600" dirty="0"/>
          </a:p>
          <a:p>
            <a:pPr lvl="1"/>
            <a:r>
              <a:rPr lang="pl-PL" sz="1600" b="1" dirty="0"/>
              <a:t>Łączenia żył kabli</a:t>
            </a:r>
            <a:r>
              <a:rPr lang="pl-PL" sz="1600" dirty="0"/>
              <a:t> – umożliwiają bezpieczne i uporządkowane połączenie kabli elektrycznych w rozdzielnicach i szafach sterowniczych.</a:t>
            </a:r>
          </a:p>
          <a:p>
            <a:pPr lvl="1"/>
            <a:r>
              <a:rPr lang="pl-PL" sz="1600" b="1" dirty="0"/>
              <a:t>Zabezpieczenia instalacji</a:t>
            </a:r>
            <a:r>
              <a:rPr lang="pl-PL" sz="1600" dirty="0"/>
              <a:t> – niektóre modele mają wbudowane elementy ochronne, np. bezpieczniki, które chronią przed przeciążeniem.</a:t>
            </a:r>
          </a:p>
          <a:p>
            <a:endParaRPr lang="pl-PL" sz="1600" dirty="0"/>
          </a:p>
          <a:p>
            <a:r>
              <a:rPr lang="pl-PL" sz="1600" dirty="0"/>
              <a:t>Pomagają uzyskać:</a:t>
            </a:r>
          </a:p>
          <a:p>
            <a:endParaRPr lang="pl-PL" sz="1600" dirty="0"/>
          </a:p>
          <a:p>
            <a:pPr lvl="1"/>
            <a:r>
              <a:rPr lang="pl-PL" sz="1600" b="1" dirty="0"/>
              <a:t>Oszczędność miejsca</a:t>
            </a:r>
            <a:r>
              <a:rPr lang="pl-PL" sz="1600" dirty="0"/>
              <a:t> – kompaktowa budowa sprawia, że są idealne do stosowania w ograniczonej przestrzeni.</a:t>
            </a:r>
          </a:p>
          <a:p>
            <a:pPr lvl="1"/>
            <a:r>
              <a:rPr lang="pl-PL" sz="1600" b="1" dirty="0"/>
              <a:t>Łatwość serwisowania</a:t>
            </a:r>
            <a:r>
              <a:rPr lang="pl-PL" sz="1600" dirty="0"/>
              <a:t> – dzięki modułowej konstrukcji, szybka wymiana lub rozbudowa instalacji jest prosta i wygodna.</a:t>
            </a:r>
          </a:p>
          <a:p>
            <a:pPr lvl="1"/>
            <a:r>
              <a:rPr lang="pl-PL" sz="1600" dirty="0"/>
              <a:t>Złączki szynowe są niezastąpione w elektrotechnice, zwłaszcza tam, gdzie liczy się precyzja i bezpieczeństwo. Masz na myśli konkretną aplikację, w której chcesz je wykorzystać?</a:t>
            </a:r>
          </a:p>
        </p:txBody>
      </p:sp>
      <p:pic>
        <p:nvPicPr>
          <p:cNvPr id="2054" name="Picture 6" descr="SIMET-Złączka szynowa gwintowa Al/Cu 87360 jednobiegunowa 50 mm² 6 otworów">
            <a:extLst>
              <a:ext uri="{FF2B5EF4-FFF2-40B4-BE49-F238E27FC236}">
                <a16:creationId xmlns:a16="http://schemas.microsoft.com/office/drawing/2014/main" id="{E882E13D-8911-CF36-4D11-8B2F17F0F8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28261" y="3071465"/>
            <a:ext cx="2502351" cy="1720267"/>
          </a:xfrm>
          <a:prstGeom prst="rect">
            <a:avLst/>
          </a:prstGeom>
          <a:noFill/>
          <a:extLst>
            <a:ext uri="{909E8E84-426E-40DD-AFC4-6F175D3DCCD1}">
              <a14:hiddenFill xmlns:a14="http://schemas.microsoft.com/office/drawing/2010/main">
                <a:solidFill>
                  <a:srgbClr val="FFFFFF"/>
                </a:solidFill>
              </a14:hiddenFill>
            </a:ext>
          </a:extLst>
        </p:spPr>
      </p:pic>
      <p:pic>
        <p:nvPicPr>
          <p:cNvPr id="3" name="Obraz 2">
            <a:extLst>
              <a:ext uri="{FF2B5EF4-FFF2-40B4-BE49-F238E27FC236}">
                <a16:creationId xmlns:a16="http://schemas.microsoft.com/office/drawing/2014/main" id="{55FE7B5C-A572-538E-9BAB-21C5D5D825C6}"/>
              </a:ext>
            </a:extLst>
          </p:cNvPr>
          <p:cNvPicPr>
            <a:picLocks noChangeAspect="1"/>
          </p:cNvPicPr>
          <p:nvPr/>
        </p:nvPicPr>
        <p:blipFill>
          <a:blip r:embed="rId5"/>
          <a:stretch>
            <a:fillRect/>
          </a:stretch>
        </p:blipFill>
        <p:spPr>
          <a:xfrm>
            <a:off x="9376407" y="4697087"/>
            <a:ext cx="2929980" cy="2014361"/>
          </a:xfrm>
          <a:prstGeom prst="rect">
            <a:avLst/>
          </a:prstGeom>
        </p:spPr>
      </p:pic>
      <p:pic>
        <p:nvPicPr>
          <p:cNvPr id="4" name="Obraz 3">
            <a:extLst>
              <a:ext uri="{FF2B5EF4-FFF2-40B4-BE49-F238E27FC236}">
                <a16:creationId xmlns:a16="http://schemas.microsoft.com/office/drawing/2014/main" id="{3D05C7F2-9744-1DFA-DA36-5AA5278C2A52}"/>
              </a:ext>
            </a:extLst>
          </p:cNvPr>
          <p:cNvPicPr>
            <a:picLocks noChangeAspect="1"/>
          </p:cNvPicPr>
          <p:nvPr/>
        </p:nvPicPr>
        <p:blipFill>
          <a:blip r:embed="rId6"/>
          <a:stretch>
            <a:fillRect/>
          </a:stretch>
        </p:blipFill>
        <p:spPr>
          <a:xfrm>
            <a:off x="7111716" y="4834866"/>
            <a:ext cx="2756748" cy="2274317"/>
          </a:xfrm>
          <a:prstGeom prst="rect">
            <a:avLst/>
          </a:prstGeom>
        </p:spPr>
      </p:pic>
      <p:pic>
        <p:nvPicPr>
          <p:cNvPr id="2052" name="Picture 4" descr="SIMET-Złączka szynowa gwintowa Al/Cu 87520 jednobiegunowa 95 mm² 4 otwory">
            <a:extLst>
              <a:ext uri="{FF2B5EF4-FFF2-40B4-BE49-F238E27FC236}">
                <a16:creationId xmlns:a16="http://schemas.microsoft.com/office/drawing/2014/main" id="{CB2B3534-19E2-A4F3-A5CC-B6CD38CE8A6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083334" y="1388467"/>
            <a:ext cx="2059908" cy="141610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SIMET-Złączka szynowa gwintowa ochronna 10 mm²">
            <a:extLst>
              <a:ext uri="{FF2B5EF4-FFF2-40B4-BE49-F238E27FC236}">
                <a16:creationId xmlns:a16="http://schemas.microsoft.com/office/drawing/2014/main" id="{2EF05B8D-9023-3071-7E56-166D65884B7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41268" y="3276600"/>
            <a:ext cx="2593568" cy="1782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4870687"/>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5C26A-E77C-60C5-7968-6F769CB5C051}"/>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600AB77C-E22D-CAC9-24B9-3C42F639D1A5}"/>
              </a:ext>
            </a:extLst>
          </p:cNvPr>
          <p:cNvPicPr>
            <a:picLocks noChangeAspect="1"/>
          </p:cNvPicPr>
          <p:nvPr/>
        </p:nvPicPr>
        <p:blipFill>
          <a:blip r:embed="rId2"/>
          <a:stretch>
            <a:fillRect/>
          </a:stretch>
        </p:blipFill>
        <p:spPr>
          <a:xfrm>
            <a:off x="8665787" y="4405745"/>
            <a:ext cx="3463924" cy="2381448"/>
          </a:xfrm>
          <a:prstGeom prst="rect">
            <a:avLst/>
          </a:prstGeom>
        </p:spPr>
      </p:pic>
      <p:sp>
        <p:nvSpPr>
          <p:cNvPr id="2" name="Tytuł 1">
            <a:extLst>
              <a:ext uri="{FF2B5EF4-FFF2-40B4-BE49-F238E27FC236}">
                <a16:creationId xmlns:a16="http://schemas.microsoft.com/office/drawing/2014/main" id="{6BB92E1B-E3FC-45BF-1AE1-7C1151E79C14}"/>
              </a:ext>
            </a:extLst>
          </p:cNvPr>
          <p:cNvSpPr>
            <a:spLocks noGrp="1"/>
          </p:cNvSpPr>
          <p:nvPr>
            <p:ph type="ctrTitle"/>
          </p:nvPr>
        </p:nvSpPr>
        <p:spPr>
          <a:xfrm>
            <a:off x="365759" y="215742"/>
            <a:ext cx="11540691" cy="841191"/>
          </a:xfrm>
        </p:spPr>
        <p:txBody>
          <a:bodyPr>
            <a:normAutofit/>
          </a:bodyPr>
          <a:lstStyle/>
          <a:p>
            <a:r>
              <a:rPr lang="pl-PL" sz="4800" dirty="0">
                <a:latin typeface="+mn-lt"/>
              </a:rPr>
              <a:t>Odgałęźniki (śrubowe)</a:t>
            </a:r>
            <a:endParaRPr lang="pl-PL" sz="4800" noProof="0" dirty="0">
              <a:latin typeface="+mn-lt"/>
            </a:endParaRPr>
          </a:p>
        </p:txBody>
      </p:sp>
      <p:sp>
        <p:nvSpPr>
          <p:cNvPr id="7" name="pole tekstowe 6">
            <a:extLst>
              <a:ext uri="{FF2B5EF4-FFF2-40B4-BE49-F238E27FC236}">
                <a16:creationId xmlns:a16="http://schemas.microsoft.com/office/drawing/2014/main" id="{CC23931F-44BE-D85C-D918-2F85B870BD8C}"/>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3"/>
              </a:rPr>
              <a:t>https://www.simet.com.pl/kategorie-produktow/odgalezniki/</a:t>
            </a:r>
            <a:r>
              <a:rPr lang="pl-PL" sz="1050" dirty="0"/>
              <a:t> </a:t>
            </a:r>
          </a:p>
        </p:txBody>
      </p:sp>
      <p:sp>
        <p:nvSpPr>
          <p:cNvPr id="11" name="AutoShape 4">
            <a:extLst>
              <a:ext uri="{FF2B5EF4-FFF2-40B4-BE49-F238E27FC236}">
                <a16:creationId xmlns:a16="http://schemas.microsoft.com/office/drawing/2014/main" id="{2AC43871-5EE2-47E5-C46E-B359C3C3085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790DB799-9627-EABA-BC80-866F47273A34}"/>
              </a:ext>
            </a:extLst>
          </p:cNvPr>
          <p:cNvSpPr txBox="1"/>
          <p:nvPr/>
        </p:nvSpPr>
        <p:spPr>
          <a:xfrm>
            <a:off x="365759" y="1283783"/>
            <a:ext cx="8381077" cy="4524315"/>
          </a:xfrm>
          <a:prstGeom prst="rect">
            <a:avLst/>
          </a:prstGeom>
          <a:noFill/>
        </p:spPr>
        <p:txBody>
          <a:bodyPr wrap="square" rtlCol="0">
            <a:spAutoFit/>
          </a:bodyPr>
          <a:lstStyle/>
          <a:p>
            <a:pPr>
              <a:buNone/>
            </a:pPr>
            <a:r>
              <a:rPr lang="pl-PL" dirty="0"/>
              <a:t>Odgałęźniki służą do tworzenia rozgałęzień w obwodach elektrycznych, umożliwiając podłączenie dodatkowych żył kabli do głównej linii zasilającej. Ich zastosowanie obejmuje:</a:t>
            </a:r>
          </a:p>
          <a:p>
            <a:pPr>
              <a:buNone/>
            </a:pPr>
            <a:endParaRPr lang="pl-PL" dirty="0"/>
          </a:p>
          <a:p>
            <a:r>
              <a:rPr lang="pl-PL" b="1" dirty="0"/>
              <a:t>Rozdzielanie obwodów</a:t>
            </a:r>
            <a:r>
              <a:rPr lang="pl-PL" dirty="0"/>
              <a:t> – pozwalają na bezpieczne i efektywne odprowadzenie energii elektrycznej do różnych urządzeń bez konieczności stosowania dodatkowych zacisków.</a:t>
            </a:r>
            <a:br>
              <a:rPr lang="pl-PL" dirty="0"/>
            </a:br>
            <a:endParaRPr lang="pl-PL" dirty="0"/>
          </a:p>
          <a:p>
            <a:r>
              <a:rPr lang="pl-PL" b="1" dirty="0"/>
              <a:t>Łatwość montażu</a:t>
            </a:r>
            <a:r>
              <a:rPr lang="pl-PL" dirty="0"/>
              <a:t> – eliminują konieczność skomplikowanych połączeń kabli, co upraszcza instalację elektryczną.</a:t>
            </a:r>
            <a:br>
              <a:rPr lang="pl-PL" dirty="0"/>
            </a:br>
            <a:endParaRPr lang="pl-PL" dirty="0"/>
          </a:p>
          <a:p>
            <a:r>
              <a:rPr lang="pl-PL" b="1" dirty="0"/>
              <a:t>Bezpieczeństwo</a:t>
            </a:r>
            <a:r>
              <a:rPr lang="pl-PL" dirty="0"/>
              <a:t> – zapewniają solidne i trwałe połączenie, minimalizując ryzyko słabych styków, które mogą prowadzić do przegrzewania się kabli.</a:t>
            </a:r>
            <a:br>
              <a:rPr lang="pl-PL" dirty="0"/>
            </a:br>
            <a:endParaRPr lang="pl-PL" dirty="0"/>
          </a:p>
          <a:p>
            <a:r>
              <a:rPr lang="pl-PL" b="1" dirty="0"/>
              <a:t>Zastosowanie w układach sterowniczych</a:t>
            </a:r>
            <a:r>
              <a:rPr lang="pl-PL" dirty="0"/>
              <a:t> – często wykorzystywane w szafach sterowniczych oraz rozdzielnicach, gdzie umożliwiają elastyczne zarządzanie połączeniami elektrycznymi.</a:t>
            </a:r>
          </a:p>
        </p:txBody>
      </p:sp>
      <p:pic>
        <p:nvPicPr>
          <p:cNvPr id="5" name="Obraz 4">
            <a:extLst>
              <a:ext uri="{FF2B5EF4-FFF2-40B4-BE49-F238E27FC236}">
                <a16:creationId xmlns:a16="http://schemas.microsoft.com/office/drawing/2014/main" id="{392D4FC0-21E2-646C-3E57-B1F3B022661F}"/>
              </a:ext>
            </a:extLst>
          </p:cNvPr>
          <p:cNvPicPr>
            <a:picLocks noChangeAspect="1"/>
          </p:cNvPicPr>
          <p:nvPr/>
        </p:nvPicPr>
        <p:blipFill>
          <a:blip r:embed="rId4"/>
          <a:stretch>
            <a:fillRect/>
          </a:stretch>
        </p:blipFill>
        <p:spPr>
          <a:xfrm>
            <a:off x="9427270" y="436515"/>
            <a:ext cx="2616948" cy="1915006"/>
          </a:xfrm>
          <a:prstGeom prst="rect">
            <a:avLst/>
          </a:prstGeom>
        </p:spPr>
      </p:pic>
      <p:pic>
        <p:nvPicPr>
          <p:cNvPr id="8" name="Obraz 7">
            <a:extLst>
              <a:ext uri="{FF2B5EF4-FFF2-40B4-BE49-F238E27FC236}">
                <a16:creationId xmlns:a16="http://schemas.microsoft.com/office/drawing/2014/main" id="{5D03EBAB-DDF1-EB3B-0A10-7D2937AE073D}"/>
              </a:ext>
            </a:extLst>
          </p:cNvPr>
          <p:cNvPicPr>
            <a:picLocks noChangeAspect="1"/>
          </p:cNvPicPr>
          <p:nvPr/>
        </p:nvPicPr>
        <p:blipFill>
          <a:blip r:embed="rId5"/>
          <a:stretch>
            <a:fillRect/>
          </a:stretch>
        </p:blipFill>
        <p:spPr>
          <a:xfrm>
            <a:off x="9427270" y="2351521"/>
            <a:ext cx="2277421" cy="1723486"/>
          </a:xfrm>
          <a:prstGeom prst="rect">
            <a:avLst/>
          </a:prstGeom>
        </p:spPr>
      </p:pic>
    </p:spTree>
    <p:extLst>
      <p:ext uri="{BB962C8B-B14F-4D97-AF65-F5344CB8AC3E}">
        <p14:creationId xmlns:p14="http://schemas.microsoft.com/office/powerpoint/2010/main" val="3404975534"/>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FEB52-3142-1EAF-DB61-3FC9DE4C70C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82CFA98-D7EC-3485-DAB9-1BC89410FF0C}"/>
              </a:ext>
            </a:extLst>
          </p:cNvPr>
          <p:cNvSpPr>
            <a:spLocks noGrp="1"/>
          </p:cNvSpPr>
          <p:nvPr>
            <p:ph type="ctrTitle"/>
          </p:nvPr>
        </p:nvSpPr>
        <p:spPr>
          <a:xfrm>
            <a:off x="365759" y="400468"/>
            <a:ext cx="11540691" cy="841191"/>
          </a:xfrm>
        </p:spPr>
        <p:txBody>
          <a:bodyPr>
            <a:normAutofit/>
          </a:bodyPr>
          <a:lstStyle/>
          <a:p>
            <a:r>
              <a:rPr lang="pl-PL" sz="4800" dirty="0">
                <a:latin typeface="+mn-lt"/>
              </a:rPr>
              <a:t>Czym różnią się:</a:t>
            </a:r>
            <a:endParaRPr lang="pl-PL" sz="4800" noProof="0" dirty="0">
              <a:latin typeface="+mn-lt"/>
            </a:endParaRPr>
          </a:p>
        </p:txBody>
      </p:sp>
      <p:sp>
        <p:nvSpPr>
          <p:cNvPr id="7" name="pole tekstowe 6">
            <a:extLst>
              <a:ext uri="{FF2B5EF4-FFF2-40B4-BE49-F238E27FC236}">
                <a16:creationId xmlns:a16="http://schemas.microsoft.com/office/drawing/2014/main" id="{D5B52CF7-5F9E-B657-A44F-BB8330C032EB}"/>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https://www.simet.com.pl/kategorie-produktow/bloki-rozdzielcze/</a:t>
            </a:r>
            <a:r>
              <a:rPr lang="pl-PL" sz="1050" dirty="0"/>
              <a:t> </a:t>
            </a:r>
          </a:p>
        </p:txBody>
      </p:sp>
      <p:sp>
        <p:nvSpPr>
          <p:cNvPr id="11" name="AutoShape 4">
            <a:extLst>
              <a:ext uri="{FF2B5EF4-FFF2-40B4-BE49-F238E27FC236}">
                <a16:creationId xmlns:a16="http://schemas.microsoft.com/office/drawing/2014/main" id="{8E86BA90-2E78-0099-1BF1-C978A882D77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1E8FD2C7-8FBE-AB2C-13C3-6BC40CF39890}"/>
              </a:ext>
            </a:extLst>
          </p:cNvPr>
          <p:cNvSpPr txBox="1"/>
          <p:nvPr/>
        </p:nvSpPr>
        <p:spPr>
          <a:xfrm>
            <a:off x="434109" y="1725937"/>
            <a:ext cx="11018982" cy="4247317"/>
          </a:xfrm>
          <a:prstGeom prst="rect">
            <a:avLst/>
          </a:prstGeom>
          <a:noFill/>
        </p:spPr>
        <p:txBody>
          <a:bodyPr wrap="square" rtlCol="0">
            <a:spAutoFit/>
          </a:bodyPr>
          <a:lstStyle/>
          <a:p>
            <a:pPr algn="just">
              <a:buNone/>
            </a:pPr>
            <a:r>
              <a:rPr lang="pl-PL" b="1" dirty="0"/>
              <a:t>Odgałęźnik</a:t>
            </a:r>
            <a:r>
              <a:rPr lang="pl-PL" dirty="0"/>
              <a:t> – jego główną funkcją jest tworzenie rozgałęzień w obwodach elektrycznych. Pozwala na podłączenie dodatkowych kabli do głównej linii zasilającej. Jest używany tam, gdzie trzeba bezpiecznie i wygodnie odprowadzić energię do kolejnych obwodów.</a:t>
            </a:r>
          </a:p>
          <a:p>
            <a:pPr algn="just">
              <a:buNone/>
            </a:pPr>
            <a:endParaRPr lang="pl-PL" dirty="0"/>
          </a:p>
          <a:p>
            <a:pPr algn="just">
              <a:buNone/>
            </a:pPr>
            <a:r>
              <a:rPr lang="pl-PL" b="1" dirty="0"/>
              <a:t>Złączka szynowa</a:t>
            </a:r>
            <a:r>
              <a:rPr lang="pl-PL" dirty="0"/>
              <a:t> – montowana na szynie DIN, służy do łączenia kabli w sposób uporządkowany i modułowy. Ułatwia organizację kabli w rozdzielnicach oraz układach sterowniczych, zapewniając szybki montaż i możliwość modyfikacji połączeń.</a:t>
            </a:r>
          </a:p>
          <a:p>
            <a:pPr algn="just">
              <a:buNone/>
            </a:pPr>
            <a:endParaRPr lang="pl-PL" dirty="0"/>
          </a:p>
          <a:p>
            <a:pPr algn="just">
              <a:buNone/>
            </a:pPr>
            <a:r>
              <a:rPr lang="pl-PL" b="1" dirty="0"/>
              <a:t>Blok rozdzielczy</a:t>
            </a:r>
            <a:r>
              <a:rPr lang="pl-PL" dirty="0"/>
              <a:t> – jego zadaniem jest dystrybucja napięcia i prądu do wielu obwodów. Umożliwia podłączenie kabli o różnych przekrojach do wspólnego punktu zasilania, co upraszcza instalację i zapewnia przejrzystość układu elektrycznego.</a:t>
            </a:r>
          </a:p>
          <a:p>
            <a:pPr algn="just">
              <a:buNone/>
            </a:pPr>
            <a:endParaRPr lang="pl-PL" dirty="0"/>
          </a:p>
          <a:p>
            <a:pPr algn="just">
              <a:buNone/>
            </a:pPr>
            <a:r>
              <a:rPr lang="pl-PL" dirty="0"/>
              <a:t>Podsumowując, odgałęźnik jest używany do tworzenia nowych połączeń, złączka szynowa do organizacji kabli na szynie DIN, a blok rozdzielczy do rozprowadzania napięcia na wiele obwodów. Wszystkie te elementy poprawiają bezpieczeństwo i funkcjonalność instalacji elektrycznych.</a:t>
            </a:r>
          </a:p>
        </p:txBody>
      </p:sp>
    </p:spTree>
    <p:extLst>
      <p:ext uri="{BB962C8B-B14F-4D97-AF65-F5344CB8AC3E}">
        <p14:creationId xmlns:p14="http://schemas.microsoft.com/office/powerpoint/2010/main" val="618040435"/>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B30D5-96BF-7C18-D988-11E1AC2AC961}"/>
            </a:ext>
          </a:extLst>
        </p:cNvPr>
        <p:cNvGrpSpPr/>
        <p:nvPr/>
      </p:nvGrpSpPr>
      <p:grpSpPr>
        <a:xfrm>
          <a:off x="0" y="0"/>
          <a:ext cx="0" cy="0"/>
          <a:chOff x="0" y="0"/>
          <a:chExt cx="0" cy="0"/>
        </a:xfrm>
      </p:grpSpPr>
      <p:pic>
        <p:nvPicPr>
          <p:cNvPr id="12" name="Obraz 11">
            <a:extLst>
              <a:ext uri="{FF2B5EF4-FFF2-40B4-BE49-F238E27FC236}">
                <a16:creationId xmlns:a16="http://schemas.microsoft.com/office/drawing/2014/main" id="{99677EEC-08BC-6146-C717-2E93C436A704}"/>
              </a:ext>
            </a:extLst>
          </p:cNvPr>
          <p:cNvPicPr>
            <a:picLocks noChangeAspect="1"/>
          </p:cNvPicPr>
          <p:nvPr/>
        </p:nvPicPr>
        <p:blipFill>
          <a:blip r:embed="rId2"/>
          <a:stretch>
            <a:fillRect/>
          </a:stretch>
        </p:blipFill>
        <p:spPr>
          <a:xfrm>
            <a:off x="7348866" y="5198839"/>
            <a:ext cx="4477375" cy="1533739"/>
          </a:xfrm>
          <a:prstGeom prst="rect">
            <a:avLst/>
          </a:prstGeom>
        </p:spPr>
      </p:pic>
      <p:pic>
        <p:nvPicPr>
          <p:cNvPr id="6" name="Obraz 5">
            <a:extLst>
              <a:ext uri="{FF2B5EF4-FFF2-40B4-BE49-F238E27FC236}">
                <a16:creationId xmlns:a16="http://schemas.microsoft.com/office/drawing/2014/main" id="{0BB7FAA2-F55E-94BD-552F-522E79C4291B}"/>
              </a:ext>
            </a:extLst>
          </p:cNvPr>
          <p:cNvPicPr>
            <a:picLocks noChangeAspect="1"/>
          </p:cNvPicPr>
          <p:nvPr/>
        </p:nvPicPr>
        <p:blipFill>
          <a:blip r:embed="rId3"/>
          <a:stretch>
            <a:fillRect/>
          </a:stretch>
        </p:blipFill>
        <p:spPr>
          <a:xfrm>
            <a:off x="7558446" y="2453753"/>
            <a:ext cx="4058216" cy="1800476"/>
          </a:xfrm>
          <a:prstGeom prst="rect">
            <a:avLst/>
          </a:prstGeom>
        </p:spPr>
      </p:pic>
      <p:sp>
        <p:nvSpPr>
          <p:cNvPr id="2" name="Tytuł 1">
            <a:extLst>
              <a:ext uri="{FF2B5EF4-FFF2-40B4-BE49-F238E27FC236}">
                <a16:creationId xmlns:a16="http://schemas.microsoft.com/office/drawing/2014/main" id="{C1189252-79E5-9A5A-C642-D35701F8623B}"/>
              </a:ext>
            </a:extLst>
          </p:cNvPr>
          <p:cNvSpPr>
            <a:spLocks noGrp="1"/>
          </p:cNvSpPr>
          <p:nvPr>
            <p:ph type="ctrTitle"/>
          </p:nvPr>
        </p:nvSpPr>
        <p:spPr>
          <a:xfrm>
            <a:off x="365759" y="400468"/>
            <a:ext cx="11540691" cy="841191"/>
          </a:xfrm>
        </p:spPr>
        <p:txBody>
          <a:bodyPr>
            <a:normAutofit/>
          </a:bodyPr>
          <a:lstStyle/>
          <a:p>
            <a:r>
              <a:rPr lang="pl-PL" sz="4800" dirty="0">
                <a:latin typeface="+mn-lt"/>
              </a:rPr>
              <a:t>Listwy śrubowe</a:t>
            </a:r>
            <a:endParaRPr lang="pl-PL" sz="4800" noProof="0" dirty="0">
              <a:latin typeface="+mn-lt"/>
            </a:endParaRPr>
          </a:p>
        </p:txBody>
      </p:sp>
      <p:sp>
        <p:nvSpPr>
          <p:cNvPr id="7" name="pole tekstowe 6">
            <a:extLst>
              <a:ext uri="{FF2B5EF4-FFF2-40B4-BE49-F238E27FC236}">
                <a16:creationId xmlns:a16="http://schemas.microsoft.com/office/drawing/2014/main" id="{29A6B0EE-6A52-C64C-9910-27BFB583950B}"/>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4"/>
              </a:rPr>
              <a:t>https://www.napiecie.salama.pl/jak-laczyc-kable-i-przewody-szybkozlaczka/#Listwy</a:t>
            </a:r>
            <a:r>
              <a:rPr lang="pl-PL" sz="1050" dirty="0"/>
              <a:t> </a:t>
            </a:r>
          </a:p>
        </p:txBody>
      </p:sp>
      <p:sp>
        <p:nvSpPr>
          <p:cNvPr id="11" name="AutoShape 4">
            <a:extLst>
              <a:ext uri="{FF2B5EF4-FFF2-40B4-BE49-F238E27FC236}">
                <a16:creationId xmlns:a16="http://schemas.microsoft.com/office/drawing/2014/main" id="{5DA880A4-253C-C9D3-1713-8614C7F8F1E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5A426B60-F5E1-4632-3F38-2558B90813B4}"/>
              </a:ext>
            </a:extLst>
          </p:cNvPr>
          <p:cNvSpPr txBox="1"/>
          <p:nvPr/>
        </p:nvSpPr>
        <p:spPr>
          <a:xfrm>
            <a:off x="421369" y="2551837"/>
            <a:ext cx="6395067" cy="2031325"/>
          </a:xfrm>
          <a:prstGeom prst="rect">
            <a:avLst/>
          </a:prstGeom>
          <a:noFill/>
        </p:spPr>
        <p:txBody>
          <a:bodyPr wrap="square" rtlCol="0">
            <a:spAutoFit/>
          </a:bodyPr>
          <a:lstStyle/>
          <a:p>
            <a:pPr algn="just">
              <a:buNone/>
            </a:pPr>
            <a:r>
              <a:rPr lang="pl-PL" dirty="0"/>
              <a:t>Listwy śrubowe służą do łączenia żył kabli w puszkach elektrycznych, lub jako listwy zaciskowe w kinkietach i innych urządzeniach odbiorczych.</a:t>
            </a:r>
          </a:p>
          <a:p>
            <a:pPr algn="just">
              <a:buNone/>
            </a:pPr>
            <a:endParaRPr lang="pl-PL" dirty="0"/>
          </a:p>
          <a:p>
            <a:pPr algn="just">
              <a:buNone/>
            </a:pPr>
            <a:r>
              <a:rPr lang="pl-PL" dirty="0"/>
              <a:t>Wykonane są z różnych tworzyw co daje im różne właściwości i odporność na warunki środowiskowe (w tym temperaturę).</a:t>
            </a:r>
          </a:p>
          <a:p>
            <a:pPr algn="just">
              <a:buNone/>
            </a:pPr>
            <a:endParaRPr lang="pl-PL" dirty="0"/>
          </a:p>
        </p:txBody>
      </p:sp>
      <p:pic>
        <p:nvPicPr>
          <p:cNvPr id="4" name="Obraz 3">
            <a:extLst>
              <a:ext uri="{FF2B5EF4-FFF2-40B4-BE49-F238E27FC236}">
                <a16:creationId xmlns:a16="http://schemas.microsoft.com/office/drawing/2014/main" id="{EFE6DD72-0734-D0D8-5981-7553D9D63C6F}"/>
              </a:ext>
            </a:extLst>
          </p:cNvPr>
          <p:cNvPicPr>
            <a:picLocks noChangeAspect="1"/>
          </p:cNvPicPr>
          <p:nvPr/>
        </p:nvPicPr>
        <p:blipFill>
          <a:blip r:embed="rId5"/>
          <a:stretch>
            <a:fillRect/>
          </a:stretch>
        </p:blipFill>
        <p:spPr>
          <a:xfrm>
            <a:off x="7725157" y="1241659"/>
            <a:ext cx="3724795" cy="1381318"/>
          </a:xfrm>
          <a:prstGeom prst="rect">
            <a:avLst/>
          </a:prstGeom>
        </p:spPr>
      </p:pic>
      <p:pic>
        <p:nvPicPr>
          <p:cNvPr id="9" name="Obraz 8">
            <a:extLst>
              <a:ext uri="{FF2B5EF4-FFF2-40B4-BE49-F238E27FC236}">
                <a16:creationId xmlns:a16="http://schemas.microsoft.com/office/drawing/2014/main" id="{03CC2C24-5BBD-CC05-592F-57D455CB1B29}"/>
              </a:ext>
            </a:extLst>
          </p:cNvPr>
          <p:cNvPicPr>
            <a:picLocks noChangeAspect="1"/>
          </p:cNvPicPr>
          <p:nvPr/>
        </p:nvPicPr>
        <p:blipFill>
          <a:blip r:embed="rId6"/>
          <a:stretch>
            <a:fillRect/>
          </a:stretch>
        </p:blipFill>
        <p:spPr>
          <a:xfrm>
            <a:off x="7771339" y="3804680"/>
            <a:ext cx="3572374" cy="1552792"/>
          </a:xfrm>
          <a:prstGeom prst="rect">
            <a:avLst/>
          </a:prstGeom>
        </p:spPr>
      </p:pic>
    </p:spTree>
    <p:extLst>
      <p:ext uri="{BB962C8B-B14F-4D97-AF65-F5344CB8AC3E}">
        <p14:creationId xmlns:p14="http://schemas.microsoft.com/office/powerpoint/2010/main" val="1291856285"/>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E69B9-1061-F8E3-CC4E-69C387CC0940}"/>
            </a:ext>
          </a:extLst>
        </p:cNvPr>
        <p:cNvGrpSpPr/>
        <p:nvPr/>
      </p:nvGrpSpPr>
      <p:grpSpPr>
        <a:xfrm>
          <a:off x="0" y="0"/>
          <a:ext cx="0" cy="0"/>
          <a:chOff x="0" y="0"/>
          <a:chExt cx="0" cy="0"/>
        </a:xfrm>
      </p:grpSpPr>
      <p:pic>
        <p:nvPicPr>
          <p:cNvPr id="6146" name="Picture 2">
            <a:extLst>
              <a:ext uri="{FF2B5EF4-FFF2-40B4-BE49-F238E27FC236}">
                <a16:creationId xmlns:a16="http://schemas.microsoft.com/office/drawing/2014/main" id="{7B29002C-AEFD-87D8-1B66-6C8C9D8E63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4783" y="2198255"/>
            <a:ext cx="4530553" cy="3021879"/>
          </a:xfrm>
          <a:prstGeom prst="rect">
            <a:avLst/>
          </a:prstGeom>
          <a:noFill/>
          <a:extLst>
            <a:ext uri="{909E8E84-426E-40DD-AFC4-6F175D3DCCD1}">
              <a14:hiddenFill xmlns:a14="http://schemas.microsoft.com/office/drawing/2010/main">
                <a:solidFill>
                  <a:srgbClr val="FFFFFF"/>
                </a:solidFill>
              </a14:hiddenFill>
            </a:ext>
          </a:extLst>
        </p:spPr>
      </p:pic>
      <p:sp>
        <p:nvSpPr>
          <p:cNvPr id="2" name="Tytuł 1">
            <a:extLst>
              <a:ext uri="{FF2B5EF4-FFF2-40B4-BE49-F238E27FC236}">
                <a16:creationId xmlns:a16="http://schemas.microsoft.com/office/drawing/2014/main" id="{14C35BC6-9913-11A7-4718-F90FBB9D411F}"/>
              </a:ext>
            </a:extLst>
          </p:cNvPr>
          <p:cNvSpPr>
            <a:spLocks noGrp="1"/>
          </p:cNvSpPr>
          <p:nvPr>
            <p:ph type="ctrTitle"/>
          </p:nvPr>
        </p:nvSpPr>
        <p:spPr>
          <a:xfrm>
            <a:off x="365759" y="400468"/>
            <a:ext cx="11540691" cy="841191"/>
          </a:xfrm>
        </p:spPr>
        <p:txBody>
          <a:bodyPr>
            <a:normAutofit/>
          </a:bodyPr>
          <a:lstStyle/>
          <a:p>
            <a:r>
              <a:rPr lang="pl-PL" sz="4800" dirty="0">
                <a:latin typeface="+mn-lt"/>
              </a:rPr>
              <a:t>Zacisk śrubowy</a:t>
            </a:r>
            <a:endParaRPr lang="pl-PL" sz="4800" noProof="0" dirty="0">
              <a:latin typeface="+mn-lt"/>
            </a:endParaRPr>
          </a:p>
        </p:txBody>
      </p:sp>
      <p:sp>
        <p:nvSpPr>
          <p:cNvPr id="6" name="pole tekstowe 5">
            <a:extLst>
              <a:ext uri="{FF2B5EF4-FFF2-40B4-BE49-F238E27FC236}">
                <a16:creationId xmlns:a16="http://schemas.microsoft.com/office/drawing/2014/main" id="{B1E82012-EF7C-2FC4-0589-F239DDC6B756}"/>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3"/>
              </a:rPr>
              <a:t>https://www.napiecie.salama.pl/jak-laczyc-kable-i-przewody-szybkozlaczka/#Zlaczka-srubowa</a:t>
            </a:r>
            <a:r>
              <a:rPr lang="pl-PL" sz="1050" dirty="0"/>
              <a:t> </a:t>
            </a:r>
          </a:p>
        </p:txBody>
      </p:sp>
      <p:sp>
        <p:nvSpPr>
          <p:cNvPr id="9" name="pole tekstowe 8">
            <a:extLst>
              <a:ext uri="{FF2B5EF4-FFF2-40B4-BE49-F238E27FC236}">
                <a16:creationId xmlns:a16="http://schemas.microsoft.com/office/drawing/2014/main" id="{507B8FA7-85F0-5AD0-DC02-8FB921E81E46}"/>
              </a:ext>
            </a:extLst>
          </p:cNvPr>
          <p:cNvSpPr txBox="1"/>
          <p:nvPr/>
        </p:nvSpPr>
        <p:spPr>
          <a:xfrm>
            <a:off x="831273" y="1858320"/>
            <a:ext cx="6881090" cy="3470822"/>
          </a:xfrm>
          <a:prstGeom prst="rect">
            <a:avLst/>
          </a:prstGeom>
          <a:noFill/>
        </p:spPr>
        <p:txBody>
          <a:bodyPr wrap="square">
            <a:spAutoFit/>
          </a:bodyPr>
          <a:lstStyle/>
          <a:p>
            <a:pPr algn="just">
              <a:lnSpc>
                <a:spcPct val="150000"/>
              </a:lnSpc>
              <a:spcAft>
                <a:spcPts val="1950"/>
              </a:spcAft>
              <a:buNone/>
            </a:pPr>
            <a:r>
              <a:rPr lang="pl-PL" b="0" i="0" dirty="0">
                <a:effectLst/>
              </a:rPr>
              <a:t>Standardowy zacisk mosiężny z śrubką pokrytą warstwą galwaniczną. Zaciski tego typu są często spotykane np. w listwach 12-torowych.</a:t>
            </a:r>
          </a:p>
          <a:p>
            <a:pPr algn="just">
              <a:lnSpc>
                <a:spcPct val="150000"/>
              </a:lnSpc>
              <a:spcAft>
                <a:spcPts val="1950"/>
              </a:spcAft>
              <a:buNone/>
            </a:pPr>
            <a:r>
              <a:rPr lang="pl-PL" b="0" i="0" dirty="0">
                <a:effectLst/>
              </a:rPr>
              <a:t>Wadą tego rozwiązania jest śrubka, która podczas dokręcania wgniata się w żyłę niszcząc jej strukturę.</a:t>
            </a:r>
          </a:p>
          <a:p>
            <a:pPr algn="just">
              <a:lnSpc>
                <a:spcPct val="150000"/>
              </a:lnSpc>
            </a:pPr>
            <a:r>
              <a:rPr lang="pl-PL" b="0" i="0" dirty="0">
                <a:effectLst/>
              </a:rPr>
              <a:t>Zdarza się, że zbyt mocno dokręcony zacisk powodował ułamanie się żyły, natomiast zbyt słabo dokręcony powodował iskrzenie i grzanie się połączenia.</a:t>
            </a:r>
          </a:p>
        </p:txBody>
      </p:sp>
    </p:spTree>
    <p:extLst>
      <p:ext uri="{BB962C8B-B14F-4D97-AF65-F5344CB8AC3E}">
        <p14:creationId xmlns:p14="http://schemas.microsoft.com/office/powerpoint/2010/main" val="4072041006"/>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7FF00-0BA8-DA40-3C9D-F46AE5C68361}"/>
            </a:ext>
          </a:extLst>
        </p:cNvPr>
        <p:cNvGrpSpPr/>
        <p:nvPr/>
      </p:nvGrpSpPr>
      <p:grpSpPr>
        <a:xfrm>
          <a:off x="0" y="0"/>
          <a:ext cx="0" cy="0"/>
          <a:chOff x="0" y="0"/>
          <a:chExt cx="0" cy="0"/>
        </a:xfrm>
      </p:grpSpPr>
      <p:pic>
        <p:nvPicPr>
          <p:cNvPr id="7170" name="Picture 2">
            <a:extLst>
              <a:ext uri="{FF2B5EF4-FFF2-40B4-BE49-F238E27FC236}">
                <a16:creationId xmlns:a16="http://schemas.microsoft.com/office/drawing/2014/main" id="{23C6D4EA-29F6-4844-DF4D-07B340AA9C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6104" y="1902690"/>
            <a:ext cx="6081487" cy="4056352"/>
          </a:xfrm>
          <a:prstGeom prst="rect">
            <a:avLst/>
          </a:prstGeom>
          <a:noFill/>
          <a:extLst>
            <a:ext uri="{909E8E84-426E-40DD-AFC4-6F175D3DCCD1}">
              <a14:hiddenFill xmlns:a14="http://schemas.microsoft.com/office/drawing/2010/main">
                <a:solidFill>
                  <a:srgbClr val="FFFFFF"/>
                </a:solidFill>
              </a14:hiddenFill>
            </a:ext>
          </a:extLst>
        </p:spPr>
      </p:pic>
      <p:sp>
        <p:nvSpPr>
          <p:cNvPr id="2" name="Tytuł 1">
            <a:extLst>
              <a:ext uri="{FF2B5EF4-FFF2-40B4-BE49-F238E27FC236}">
                <a16:creationId xmlns:a16="http://schemas.microsoft.com/office/drawing/2014/main" id="{16225A32-6DE5-A51E-B96A-9E032BAC11B8}"/>
              </a:ext>
            </a:extLst>
          </p:cNvPr>
          <p:cNvSpPr>
            <a:spLocks noGrp="1"/>
          </p:cNvSpPr>
          <p:nvPr>
            <p:ph type="ctrTitle"/>
          </p:nvPr>
        </p:nvSpPr>
        <p:spPr>
          <a:xfrm>
            <a:off x="365759" y="400468"/>
            <a:ext cx="11540691" cy="841191"/>
          </a:xfrm>
        </p:spPr>
        <p:txBody>
          <a:bodyPr>
            <a:normAutofit/>
          </a:bodyPr>
          <a:lstStyle/>
          <a:p>
            <a:r>
              <a:rPr lang="pl-PL" sz="4800" dirty="0">
                <a:latin typeface="+mn-lt"/>
              </a:rPr>
              <a:t>Zacisk śrubowy</a:t>
            </a:r>
            <a:endParaRPr lang="pl-PL" sz="4800" noProof="0" dirty="0">
              <a:latin typeface="+mn-lt"/>
            </a:endParaRPr>
          </a:p>
        </p:txBody>
      </p:sp>
      <p:sp>
        <p:nvSpPr>
          <p:cNvPr id="6" name="pole tekstowe 5">
            <a:extLst>
              <a:ext uri="{FF2B5EF4-FFF2-40B4-BE49-F238E27FC236}">
                <a16:creationId xmlns:a16="http://schemas.microsoft.com/office/drawing/2014/main" id="{CDE698C0-4C21-802B-5C1C-A9BC26539566}"/>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3"/>
              </a:rPr>
              <a:t>https://www.napiecie.salama.pl/jak-laczyc-kable-i-przewody-szybkozlaczka/#Zlaczka-srubowa</a:t>
            </a:r>
            <a:r>
              <a:rPr lang="pl-PL" sz="1050" dirty="0"/>
              <a:t> </a:t>
            </a:r>
          </a:p>
        </p:txBody>
      </p:sp>
      <p:sp>
        <p:nvSpPr>
          <p:cNvPr id="9" name="pole tekstowe 8">
            <a:extLst>
              <a:ext uri="{FF2B5EF4-FFF2-40B4-BE49-F238E27FC236}">
                <a16:creationId xmlns:a16="http://schemas.microsoft.com/office/drawing/2014/main" id="{B0CC2E4E-0EA5-C7DB-4C10-8EC7C6A2D8F8}"/>
              </a:ext>
            </a:extLst>
          </p:cNvPr>
          <p:cNvSpPr txBox="1"/>
          <p:nvPr/>
        </p:nvSpPr>
        <p:spPr>
          <a:xfrm>
            <a:off x="609601" y="2015338"/>
            <a:ext cx="6881090" cy="3214341"/>
          </a:xfrm>
          <a:prstGeom prst="rect">
            <a:avLst/>
          </a:prstGeom>
          <a:noFill/>
        </p:spPr>
        <p:txBody>
          <a:bodyPr wrap="square">
            <a:spAutoFit/>
          </a:bodyPr>
          <a:lstStyle/>
          <a:p>
            <a:pPr algn="just">
              <a:lnSpc>
                <a:spcPct val="150000"/>
              </a:lnSpc>
              <a:spcAft>
                <a:spcPts val="1950"/>
              </a:spcAft>
              <a:buNone/>
            </a:pPr>
            <a:r>
              <a:rPr lang="pl-PL" b="0" i="0" dirty="0">
                <a:effectLst/>
              </a:rPr>
              <a:t>Zaciski i wkręty pokryte powłoką galwaniczną. </a:t>
            </a:r>
            <a:r>
              <a:rPr lang="pl-PL" b="1" i="0" u="sng" dirty="0">
                <a:effectLst/>
              </a:rPr>
              <a:t>Wewnątrz zacisku umieszczona jest stalowa podkładka</a:t>
            </a:r>
            <a:r>
              <a:rPr lang="pl-PL" b="0" i="0" dirty="0">
                <a:effectLst/>
              </a:rPr>
              <a:t>, która przenosi siłę dociskową śruby na żyłę. Dzięki temu ograniczona zostaje do minimum możliwość uszkodzenia struktury żyły.</a:t>
            </a:r>
          </a:p>
          <a:p>
            <a:pPr algn="just">
              <a:lnSpc>
                <a:spcPct val="150000"/>
              </a:lnSpc>
            </a:pPr>
            <a:r>
              <a:rPr lang="pl-PL" b="0" i="0" dirty="0">
                <a:effectLst/>
              </a:rPr>
              <a:t>W porównaniu do powyższego standardowego zacisku mosiężnego, zacisk z podkładką umożliwia odkręcanie i dokręcanie </a:t>
            </a:r>
            <a:r>
              <a:rPr lang="pl-PL" dirty="0"/>
              <a:t>żył kabli</a:t>
            </a:r>
            <a:r>
              <a:rPr lang="pl-PL" b="0" i="0" dirty="0">
                <a:effectLst/>
              </a:rPr>
              <a:t> bez ich uszkadzania.</a:t>
            </a:r>
          </a:p>
        </p:txBody>
      </p:sp>
    </p:spTree>
    <p:extLst>
      <p:ext uri="{BB962C8B-B14F-4D97-AF65-F5344CB8AC3E}">
        <p14:creationId xmlns:p14="http://schemas.microsoft.com/office/powerpoint/2010/main" val="3260830035"/>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6F320-71A0-01A2-8F74-3D7702E3D405}"/>
            </a:ext>
          </a:extLst>
        </p:cNvPr>
        <p:cNvGrpSpPr/>
        <p:nvPr/>
      </p:nvGrpSpPr>
      <p:grpSpPr>
        <a:xfrm>
          <a:off x="0" y="0"/>
          <a:ext cx="0" cy="0"/>
          <a:chOff x="0" y="0"/>
          <a:chExt cx="0" cy="0"/>
        </a:xfrm>
      </p:grpSpPr>
      <p:pic>
        <p:nvPicPr>
          <p:cNvPr id="8194" name="Picture 2">
            <a:extLst>
              <a:ext uri="{FF2B5EF4-FFF2-40B4-BE49-F238E27FC236}">
                <a16:creationId xmlns:a16="http://schemas.microsoft.com/office/drawing/2014/main" id="{EA1A28DC-1C3D-A820-7A12-6545B66398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6087" y="1904547"/>
            <a:ext cx="5832229" cy="3890097"/>
          </a:xfrm>
          <a:prstGeom prst="rect">
            <a:avLst/>
          </a:prstGeom>
          <a:noFill/>
          <a:extLst>
            <a:ext uri="{909E8E84-426E-40DD-AFC4-6F175D3DCCD1}">
              <a14:hiddenFill xmlns:a14="http://schemas.microsoft.com/office/drawing/2010/main">
                <a:solidFill>
                  <a:srgbClr val="FFFFFF"/>
                </a:solidFill>
              </a14:hiddenFill>
            </a:ext>
          </a:extLst>
        </p:spPr>
      </p:pic>
      <p:sp>
        <p:nvSpPr>
          <p:cNvPr id="2" name="Tytuł 1">
            <a:extLst>
              <a:ext uri="{FF2B5EF4-FFF2-40B4-BE49-F238E27FC236}">
                <a16:creationId xmlns:a16="http://schemas.microsoft.com/office/drawing/2014/main" id="{61F30523-8A01-15D3-54CE-A760EA0A1409}"/>
              </a:ext>
            </a:extLst>
          </p:cNvPr>
          <p:cNvSpPr>
            <a:spLocks noGrp="1"/>
          </p:cNvSpPr>
          <p:nvPr>
            <p:ph type="ctrTitle"/>
          </p:nvPr>
        </p:nvSpPr>
        <p:spPr>
          <a:xfrm>
            <a:off x="365759" y="400468"/>
            <a:ext cx="11540691" cy="841191"/>
          </a:xfrm>
        </p:spPr>
        <p:txBody>
          <a:bodyPr>
            <a:normAutofit/>
          </a:bodyPr>
          <a:lstStyle/>
          <a:p>
            <a:r>
              <a:rPr lang="pl-PL" sz="4800" dirty="0">
                <a:latin typeface="+mn-lt"/>
              </a:rPr>
              <a:t>Zacisk śrubowy</a:t>
            </a:r>
            <a:endParaRPr lang="pl-PL" sz="4800" noProof="0" dirty="0">
              <a:latin typeface="+mn-lt"/>
            </a:endParaRPr>
          </a:p>
        </p:txBody>
      </p:sp>
      <p:sp>
        <p:nvSpPr>
          <p:cNvPr id="6" name="pole tekstowe 5">
            <a:extLst>
              <a:ext uri="{FF2B5EF4-FFF2-40B4-BE49-F238E27FC236}">
                <a16:creationId xmlns:a16="http://schemas.microsoft.com/office/drawing/2014/main" id="{442F4985-6998-1601-3521-AE211E5D9F07}"/>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3"/>
              </a:rPr>
              <a:t>https://www.napiecie.salama.pl/jak-laczyc-kable-i-przewody-szybkozlaczka/#Zlaczka-srubowa</a:t>
            </a:r>
            <a:r>
              <a:rPr lang="pl-PL" sz="1050" dirty="0"/>
              <a:t> </a:t>
            </a:r>
          </a:p>
        </p:txBody>
      </p:sp>
      <p:sp>
        <p:nvSpPr>
          <p:cNvPr id="9" name="pole tekstowe 8">
            <a:extLst>
              <a:ext uri="{FF2B5EF4-FFF2-40B4-BE49-F238E27FC236}">
                <a16:creationId xmlns:a16="http://schemas.microsoft.com/office/drawing/2014/main" id="{175E22F5-C91A-A979-567C-1C4DBDD90C82}"/>
              </a:ext>
            </a:extLst>
          </p:cNvPr>
          <p:cNvSpPr txBox="1"/>
          <p:nvPr/>
        </p:nvSpPr>
        <p:spPr>
          <a:xfrm>
            <a:off x="1330037" y="2781066"/>
            <a:ext cx="4516581" cy="1295868"/>
          </a:xfrm>
          <a:prstGeom prst="rect">
            <a:avLst/>
          </a:prstGeom>
          <a:noFill/>
        </p:spPr>
        <p:txBody>
          <a:bodyPr wrap="square">
            <a:spAutoFit/>
          </a:bodyPr>
          <a:lstStyle/>
          <a:p>
            <a:pPr algn="just">
              <a:lnSpc>
                <a:spcPct val="150000"/>
              </a:lnSpc>
            </a:pPr>
            <a:r>
              <a:rPr lang="pl-PL" b="0" i="0" dirty="0">
                <a:effectLst/>
              </a:rPr>
              <a:t>Zacisk mosiężny z stalową podkładką. </a:t>
            </a:r>
          </a:p>
          <a:p>
            <a:pPr algn="just">
              <a:lnSpc>
                <a:spcPct val="150000"/>
              </a:lnSpc>
            </a:pPr>
            <a:r>
              <a:rPr lang="pl-PL" b="0" i="0" dirty="0">
                <a:effectLst/>
              </a:rPr>
              <a:t>Śruba wraz z podkładką pokryta galwaniczną warstwą zabezpieczającą przed korozją.</a:t>
            </a:r>
          </a:p>
        </p:txBody>
      </p:sp>
    </p:spTree>
    <p:extLst>
      <p:ext uri="{BB962C8B-B14F-4D97-AF65-F5344CB8AC3E}">
        <p14:creationId xmlns:p14="http://schemas.microsoft.com/office/powerpoint/2010/main" val="2662940465"/>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EF6AE-6BFA-A006-76E9-7FFD6A30363A}"/>
            </a:ext>
          </a:extLst>
        </p:cNvPr>
        <p:cNvGrpSpPr/>
        <p:nvPr/>
      </p:nvGrpSpPr>
      <p:grpSpPr>
        <a:xfrm>
          <a:off x="0" y="0"/>
          <a:ext cx="0" cy="0"/>
          <a:chOff x="0" y="0"/>
          <a:chExt cx="0" cy="0"/>
        </a:xfrm>
      </p:grpSpPr>
      <p:pic>
        <p:nvPicPr>
          <p:cNvPr id="9218" name="Picture 2">
            <a:extLst>
              <a:ext uri="{FF2B5EF4-FFF2-40B4-BE49-F238E27FC236}">
                <a16:creationId xmlns:a16="http://schemas.microsoft.com/office/drawing/2014/main" id="{8C4A1751-2E81-50C0-BA61-A8BF5401AE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6685" y="1876838"/>
            <a:ext cx="5915315" cy="3945515"/>
          </a:xfrm>
          <a:prstGeom prst="rect">
            <a:avLst/>
          </a:prstGeom>
          <a:noFill/>
          <a:extLst>
            <a:ext uri="{909E8E84-426E-40DD-AFC4-6F175D3DCCD1}">
              <a14:hiddenFill xmlns:a14="http://schemas.microsoft.com/office/drawing/2010/main">
                <a:solidFill>
                  <a:srgbClr val="FFFFFF"/>
                </a:solidFill>
              </a14:hiddenFill>
            </a:ext>
          </a:extLst>
        </p:spPr>
      </p:pic>
      <p:sp>
        <p:nvSpPr>
          <p:cNvPr id="2" name="Tytuł 1">
            <a:extLst>
              <a:ext uri="{FF2B5EF4-FFF2-40B4-BE49-F238E27FC236}">
                <a16:creationId xmlns:a16="http://schemas.microsoft.com/office/drawing/2014/main" id="{907AE082-3DAC-B85F-9054-2A5D868DEF7B}"/>
              </a:ext>
            </a:extLst>
          </p:cNvPr>
          <p:cNvSpPr>
            <a:spLocks noGrp="1"/>
          </p:cNvSpPr>
          <p:nvPr>
            <p:ph type="ctrTitle"/>
          </p:nvPr>
        </p:nvSpPr>
        <p:spPr>
          <a:xfrm>
            <a:off x="365759" y="400468"/>
            <a:ext cx="11540691" cy="841191"/>
          </a:xfrm>
        </p:spPr>
        <p:txBody>
          <a:bodyPr>
            <a:normAutofit/>
          </a:bodyPr>
          <a:lstStyle/>
          <a:p>
            <a:r>
              <a:rPr lang="pl-PL" sz="4800" dirty="0">
                <a:latin typeface="+mn-lt"/>
              </a:rPr>
              <a:t>Zacisk śrubowy</a:t>
            </a:r>
            <a:endParaRPr lang="pl-PL" sz="4800" noProof="0" dirty="0">
              <a:latin typeface="+mn-lt"/>
            </a:endParaRPr>
          </a:p>
        </p:txBody>
      </p:sp>
      <p:sp>
        <p:nvSpPr>
          <p:cNvPr id="6" name="pole tekstowe 5">
            <a:extLst>
              <a:ext uri="{FF2B5EF4-FFF2-40B4-BE49-F238E27FC236}">
                <a16:creationId xmlns:a16="http://schemas.microsoft.com/office/drawing/2014/main" id="{ACF4DC15-1EE9-8997-FCD7-D3E9B308447E}"/>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3"/>
              </a:rPr>
              <a:t>https://www.napiecie.salama.pl/jak-laczyc-kable-i-przewody-szybkozlaczka/#Zlaczka-srubowa</a:t>
            </a:r>
            <a:r>
              <a:rPr lang="pl-PL" sz="1050" dirty="0"/>
              <a:t> </a:t>
            </a:r>
          </a:p>
        </p:txBody>
      </p:sp>
      <p:sp>
        <p:nvSpPr>
          <p:cNvPr id="9" name="pole tekstowe 8">
            <a:extLst>
              <a:ext uri="{FF2B5EF4-FFF2-40B4-BE49-F238E27FC236}">
                <a16:creationId xmlns:a16="http://schemas.microsoft.com/office/drawing/2014/main" id="{DC3A570A-8A7A-DDE0-92A6-9F500E81CB4C}"/>
              </a:ext>
            </a:extLst>
          </p:cNvPr>
          <p:cNvSpPr txBox="1"/>
          <p:nvPr/>
        </p:nvSpPr>
        <p:spPr>
          <a:xfrm>
            <a:off x="1289049" y="2152994"/>
            <a:ext cx="5172363" cy="3055324"/>
          </a:xfrm>
          <a:prstGeom prst="rect">
            <a:avLst/>
          </a:prstGeom>
          <a:noFill/>
        </p:spPr>
        <p:txBody>
          <a:bodyPr wrap="square">
            <a:spAutoFit/>
          </a:bodyPr>
          <a:lstStyle/>
          <a:p>
            <a:pPr algn="just">
              <a:lnSpc>
                <a:spcPct val="150000"/>
              </a:lnSpc>
              <a:spcAft>
                <a:spcPts val="1950"/>
              </a:spcAft>
              <a:buNone/>
            </a:pPr>
            <a:r>
              <a:rPr lang="pl-PL" b="0" i="0" dirty="0">
                <a:effectLst/>
              </a:rPr>
              <a:t>Zacisk w wykonaniu morskim.</a:t>
            </a:r>
          </a:p>
          <a:p>
            <a:pPr algn="just">
              <a:lnSpc>
                <a:spcPct val="150000"/>
              </a:lnSpc>
              <a:spcAft>
                <a:spcPts val="1950"/>
              </a:spcAft>
              <a:buNone/>
            </a:pPr>
            <a:r>
              <a:rPr lang="pl-PL" b="0" i="0" dirty="0">
                <a:effectLst/>
              </a:rPr>
              <a:t>Wszystkie elementy zacisku zabezpieczone są przed korozją warstwą galwaniczną.</a:t>
            </a:r>
          </a:p>
          <a:p>
            <a:pPr algn="just">
              <a:lnSpc>
                <a:spcPct val="150000"/>
              </a:lnSpc>
            </a:pPr>
            <a:r>
              <a:rPr lang="pl-PL" b="0" i="0" dirty="0">
                <a:effectLst/>
              </a:rPr>
              <a:t>Specjalnie zaprojektowana śruba wraz z zabezpieczeniem przed </a:t>
            </a:r>
            <a:r>
              <a:rPr lang="pl-PL" b="0" i="0" dirty="0" err="1">
                <a:effectLst/>
              </a:rPr>
              <a:t>samoodkręcaniem</a:t>
            </a:r>
            <a:r>
              <a:rPr lang="pl-PL" b="0" i="0" dirty="0">
                <a:effectLst/>
              </a:rPr>
              <a:t> zapewnia stabilne połączenie.</a:t>
            </a:r>
          </a:p>
        </p:txBody>
      </p:sp>
    </p:spTree>
    <p:extLst>
      <p:ext uri="{BB962C8B-B14F-4D97-AF65-F5344CB8AC3E}">
        <p14:creationId xmlns:p14="http://schemas.microsoft.com/office/powerpoint/2010/main" val="3124754163"/>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1704E1-136B-4010-B796-11436C90F6A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4A7CEF3-D0C2-FDDD-3D78-3799EC85C8CC}"/>
              </a:ext>
            </a:extLst>
          </p:cNvPr>
          <p:cNvSpPr>
            <a:spLocks noGrp="1"/>
          </p:cNvSpPr>
          <p:nvPr>
            <p:ph type="ctrTitle"/>
          </p:nvPr>
        </p:nvSpPr>
        <p:spPr>
          <a:xfrm>
            <a:off x="365759" y="400468"/>
            <a:ext cx="11540691" cy="841191"/>
          </a:xfrm>
        </p:spPr>
        <p:txBody>
          <a:bodyPr>
            <a:normAutofit/>
          </a:bodyPr>
          <a:lstStyle/>
          <a:p>
            <a:r>
              <a:rPr lang="pl-PL" sz="4800" dirty="0">
                <a:latin typeface="+mn-lt"/>
              </a:rPr>
              <a:t>Kontrola połączeń śrubowych</a:t>
            </a:r>
            <a:endParaRPr lang="pl-PL" sz="4800" noProof="0" dirty="0">
              <a:latin typeface="+mn-lt"/>
            </a:endParaRPr>
          </a:p>
        </p:txBody>
      </p:sp>
      <p:sp>
        <p:nvSpPr>
          <p:cNvPr id="6" name="pole tekstowe 5">
            <a:extLst>
              <a:ext uri="{FF2B5EF4-FFF2-40B4-BE49-F238E27FC236}">
                <a16:creationId xmlns:a16="http://schemas.microsoft.com/office/drawing/2014/main" id="{F89165F7-5279-A991-0FFB-39648A618287}"/>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https://www.napiecie.salama.pl/jak-laczyc-kable-i-przewody-szybkozlaczka/#Zlaczka-srubowa</a:t>
            </a:r>
            <a:r>
              <a:rPr lang="pl-PL" sz="1050" dirty="0"/>
              <a:t> </a:t>
            </a:r>
          </a:p>
        </p:txBody>
      </p:sp>
      <p:sp>
        <p:nvSpPr>
          <p:cNvPr id="9" name="pole tekstowe 8">
            <a:extLst>
              <a:ext uri="{FF2B5EF4-FFF2-40B4-BE49-F238E27FC236}">
                <a16:creationId xmlns:a16="http://schemas.microsoft.com/office/drawing/2014/main" id="{C73FA78B-5C6A-3C9B-879B-26DBFCF2EC4F}"/>
              </a:ext>
            </a:extLst>
          </p:cNvPr>
          <p:cNvSpPr txBox="1"/>
          <p:nvPr/>
        </p:nvSpPr>
        <p:spPr>
          <a:xfrm>
            <a:off x="508000" y="2000138"/>
            <a:ext cx="6659418" cy="3214341"/>
          </a:xfrm>
          <a:prstGeom prst="rect">
            <a:avLst/>
          </a:prstGeom>
          <a:noFill/>
        </p:spPr>
        <p:txBody>
          <a:bodyPr wrap="square">
            <a:spAutoFit/>
          </a:bodyPr>
          <a:lstStyle/>
          <a:p>
            <a:pPr algn="just">
              <a:lnSpc>
                <a:spcPct val="150000"/>
              </a:lnSpc>
              <a:spcAft>
                <a:spcPts val="1950"/>
              </a:spcAft>
              <a:buNone/>
            </a:pPr>
            <a:r>
              <a:rPr lang="pl-PL" b="0" i="0" dirty="0">
                <a:effectLst/>
              </a:rPr>
              <a:t>W Polsce istnieją zalecenia branżowe według których, </a:t>
            </a:r>
            <a:r>
              <a:rPr lang="pl-PL" b="1" i="0" u="sng" dirty="0">
                <a:effectLst/>
              </a:rPr>
              <a:t>wszystkie połączenia śrubowe należy co 6 miesięcy skontrolować, czyli sprawdzić wkrętakiem dynamometrycznym czy połączenie się nie poluzowało</a:t>
            </a:r>
            <a:r>
              <a:rPr lang="pl-PL" b="0" i="0" dirty="0">
                <a:effectLst/>
              </a:rPr>
              <a:t>.</a:t>
            </a:r>
          </a:p>
          <a:p>
            <a:pPr algn="just">
              <a:lnSpc>
                <a:spcPct val="150000"/>
              </a:lnSpc>
              <a:spcAft>
                <a:spcPts val="1950"/>
              </a:spcAft>
            </a:pPr>
            <a:r>
              <a:rPr lang="pl-PL" b="0" i="0" dirty="0">
                <a:effectLst/>
              </a:rPr>
              <a:t>Jeśli producent na swoim wyrobie nie podał siły z jaką należy dokręcać zacisk śrubowy, należy jako wytyczne brać zapisy z  </a:t>
            </a:r>
            <a:r>
              <a:rPr lang="pl-PL" i="0" dirty="0">
                <a:effectLst/>
              </a:rPr>
              <a:t>Normy </a:t>
            </a:r>
            <a:r>
              <a:rPr lang="pl-PL" i="0" strike="noStrike" dirty="0">
                <a:effectLst/>
              </a:rPr>
              <a:t>EN 60998-2-1</a:t>
            </a:r>
            <a:r>
              <a:rPr lang="pl-PL" i="0" dirty="0">
                <a:effectLst/>
              </a:rPr>
              <a:t>, która </a:t>
            </a:r>
            <a:r>
              <a:rPr lang="pl-PL" b="0" i="0" dirty="0">
                <a:effectLst/>
              </a:rPr>
              <a:t>określa moment dokręcenia dla gwintu.</a:t>
            </a:r>
          </a:p>
        </p:txBody>
      </p:sp>
      <p:graphicFrame>
        <p:nvGraphicFramePr>
          <p:cNvPr id="3" name="Tabela 2">
            <a:extLst>
              <a:ext uri="{FF2B5EF4-FFF2-40B4-BE49-F238E27FC236}">
                <a16:creationId xmlns:a16="http://schemas.microsoft.com/office/drawing/2014/main" id="{7424CA86-3925-F72E-0B3A-6DFA185A363E}"/>
              </a:ext>
            </a:extLst>
          </p:cNvPr>
          <p:cNvGraphicFramePr>
            <a:graphicFrameLocks noGrp="1"/>
          </p:cNvGraphicFramePr>
          <p:nvPr>
            <p:extLst>
              <p:ext uri="{D42A27DB-BD31-4B8C-83A1-F6EECF244321}">
                <p14:modId xmlns:p14="http://schemas.microsoft.com/office/powerpoint/2010/main" val="2035437533"/>
              </p:ext>
            </p:extLst>
          </p:nvPr>
        </p:nvGraphicFramePr>
        <p:xfrm>
          <a:off x="7527637" y="2046450"/>
          <a:ext cx="4251901" cy="3268980"/>
        </p:xfrm>
        <a:graphic>
          <a:graphicData uri="http://schemas.openxmlformats.org/drawingml/2006/table">
            <a:tbl>
              <a:tblPr/>
              <a:tblGrid>
                <a:gridCol w="1450109">
                  <a:extLst>
                    <a:ext uri="{9D8B030D-6E8A-4147-A177-3AD203B41FA5}">
                      <a16:colId xmlns:a16="http://schemas.microsoft.com/office/drawing/2014/main" val="2813723968"/>
                    </a:ext>
                  </a:extLst>
                </a:gridCol>
                <a:gridCol w="1717964">
                  <a:extLst>
                    <a:ext uri="{9D8B030D-6E8A-4147-A177-3AD203B41FA5}">
                      <a16:colId xmlns:a16="http://schemas.microsoft.com/office/drawing/2014/main" val="2825244701"/>
                    </a:ext>
                  </a:extLst>
                </a:gridCol>
                <a:gridCol w="1083828">
                  <a:extLst>
                    <a:ext uri="{9D8B030D-6E8A-4147-A177-3AD203B41FA5}">
                      <a16:colId xmlns:a16="http://schemas.microsoft.com/office/drawing/2014/main" val="2420049866"/>
                    </a:ext>
                  </a:extLst>
                </a:gridCol>
              </a:tblGrid>
              <a:tr h="0">
                <a:tc>
                  <a:txBody>
                    <a:bodyPr/>
                    <a:lstStyle/>
                    <a:p>
                      <a:pPr algn="ctr" fontAlgn="ctr"/>
                      <a:r>
                        <a:rPr lang="pl-PL" b="0" dirty="0">
                          <a:solidFill>
                            <a:schemeClr val="tx1"/>
                          </a:solidFill>
                          <a:effectLst/>
                        </a:rPr>
                        <a:t>Rozmiar gwintu metrycznego</a:t>
                      </a:r>
                    </a:p>
                  </a:txBody>
                  <a:tcPr marR="95250" marT="57150" marB="57150" anchor="ctr">
                    <a:lnL>
                      <a:noFill/>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solidFill>
                      <a:srgbClr val="DEDEDE"/>
                    </a:solidFill>
                  </a:tcPr>
                </a:tc>
                <a:tc>
                  <a:txBody>
                    <a:bodyPr/>
                    <a:lstStyle/>
                    <a:p>
                      <a:pPr algn="ctr" fontAlgn="ctr"/>
                      <a:r>
                        <a:rPr lang="pl-PL" b="0">
                          <a:solidFill>
                            <a:schemeClr val="tx1"/>
                          </a:solidFill>
                          <a:effectLst/>
                        </a:rPr>
                        <a:t>Moment dokręcania</a:t>
                      </a:r>
                    </a:p>
                  </a:txBody>
                  <a:tcPr marR="95250" marT="57150" marB="57150" anchor="ctr">
                    <a:lnL>
                      <a:noFill/>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solidFill>
                      <a:srgbClr val="DEDEDE"/>
                    </a:solidFill>
                  </a:tcPr>
                </a:tc>
                <a:tc>
                  <a:txBody>
                    <a:bodyPr/>
                    <a:lstStyle/>
                    <a:p>
                      <a:pPr algn="ctr" fontAlgn="ctr"/>
                      <a:r>
                        <a:rPr lang="pl-PL" b="0">
                          <a:solidFill>
                            <a:schemeClr val="tx1"/>
                          </a:solidFill>
                          <a:effectLst/>
                        </a:rPr>
                        <a:t>Średnica śruby</a:t>
                      </a:r>
                    </a:p>
                  </a:txBody>
                  <a:tcPr marR="95250" marT="57150" marB="57150" anchor="ctr">
                    <a:lnL>
                      <a:noFill/>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solidFill>
                      <a:srgbClr val="DEDEDE"/>
                    </a:solidFill>
                  </a:tcPr>
                </a:tc>
                <a:extLst>
                  <a:ext uri="{0D108BD9-81ED-4DB2-BD59-A6C34878D82A}">
                    <a16:rowId xmlns:a16="http://schemas.microsoft.com/office/drawing/2014/main" val="3656292565"/>
                  </a:ext>
                </a:extLst>
              </a:tr>
              <a:tr h="0">
                <a:tc>
                  <a:txBody>
                    <a:bodyPr/>
                    <a:lstStyle/>
                    <a:p>
                      <a:pPr algn="ctr" fontAlgn="ctr"/>
                      <a:r>
                        <a:rPr lang="pl-PL" b="0">
                          <a:solidFill>
                            <a:schemeClr val="tx1"/>
                          </a:solidFill>
                          <a:effectLst/>
                        </a:rPr>
                        <a:t>M2,5</a:t>
                      </a:r>
                    </a:p>
                  </a:txBody>
                  <a:tcPr marR="95250" marT="57150" marB="57150" anchor="ctr">
                    <a:lnL>
                      <a:noFill/>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solidFill>
                      <a:srgbClr val="FFFFFF"/>
                    </a:solidFill>
                  </a:tcPr>
                </a:tc>
                <a:tc>
                  <a:txBody>
                    <a:bodyPr/>
                    <a:lstStyle/>
                    <a:p>
                      <a:pPr algn="ctr" fontAlgn="ctr"/>
                      <a:r>
                        <a:rPr lang="pl-PL" b="0">
                          <a:solidFill>
                            <a:schemeClr val="tx1"/>
                          </a:solidFill>
                          <a:effectLst/>
                        </a:rPr>
                        <a:t>0,4 Nm</a:t>
                      </a:r>
                    </a:p>
                  </a:txBody>
                  <a:tcPr marR="95250" marT="57150" marB="57150" anchor="ctr">
                    <a:lnL>
                      <a:noFill/>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solidFill>
                      <a:srgbClr val="FFFFFF"/>
                    </a:solidFill>
                  </a:tcPr>
                </a:tc>
                <a:tc>
                  <a:txBody>
                    <a:bodyPr/>
                    <a:lstStyle/>
                    <a:p>
                      <a:pPr algn="ctr" fontAlgn="ctr"/>
                      <a:r>
                        <a:rPr lang="pl-PL" b="0">
                          <a:solidFill>
                            <a:schemeClr val="tx1"/>
                          </a:solidFill>
                          <a:effectLst/>
                        </a:rPr>
                        <a:t>2,42 mm</a:t>
                      </a:r>
                    </a:p>
                  </a:txBody>
                  <a:tcPr marR="95250" marT="57150" marB="57150" anchor="ctr">
                    <a:lnL>
                      <a:noFill/>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solidFill>
                      <a:srgbClr val="FFFFFF"/>
                    </a:solidFill>
                  </a:tcPr>
                </a:tc>
                <a:extLst>
                  <a:ext uri="{0D108BD9-81ED-4DB2-BD59-A6C34878D82A}">
                    <a16:rowId xmlns:a16="http://schemas.microsoft.com/office/drawing/2014/main" val="3068881054"/>
                  </a:ext>
                </a:extLst>
              </a:tr>
              <a:tr h="0">
                <a:tc>
                  <a:txBody>
                    <a:bodyPr/>
                    <a:lstStyle/>
                    <a:p>
                      <a:pPr algn="ctr" fontAlgn="ctr"/>
                      <a:r>
                        <a:rPr lang="pl-PL" b="0">
                          <a:solidFill>
                            <a:schemeClr val="tx1"/>
                          </a:solidFill>
                          <a:effectLst/>
                        </a:rPr>
                        <a:t>M3</a:t>
                      </a:r>
                    </a:p>
                  </a:txBody>
                  <a:tcPr marR="95250" marT="57150" marB="57150" anchor="ctr">
                    <a:lnL>
                      <a:noFill/>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solidFill>
                      <a:srgbClr val="DEDEDE"/>
                    </a:solidFill>
                  </a:tcPr>
                </a:tc>
                <a:tc>
                  <a:txBody>
                    <a:bodyPr/>
                    <a:lstStyle/>
                    <a:p>
                      <a:pPr algn="ctr" fontAlgn="ctr"/>
                      <a:r>
                        <a:rPr lang="pl-PL" b="0">
                          <a:solidFill>
                            <a:schemeClr val="tx1"/>
                          </a:solidFill>
                          <a:effectLst/>
                        </a:rPr>
                        <a:t>0,6 Nm</a:t>
                      </a:r>
                    </a:p>
                  </a:txBody>
                  <a:tcPr marR="95250" marT="57150" marB="57150" anchor="ctr">
                    <a:lnL>
                      <a:noFill/>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solidFill>
                      <a:srgbClr val="DEDEDE"/>
                    </a:solidFill>
                  </a:tcPr>
                </a:tc>
                <a:tc>
                  <a:txBody>
                    <a:bodyPr/>
                    <a:lstStyle/>
                    <a:p>
                      <a:pPr algn="ctr" fontAlgn="ctr"/>
                      <a:r>
                        <a:rPr lang="pl-PL" b="0">
                          <a:solidFill>
                            <a:schemeClr val="tx1"/>
                          </a:solidFill>
                          <a:effectLst/>
                        </a:rPr>
                        <a:t>2,92 mm</a:t>
                      </a:r>
                    </a:p>
                  </a:txBody>
                  <a:tcPr marR="95250" marT="57150" marB="57150" anchor="ctr">
                    <a:lnL>
                      <a:noFill/>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solidFill>
                      <a:srgbClr val="DEDEDE"/>
                    </a:solidFill>
                  </a:tcPr>
                </a:tc>
                <a:extLst>
                  <a:ext uri="{0D108BD9-81ED-4DB2-BD59-A6C34878D82A}">
                    <a16:rowId xmlns:a16="http://schemas.microsoft.com/office/drawing/2014/main" val="2674448326"/>
                  </a:ext>
                </a:extLst>
              </a:tr>
              <a:tr h="0">
                <a:tc>
                  <a:txBody>
                    <a:bodyPr/>
                    <a:lstStyle/>
                    <a:p>
                      <a:pPr algn="ctr" fontAlgn="ctr"/>
                      <a:r>
                        <a:rPr lang="pl-PL" b="0">
                          <a:solidFill>
                            <a:schemeClr val="tx1"/>
                          </a:solidFill>
                          <a:effectLst/>
                        </a:rPr>
                        <a:t>M4</a:t>
                      </a:r>
                    </a:p>
                  </a:txBody>
                  <a:tcPr marR="95250" marT="57150" marB="57150" anchor="ctr">
                    <a:lnL>
                      <a:noFill/>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solidFill>
                      <a:srgbClr val="FFFFFF"/>
                    </a:solidFill>
                  </a:tcPr>
                </a:tc>
                <a:tc>
                  <a:txBody>
                    <a:bodyPr/>
                    <a:lstStyle/>
                    <a:p>
                      <a:pPr algn="ctr" fontAlgn="ctr"/>
                      <a:r>
                        <a:rPr lang="pl-PL" b="0">
                          <a:solidFill>
                            <a:schemeClr val="tx1"/>
                          </a:solidFill>
                          <a:effectLst/>
                        </a:rPr>
                        <a:t>1,2 Nm</a:t>
                      </a:r>
                    </a:p>
                  </a:txBody>
                  <a:tcPr marR="95250" marT="57150" marB="57150" anchor="ctr">
                    <a:lnL>
                      <a:noFill/>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solidFill>
                      <a:srgbClr val="FFFFFF"/>
                    </a:solidFill>
                  </a:tcPr>
                </a:tc>
                <a:tc>
                  <a:txBody>
                    <a:bodyPr/>
                    <a:lstStyle/>
                    <a:p>
                      <a:pPr algn="ctr" fontAlgn="ctr"/>
                      <a:r>
                        <a:rPr lang="pl-PL" b="0">
                          <a:solidFill>
                            <a:schemeClr val="tx1"/>
                          </a:solidFill>
                          <a:effectLst/>
                        </a:rPr>
                        <a:t>3,9 mm</a:t>
                      </a:r>
                    </a:p>
                  </a:txBody>
                  <a:tcPr marR="95250" marT="57150" marB="57150" anchor="ctr">
                    <a:lnL>
                      <a:noFill/>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solidFill>
                      <a:srgbClr val="FFFFFF"/>
                    </a:solidFill>
                  </a:tcPr>
                </a:tc>
                <a:extLst>
                  <a:ext uri="{0D108BD9-81ED-4DB2-BD59-A6C34878D82A}">
                    <a16:rowId xmlns:a16="http://schemas.microsoft.com/office/drawing/2014/main" val="921082760"/>
                  </a:ext>
                </a:extLst>
              </a:tr>
              <a:tr h="0">
                <a:tc>
                  <a:txBody>
                    <a:bodyPr/>
                    <a:lstStyle/>
                    <a:p>
                      <a:pPr algn="ctr" fontAlgn="ctr"/>
                      <a:r>
                        <a:rPr lang="pl-PL" b="0">
                          <a:solidFill>
                            <a:schemeClr val="tx1"/>
                          </a:solidFill>
                          <a:effectLst/>
                        </a:rPr>
                        <a:t>M5</a:t>
                      </a:r>
                    </a:p>
                  </a:txBody>
                  <a:tcPr marR="95250" marT="57150" marB="57150" anchor="ctr">
                    <a:lnL>
                      <a:noFill/>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solidFill>
                      <a:srgbClr val="DEDEDE"/>
                    </a:solidFill>
                  </a:tcPr>
                </a:tc>
                <a:tc>
                  <a:txBody>
                    <a:bodyPr/>
                    <a:lstStyle/>
                    <a:p>
                      <a:pPr algn="ctr" fontAlgn="ctr"/>
                      <a:r>
                        <a:rPr lang="pl-PL" b="0">
                          <a:solidFill>
                            <a:schemeClr val="tx1"/>
                          </a:solidFill>
                          <a:effectLst/>
                        </a:rPr>
                        <a:t>2 Nm</a:t>
                      </a:r>
                    </a:p>
                  </a:txBody>
                  <a:tcPr marR="95250" marT="57150" marB="57150" anchor="ctr">
                    <a:lnL>
                      <a:noFill/>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solidFill>
                      <a:srgbClr val="DEDEDE"/>
                    </a:solidFill>
                  </a:tcPr>
                </a:tc>
                <a:tc>
                  <a:txBody>
                    <a:bodyPr/>
                    <a:lstStyle/>
                    <a:p>
                      <a:pPr algn="ctr" fontAlgn="ctr"/>
                      <a:r>
                        <a:rPr lang="pl-PL" b="0">
                          <a:solidFill>
                            <a:schemeClr val="tx1"/>
                          </a:solidFill>
                          <a:effectLst/>
                        </a:rPr>
                        <a:t>4,9 mm</a:t>
                      </a:r>
                    </a:p>
                  </a:txBody>
                  <a:tcPr marR="95250" marT="57150" marB="57150" anchor="ctr">
                    <a:lnL>
                      <a:noFill/>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solidFill>
                      <a:srgbClr val="DEDEDE"/>
                    </a:solidFill>
                  </a:tcPr>
                </a:tc>
                <a:extLst>
                  <a:ext uri="{0D108BD9-81ED-4DB2-BD59-A6C34878D82A}">
                    <a16:rowId xmlns:a16="http://schemas.microsoft.com/office/drawing/2014/main" val="2193659337"/>
                  </a:ext>
                </a:extLst>
              </a:tr>
              <a:tr h="0">
                <a:tc>
                  <a:txBody>
                    <a:bodyPr/>
                    <a:lstStyle/>
                    <a:p>
                      <a:pPr algn="ctr" fontAlgn="ctr"/>
                      <a:r>
                        <a:rPr lang="pl-PL" b="0">
                          <a:solidFill>
                            <a:schemeClr val="tx1"/>
                          </a:solidFill>
                          <a:effectLst/>
                        </a:rPr>
                        <a:t>M6</a:t>
                      </a:r>
                    </a:p>
                  </a:txBody>
                  <a:tcPr marR="95250" marT="57150" marB="57150" anchor="ctr">
                    <a:lnL>
                      <a:noFill/>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solidFill>
                      <a:srgbClr val="FFFFFF"/>
                    </a:solidFill>
                  </a:tcPr>
                </a:tc>
                <a:tc>
                  <a:txBody>
                    <a:bodyPr/>
                    <a:lstStyle/>
                    <a:p>
                      <a:pPr algn="ctr" fontAlgn="ctr"/>
                      <a:r>
                        <a:rPr lang="pl-PL" b="0">
                          <a:solidFill>
                            <a:schemeClr val="tx1"/>
                          </a:solidFill>
                          <a:effectLst/>
                        </a:rPr>
                        <a:t>3,5 Nm</a:t>
                      </a:r>
                    </a:p>
                  </a:txBody>
                  <a:tcPr marR="95250" marT="57150" marB="57150" anchor="ctr">
                    <a:lnL>
                      <a:noFill/>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solidFill>
                      <a:srgbClr val="FFFFFF"/>
                    </a:solidFill>
                  </a:tcPr>
                </a:tc>
                <a:tc>
                  <a:txBody>
                    <a:bodyPr/>
                    <a:lstStyle/>
                    <a:p>
                      <a:pPr algn="ctr" fontAlgn="ctr"/>
                      <a:r>
                        <a:rPr lang="pl-PL" b="0">
                          <a:solidFill>
                            <a:schemeClr val="tx1"/>
                          </a:solidFill>
                          <a:effectLst/>
                        </a:rPr>
                        <a:t>5,88 mm</a:t>
                      </a:r>
                    </a:p>
                  </a:txBody>
                  <a:tcPr marR="95250" marT="57150" marB="57150" anchor="ctr">
                    <a:lnL>
                      <a:noFill/>
                    </a:lnL>
                    <a:lnR>
                      <a:noFill/>
                    </a:lnR>
                    <a:lnT w="9525" cap="flat" cmpd="sng" algn="ctr">
                      <a:solidFill>
                        <a:srgbClr val="EDEDED"/>
                      </a:solidFill>
                      <a:prstDash val="solid"/>
                      <a:round/>
                      <a:headEnd type="none" w="med" len="med"/>
                      <a:tailEnd type="none" w="med" len="med"/>
                    </a:lnT>
                    <a:lnB w="9525" cap="flat" cmpd="sng" algn="ctr">
                      <a:solidFill>
                        <a:srgbClr val="EDEDED"/>
                      </a:solidFill>
                      <a:prstDash val="solid"/>
                      <a:round/>
                      <a:headEnd type="none" w="med" len="med"/>
                      <a:tailEnd type="none" w="med" len="med"/>
                    </a:lnB>
                    <a:solidFill>
                      <a:srgbClr val="FFFFFF"/>
                    </a:solidFill>
                  </a:tcPr>
                </a:tc>
                <a:extLst>
                  <a:ext uri="{0D108BD9-81ED-4DB2-BD59-A6C34878D82A}">
                    <a16:rowId xmlns:a16="http://schemas.microsoft.com/office/drawing/2014/main" val="4004187860"/>
                  </a:ext>
                </a:extLst>
              </a:tr>
              <a:tr h="0">
                <a:tc>
                  <a:txBody>
                    <a:bodyPr/>
                    <a:lstStyle/>
                    <a:p>
                      <a:pPr algn="ctr" fontAlgn="ctr"/>
                      <a:r>
                        <a:rPr lang="pl-PL" b="0">
                          <a:solidFill>
                            <a:schemeClr val="tx1"/>
                          </a:solidFill>
                          <a:effectLst/>
                        </a:rPr>
                        <a:t>M8</a:t>
                      </a:r>
                    </a:p>
                  </a:txBody>
                  <a:tcPr marR="95250" marT="57150" marB="57150" anchor="ctr">
                    <a:lnL>
                      <a:noFill/>
                    </a:lnL>
                    <a:lnR>
                      <a:noFill/>
                    </a:lnR>
                    <a:lnT w="9525" cap="flat" cmpd="sng" algn="ctr">
                      <a:solidFill>
                        <a:srgbClr val="EDEDED"/>
                      </a:solidFill>
                      <a:prstDash val="solid"/>
                      <a:round/>
                      <a:headEnd type="none" w="med" len="med"/>
                      <a:tailEnd type="none" w="med" len="med"/>
                    </a:lnT>
                    <a:lnB>
                      <a:noFill/>
                    </a:lnB>
                    <a:solidFill>
                      <a:srgbClr val="DEDEDE"/>
                    </a:solidFill>
                  </a:tcPr>
                </a:tc>
                <a:tc>
                  <a:txBody>
                    <a:bodyPr/>
                    <a:lstStyle/>
                    <a:p>
                      <a:pPr algn="ctr" fontAlgn="ctr"/>
                      <a:r>
                        <a:rPr lang="pl-PL" b="0">
                          <a:solidFill>
                            <a:schemeClr val="tx1"/>
                          </a:solidFill>
                          <a:effectLst/>
                        </a:rPr>
                        <a:t>4 Nm</a:t>
                      </a:r>
                    </a:p>
                  </a:txBody>
                  <a:tcPr marR="95250" marT="57150" marB="57150" anchor="ctr">
                    <a:lnL>
                      <a:noFill/>
                    </a:lnL>
                    <a:lnR>
                      <a:noFill/>
                    </a:lnR>
                    <a:lnT w="9525" cap="flat" cmpd="sng" algn="ctr">
                      <a:solidFill>
                        <a:srgbClr val="EDEDED"/>
                      </a:solidFill>
                      <a:prstDash val="solid"/>
                      <a:round/>
                      <a:headEnd type="none" w="med" len="med"/>
                      <a:tailEnd type="none" w="med" len="med"/>
                    </a:lnT>
                    <a:lnB>
                      <a:noFill/>
                    </a:lnB>
                    <a:solidFill>
                      <a:srgbClr val="DEDEDE"/>
                    </a:solidFill>
                  </a:tcPr>
                </a:tc>
                <a:tc>
                  <a:txBody>
                    <a:bodyPr/>
                    <a:lstStyle/>
                    <a:p>
                      <a:pPr algn="ctr" fontAlgn="ctr"/>
                      <a:r>
                        <a:rPr lang="pl-PL" b="0" dirty="0">
                          <a:solidFill>
                            <a:schemeClr val="tx1"/>
                          </a:solidFill>
                          <a:effectLst/>
                        </a:rPr>
                        <a:t>7,86 mm</a:t>
                      </a:r>
                    </a:p>
                  </a:txBody>
                  <a:tcPr marR="95250" marT="57150" marB="57150" anchor="ctr">
                    <a:lnL>
                      <a:noFill/>
                    </a:lnL>
                    <a:lnR>
                      <a:noFill/>
                    </a:lnR>
                    <a:lnT w="9525" cap="flat" cmpd="sng" algn="ctr">
                      <a:solidFill>
                        <a:srgbClr val="EDEDED"/>
                      </a:solidFill>
                      <a:prstDash val="solid"/>
                      <a:round/>
                      <a:headEnd type="none" w="med" len="med"/>
                      <a:tailEnd type="none" w="med" len="med"/>
                    </a:lnT>
                    <a:lnB>
                      <a:noFill/>
                    </a:lnB>
                    <a:solidFill>
                      <a:srgbClr val="DEDEDE"/>
                    </a:solidFill>
                  </a:tcPr>
                </a:tc>
                <a:extLst>
                  <a:ext uri="{0D108BD9-81ED-4DB2-BD59-A6C34878D82A}">
                    <a16:rowId xmlns:a16="http://schemas.microsoft.com/office/drawing/2014/main" val="3574751793"/>
                  </a:ext>
                </a:extLst>
              </a:tr>
            </a:tbl>
          </a:graphicData>
        </a:graphic>
      </p:graphicFrame>
    </p:spTree>
    <p:extLst>
      <p:ext uri="{BB962C8B-B14F-4D97-AF65-F5344CB8AC3E}">
        <p14:creationId xmlns:p14="http://schemas.microsoft.com/office/powerpoint/2010/main" val="3006109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7719C-1F68-686C-F02C-5D6E0866ABA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52A6C9A-23BF-879C-29B4-79B19101A160}"/>
              </a:ext>
            </a:extLst>
          </p:cNvPr>
          <p:cNvSpPr>
            <a:spLocks noGrp="1"/>
          </p:cNvSpPr>
          <p:nvPr>
            <p:ph type="ctrTitle"/>
          </p:nvPr>
        </p:nvSpPr>
        <p:spPr>
          <a:xfrm>
            <a:off x="365759" y="400468"/>
            <a:ext cx="11540691" cy="841191"/>
          </a:xfrm>
        </p:spPr>
        <p:txBody>
          <a:bodyPr>
            <a:normAutofit/>
          </a:bodyPr>
          <a:lstStyle/>
          <a:p>
            <a:r>
              <a:rPr lang="pl-PL" sz="4800" noProof="0" dirty="0">
                <a:latin typeface="+mn-lt"/>
              </a:rPr>
              <a:t>Cel szkolenia</a:t>
            </a:r>
          </a:p>
        </p:txBody>
      </p:sp>
      <p:sp>
        <p:nvSpPr>
          <p:cNvPr id="3" name="Podtytuł 2">
            <a:extLst>
              <a:ext uri="{FF2B5EF4-FFF2-40B4-BE49-F238E27FC236}">
                <a16:creationId xmlns:a16="http://schemas.microsoft.com/office/drawing/2014/main" id="{6C446657-967A-A7AC-BA50-E9FE195291A9}"/>
              </a:ext>
            </a:extLst>
          </p:cNvPr>
          <p:cNvSpPr>
            <a:spLocks noGrp="1"/>
          </p:cNvSpPr>
          <p:nvPr>
            <p:ph type="subTitle" idx="1"/>
          </p:nvPr>
        </p:nvSpPr>
        <p:spPr>
          <a:xfrm>
            <a:off x="2143836" y="2177473"/>
            <a:ext cx="7904327" cy="2503053"/>
          </a:xfrm>
        </p:spPr>
        <p:txBody>
          <a:bodyPr>
            <a:normAutofit fontScale="92500" lnSpcReduction="20000"/>
          </a:bodyPr>
          <a:lstStyle/>
          <a:p>
            <a:pPr algn="just">
              <a:lnSpc>
                <a:spcPct val="150000"/>
              </a:lnSpc>
            </a:pPr>
            <a:r>
              <a:rPr lang="pl-PL" noProof="0" dirty="0">
                <a:effectLst/>
                <a:ea typeface="MS Mincho" panose="02020609040205080304" pitchFamily="49" charset="-128"/>
                <a:cs typeface="Times New Roman" panose="02020603050405020304" pitchFamily="18" charset="0"/>
              </a:rPr>
              <a:t>Zapewnienie uczestnikom wiedzy niezbędnej do bezpiecznego wykonywania prac związanych z montażem</a:t>
            </a:r>
            <a:r>
              <a:rPr lang="pl-PL" dirty="0">
                <a:ea typeface="MS Mincho" panose="02020609040205080304" pitchFamily="49" charset="-128"/>
                <a:cs typeface="Times New Roman" panose="02020603050405020304" pitchFamily="18" charset="0"/>
              </a:rPr>
              <a:t> </a:t>
            </a:r>
            <a:r>
              <a:rPr lang="pl-PL" noProof="0" dirty="0">
                <a:effectLst/>
                <a:ea typeface="MS Mincho" panose="02020609040205080304" pitchFamily="49" charset="-128"/>
                <a:cs typeface="Times New Roman" panose="02020603050405020304" pitchFamily="18" charset="0"/>
              </a:rPr>
              <a:t>osprzętu kablowego nn.</a:t>
            </a:r>
          </a:p>
          <a:p>
            <a:pPr algn="just">
              <a:lnSpc>
                <a:spcPct val="150000"/>
              </a:lnSpc>
            </a:pPr>
            <a:br>
              <a:rPr lang="pl-PL" noProof="0" dirty="0">
                <a:effectLst/>
                <a:ea typeface="MS Mincho" panose="02020609040205080304" pitchFamily="49" charset="-128"/>
                <a:cs typeface="Times New Roman" panose="02020603050405020304" pitchFamily="18" charset="0"/>
              </a:rPr>
            </a:br>
            <a:r>
              <a:rPr lang="pl-PL" noProof="0" dirty="0">
                <a:effectLst/>
                <a:ea typeface="MS Mincho" panose="02020609040205080304" pitchFamily="49" charset="-128"/>
                <a:cs typeface="Times New Roman" panose="02020603050405020304" pitchFamily="18" charset="0"/>
              </a:rPr>
              <a:t>Uświadomienie wymagań prawnych, technicznych i bezpieczeństwa związanych z pracą przy urządzeniach elektroenergetycznych.</a:t>
            </a:r>
          </a:p>
        </p:txBody>
      </p:sp>
    </p:spTree>
    <p:extLst>
      <p:ext uri="{BB962C8B-B14F-4D97-AF65-F5344CB8AC3E}">
        <p14:creationId xmlns:p14="http://schemas.microsoft.com/office/powerpoint/2010/main" val="42293128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25581-2F95-9070-9D5E-F204BC3564D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524487D-8172-4B7F-78E8-2A6DA8F7C03A}"/>
              </a:ext>
            </a:extLst>
          </p:cNvPr>
          <p:cNvSpPr>
            <a:spLocks noGrp="1"/>
          </p:cNvSpPr>
          <p:nvPr>
            <p:ph type="ctrTitle"/>
          </p:nvPr>
        </p:nvSpPr>
        <p:spPr>
          <a:xfrm>
            <a:off x="365759" y="400468"/>
            <a:ext cx="11540691" cy="841191"/>
          </a:xfrm>
        </p:spPr>
        <p:txBody>
          <a:bodyPr>
            <a:normAutofit/>
          </a:bodyPr>
          <a:lstStyle/>
          <a:p>
            <a:r>
              <a:rPr lang="pl-PL" sz="4800" i="0" u="none" strike="noStrike" baseline="0" dirty="0" err="1">
                <a:latin typeface="+mn-lt"/>
              </a:rPr>
              <a:t>YnKY</a:t>
            </a:r>
            <a:endParaRPr lang="pl-PL" sz="4800" noProof="0" dirty="0">
              <a:latin typeface="+mn-lt"/>
            </a:endParaRPr>
          </a:p>
        </p:txBody>
      </p:sp>
      <p:sp>
        <p:nvSpPr>
          <p:cNvPr id="3" name="Podtytuł 2">
            <a:extLst>
              <a:ext uri="{FF2B5EF4-FFF2-40B4-BE49-F238E27FC236}">
                <a16:creationId xmlns:a16="http://schemas.microsoft.com/office/drawing/2014/main" id="{07D3612F-C9D1-A5EB-1E9B-03F4CB02EEF5}"/>
              </a:ext>
            </a:extLst>
          </p:cNvPr>
          <p:cNvSpPr>
            <a:spLocks noGrp="1"/>
          </p:cNvSpPr>
          <p:nvPr>
            <p:ph type="subTitle" idx="1"/>
          </p:nvPr>
        </p:nvSpPr>
        <p:spPr>
          <a:xfrm>
            <a:off x="692727" y="1435510"/>
            <a:ext cx="10991273" cy="5022022"/>
          </a:xfrm>
        </p:spPr>
        <p:txBody>
          <a:bodyPr>
            <a:normAutofit/>
          </a:bodyPr>
          <a:lstStyle/>
          <a:p>
            <a:pPr algn="l">
              <a:lnSpc>
                <a:spcPct val="115000"/>
              </a:lnSpc>
              <a:spcAft>
                <a:spcPts val="1000"/>
              </a:spcAft>
            </a:pPr>
            <a:endParaRPr lang="pl-PL" sz="1800" b="0" i="0" u="none" strike="noStrike" baseline="0" dirty="0"/>
          </a:p>
          <a:p>
            <a:pPr algn="l">
              <a:lnSpc>
                <a:spcPct val="115000"/>
              </a:lnSpc>
              <a:spcAft>
                <a:spcPts val="1000"/>
              </a:spcAft>
            </a:pPr>
            <a:r>
              <a:rPr lang="pl-PL" sz="1800" b="0" i="0" u="none" strike="noStrike" baseline="0" dirty="0"/>
              <a:t>1 - Żyła przewodząca miedziana </a:t>
            </a:r>
            <a:br>
              <a:rPr lang="pl-PL" sz="1800" b="0" i="0" u="none" strike="noStrike" baseline="0" dirty="0"/>
            </a:br>
            <a:r>
              <a:rPr lang="pl-PL" sz="1800" dirty="0"/>
              <a:t>2 - </a:t>
            </a:r>
            <a:r>
              <a:rPr lang="pl-PL" sz="1800" b="0" i="0" u="none" strike="noStrike" baseline="0" dirty="0"/>
              <a:t>Izolacja PVC</a:t>
            </a:r>
            <a:br>
              <a:rPr lang="pl-PL" sz="1800" b="0" i="0" u="none" strike="noStrike" baseline="0" dirty="0"/>
            </a:br>
            <a:r>
              <a:rPr lang="pl-PL" sz="1800" b="0" i="0" u="none" strike="noStrike" baseline="0" dirty="0"/>
              <a:t>3 - Powłoka zewnętrzna z PVC uodpornionego </a:t>
            </a:r>
            <a:br>
              <a:rPr lang="pl-PL" sz="1800" b="0" i="0" u="none" strike="noStrike" baseline="0" dirty="0"/>
            </a:br>
            <a:r>
              <a:rPr lang="pl-PL" sz="1800" b="0" i="0" u="none" strike="noStrike" baseline="0" dirty="0"/>
              <a:t>      na rozprzestrzenianie płomienia</a:t>
            </a:r>
          </a:p>
          <a:p>
            <a:pPr algn="l">
              <a:lnSpc>
                <a:spcPct val="115000"/>
              </a:lnSpc>
              <a:spcAft>
                <a:spcPts val="1000"/>
              </a:spcAft>
            </a:pPr>
            <a:r>
              <a:rPr lang="pl-PL" sz="1800" b="0" i="0" u="none" strike="noStrike" baseline="0" dirty="0"/>
              <a:t>Kable elektroenergetyczne z izolacją PVC oraz powłoką z PVC uodpornionego na rozprzestrzenianie płomienia przeznaczone do układania na stałe, wewnątrz i na zewnątrz pomieszczeń, bezpośrednio w ziemi i w obudowach betonowych, odporne na promieniowanie UV.</a:t>
            </a:r>
          </a:p>
          <a:p>
            <a:pPr algn="l">
              <a:lnSpc>
                <a:spcPct val="115000"/>
              </a:lnSpc>
              <a:spcAft>
                <a:spcPts val="1000"/>
              </a:spcAft>
            </a:pPr>
            <a:r>
              <a:rPr lang="pl-PL" sz="1800" b="0" i="0" u="none" strike="noStrike" baseline="0" dirty="0"/>
              <a:t>Konstrukcja tych wyrobów jest zgodna ze wskazanymi normami przedmiotowymi.</a:t>
            </a:r>
          </a:p>
          <a:p>
            <a:pPr algn="l">
              <a:lnSpc>
                <a:spcPct val="115000"/>
              </a:lnSpc>
              <a:spcAft>
                <a:spcPts val="1000"/>
              </a:spcAft>
            </a:pPr>
            <a:r>
              <a:rPr lang="pl-PL" sz="1800" b="0" i="0" u="none" strike="noStrike" baseline="0" dirty="0"/>
              <a:t>W trakcie prac instalacyjnych wymagane jest stosowanie się do obowiązujących przepisów w tym zakresie.</a:t>
            </a:r>
          </a:p>
        </p:txBody>
      </p:sp>
      <p:pic>
        <p:nvPicPr>
          <p:cNvPr id="5" name="Obraz 4">
            <a:extLst>
              <a:ext uri="{FF2B5EF4-FFF2-40B4-BE49-F238E27FC236}">
                <a16:creationId xmlns:a16="http://schemas.microsoft.com/office/drawing/2014/main" id="{28A23210-2CBE-4DA4-1595-C9BCBA166E2A}"/>
              </a:ext>
            </a:extLst>
          </p:cNvPr>
          <p:cNvPicPr>
            <a:picLocks noChangeAspect="1"/>
          </p:cNvPicPr>
          <p:nvPr/>
        </p:nvPicPr>
        <p:blipFill>
          <a:blip r:embed="rId2"/>
          <a:stretch>
            <a:fillRect/>
          </a:stretch>
        </p:blipFill>
        <p:spPr>
          <a:xfrm>
            <a:off x="7394860" y="1181594"/>
            <a:ext cx="4191585" cy="2410161"/>
          </a:xfrm>
          <a:prstGeom prst="rect">
            <a:avLst/>
          </a:prstGeom>
        </p:spPr>
      </p:pic>
      <p:sp>
        <p:nvSpPr>
          <p:cNvPr id="7" name="pole tekstowe 6">
            <a:extLst>
              <a:ext uri="{FF2B5EF4-FFF2-40B4-BE49-F238E27FC236}">
                <a16:creationId xmlns:a16="http://schemas.microsoft.com/office/drawing/2014/main" id="{A3299D15-B040-9321-412E-7014CC3E349B}"/>
              </a:ext>
            </a:extLst>
          </p:cNvPr>
          <p:cNvSpPr txBox="1"/>
          <p:nvPr/>
        </p:nvSpPr>
        <p:spPr>
          <a:xfrm>
            <a:off x="235526" y="6457532"/>
            <a:ext cx="4909129" cy="253916"/>
          </a:xfrm>
          <a:prstGeom prst="rect">
            <a:avLst/>
          </a:prstGeom>
          <a:noFill/>
        </p:spPr>
        <p:txBody>
          <a:bodyPr wrap="square" rtlCol="0">
            <a:spAutoFit/>
          </a:bodyPr>
          <a:lstStyle/>
          <a:p>
            <a:r>
              <a:rPr lang="pl-PL" sz="1050" dirty="0"/>
              <a:t>Źródło: Katalog NKT Przewody i kable elektroenergetyczne niskiego napięcia</a:t>
            </a:r>
          </a:p>
        </p:txBody>
      </p:sp>
    </p:spTree>
    <p:extLst>
      <p:ext uri="{BB962C8B-B14F-4D97-AF65-F5344CB8AC3E}">
        <p14:creationId xmlns:p14="http://schemas.microsoft.com/office/powerpoint/2010/main" val="3937907422"/>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12BEA-D458-C142-04B8-B1251EF27B1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C4E2947-8BD6-3476-7D6F-9BF8942CB9CD}"/>
              </a:ext>
            </a:extLst>
          </p:cNvPr>
          <p:cNvSpPr>
            <a:spLocks noGrp="1"/>
          </p:cNvSpPr>
          <p:nvPr>
            <p:ph type="ctrTitle"/>
          </p:nvPr>
        </p:nvSpPr>
        <p:spPr>
          <a:xfrm>
            <a:off x="325654" y="3008404"/>
            <a:ext cx="11540691" cy="841191"/>
          </a:xfrm>
        </p:spPr>
        <p:txBody>
          <a:bodyPr>
            <a:normAutofit/>
          </a:bodyPr>
          <a:lstStyle/>
          <a:p>
            <a:r>
              <a:rPr lang="pl-PL" sz="4800" dirty="0">
                <a:latin typeface="+mn-lt"/>
              </a:rPr>
              <a:t>Dobór końcówki BIT-a lub wkrętaka</a:t>
            </a:r>
            <a:endParaRPr lang="pl-PL" sz="4800" noProof="0" dirty="0">
              <a:latin typeface="+mn-lt"/>
            </a:endParaRPr>
          </a:p>
        </p:txBody>
      </p:sp>
    </p:spTree>
    <p:extLst>
      <p:ext uri="{BB962C8B-B14F-4D97-AF65-F5344CB8AC3E}">
        <p14:creationId xmlns:p14="http://schemas.microsoft.com/office/powerpoint/2010/main" val="194676491"/>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36216-9882-48E8-9FE3-01686634423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DF06E6E-8AB2-3E1C-0669-DAB2376049ED}"/>
              </a:ext>
            </a:extLst>
          </p:cNvPr>
          <p:cNvSpPr>
            <a:spLocks noGrp="1"/>
          </p:cNvSpPr>
          <p:nvPr>
            <p:ph type="ctrTitle"/>
          </p:nvPr>
        </p:nvSpPr>
        <p:spPr>
          <a:xfrm>
            <a:off x="365759" y="400468"/>
            <a:ext cx="11540691" cy="841191"/>
          </a:xfrm>
        </p:spPr>
        <p:txBody>
          <a:bodyPr>
            <a:normAutofit/>
          </a:bodyPr>
          <a:lstStyle/>
          <a:p>
            <a:r>
              <a:rPr lang="pl-PL" sz="4800" dirty="0">
                <a:latin typeface="+mn-lt"/>
              </a:rPr>
              <a:t>Dobór końcówki BIT-a lub wkrętaka</a:t>
            </a:r>
            <a:endParaRPr lang="pl-PL" sz="4800" noProof="0" dirty="0">
              <a:latin typeface="+mn-lt"/>
            </a:endParaRPr>
          </a:p>
        </p:txBody>
      </p:sp>
      <p:sp>
        <p:nvSpPr>
          <p:cNvPr id="3" name="Podtytuł 2">
            <a:extLst>
              <a:ext uri="{FF2B5EF4-FFF2-40B4-BE49-F238E27FC236}">
                <a16:creationId xmlns:a16="http://schemas.microsoft.com/office/drawing/2014/main" id="{B1FEB5D9-8982-6CBD-ACA6-09275FAE8C96}"/>
              </a:ext>
            </a:extLst>
          </p:cNvPr>
          <p:cNvSpPr>
            <a:spLocks noGrp="1"/>
          </p:cNvSpPr>
          <p:nvPr>
            <p:ph type="subTitle" idx="1"/>
          </p:nvPr>
        </p:nvSpPr>
        <p:spPr>
          <a:xfrm>
            <a:off x="659511" y="1838149"/>
            <a:ext cx="5809673" cy="4425532"/>
          </a:xfrm>
        </p:spPr>
        <p:txBody>
          <a:bodyPr>
            <a:normAutofit/>
          </a:bodyPr>
          <a:lstStyle/>
          <a:p>
            <a:pPr algn="l">
              <a:lnSpc>
                <a:spcPct val="115000"/>
              </a:lnSpc>
              <a:spcAft>
                <a:spcPts val="1000"/>
              </a:spcAft>
            </a:pPr>
            <a:r>
              <a:rPr lang="pl-PL" dirty="0"/>
              <a:t>Podstawą dobrze wykonanego połączenia śrubowego jest śruba dokręcona z właściwym momentem obrotowym.</a:t>
            </a:r>
          </a:p>
          <a:p>
            <a:pPr algn="l">
              <a:lnSpc>
                <a:spcPct val="115000"/>
              </a:lnSpc>
              <a:spcAft>
                <a:spcPts val="1000"/>
              </a:spcAft>
            </a:pPr>
            <a:r>
              <a:rPr lang="pl-PL" dirty="0"/>
              <a:t>W celu uniknięcia zniszczenia gniazda śruby i wkrętka należy prawidłowo dobrać końcówkę wkręcającą do gniazda śruby dzięki czemu zyskujemy lepszy styk powierzchni i większą siłę z jaką przekazywana jest siła skrętna.</a:t>
            </a:r>
          </a:p>
        </p:txBody>
      </p:sp>
      <p:pic>
        <p:nvPicPr>
          <p:cNvPr id="2050" name="Picture 2" descr="Sprawdź, czy robisz to dobrze: Najpopularniejsze błędy podczas dokręcania">
            <a:extLst>
              <a:ext uri="{FF2B5EF4-FFF2-40B4-BE49-F238E27FC236}">
                <a16:creationId xmlns:a16="http://schemas.microsoft.com/office/drawing/2014/main" id="{B2551FBB-64B0-650D-DC17-DA516AC6AF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4846" y="1387896"/>
            <a:ext cx="5321604" cy="4875785"/>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CF5C2D4E-BD10-0229-8ABB-41FA816488E1}"/>
              </a:ext>
            </a:extLst>
          </p:cNvPr>
          <p:cNvSpPr txBox="1"/>
          <p:nvPr/>
        </p:nvSpPr>
        <p:spPr>
          <a:xfrm>
            <a:off x="235527" y="6457532"/>
            <a:ext cx="6657642" cy="253916"/>
          </a:xfrm>
          <a:prstGeom prst="rect">
            <a:avLst/>
          </a:prstGeom>
          <a:noFill/>
        </p:spPr>
        <p:txBody>
          <a:bodyPr wrap="square" rtlCol="0">
            <a:spAutoFit/>
          </a:bodyPr>
          <a:lstStyle/>
          <a:p>
            <a:r>
              <a:rPr lang="pl-PL" sz="1050" dirty="0"/>
              <a:t>Źródło: </a:t>
            </a:r>
            <a:r>
              <a:rPr lang="pl-PL" sz="1050" dirty="0">
                <a:hlinkClick r:id="rId3"/>
              </a:rPr>
              <a:t>https://www.tim.pl/strefa-porad/Sprawdz-czy-robisz-to-dobrze-Najpopularniejsze-bledy-podczas-dokrecania</a:t>
            </a:r>
            <a:r>
              <a:rPr lang="pl-PL" sz="1050" dirty="0"/>
              <a:t> </a:t>
            </a:r>
          </a:p>
        </p:txBody>
      </p:sp>
    </p:spTree>
    <p:extLst>
      <p:ext uri="{BB962C8B-B14F-4D97-AF65-F5344CB8AC3E}">
        <p14:creationId xmlns:p14="http://schemas.microsoft.com/office/powerpoint/2010/main" val="975511481"/>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260-FE67-6302-D0D2-64E42CCF4E5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A462989-167C-BFD8-9A18-91034C297798}"/>
              </a:ext>
            </a:extLst>
          </p:cNvPr>
          <p:cNvSpPr>
            <a:spLocks noGrp="1"/>
          </p:cNvSpPr>
          <p:nvPr>
            <p:ph type="ctrTitle"/>
          </p:nvPr>
        </p:nvSpPr>
        <p:spPr>
          <a:xfrm>
            <a:off x="365759" y="400468"/>
            <a:ext cx="11540691" cy="841191"/>
          </a:xfrm>
        </p:spPr>
        <p:txBody>
          <a:bodyPr>
            <a:normAutofit/>
          </a:bodyPr>
          <a:lstStyle/>
          <a:p>
            <a:r>
              <a:rPr lang="pl-PL" sz="4800" dirty="0">
                <a:latin typeface="+mn-lt"/>
              </a:rPr>
              <a:t>Dobór końcówki BIT-a lub wkrętaka</a:t>
            </a:r>
            <a:endParaRPr lang="pl-PL" sz="4800" noProof="0" dirty="0">
              <a:latin typeface="+mn-lt"/>
            </a:endParaRPr>
          </a:p>
        </p:txBody>
      </p:sp>
      <p:sp>
        <p:nvSpPr>
          <p:cNvPr id="3" name="Podtytuł 2">
            <a:extLst>
              <a:ext uri="{FF2B5EF4-FFF2-40B4-BE49-F238E27FC236}">
                <a16:creationId xmlns:a16="http://schemas.microsoft.com/office/drawing/2014/main" id="{1D3D7944-51D4-6A22-9FF8-82287FCD194B}"/>
              </a:ext>
            </a:extLst>
          </p:cNvPr>
          <p:cNvSpPr>
            <a:spLocks noGrp="1"/>
          </p:cNvSpPr>
          <p:nvPr>
            <p:ph type="subTitle" idx="1"/>
          </p:nvPr>
        </p:nvSpPr>
        <p:spPr>
          <a:xfrm>
            <a:off x="692727" y="1435510"/>
            <a:ext cx="10991273" cy="5022022"/>
          </a:xfrm>
        </p:spPr>
        <p:txBody>
          <a:bodyPr>
            <a:normAutofit/>
          </a:bodyPr>
          <a:lstStyle/>
          <a:p>
            <a:pPr algn="l">
              <a:lnSpc>
                <a:spcPct val="115000"/>
              </a:lnSpc>
              <a:spcAft>
                <a:spcPts val="1000"/>
              </a:spcAft>
            </a:pPr>
            <a:r>
              <a:rPr lang="pl-PL" dirty="0"/>
              <a:t>Najczęściej stosowane końcówki</a:t>
            </a:r>
          </a:p>
        </p:txBody>
      </p:sp>
      <p:pic>
        <p:nvPicPr>
          <p:cNvPr id="3074" name="Picture 2" descr="Sprawdź, czy robisz to dobrze: Najpopularniejsze błędy podczas dokręcania">
            <a:extLst>
              <a:ext uri="{FF2B5EF4-FFF2-40B4-BE49-F238E27FC236}">
                <a16:creationId xmlns:a16="http://schemas.microsoft.com/office/drawing/2014/main" id="{9C97AB0B-6AB9-B77B-F5E1-CBEFAD91E8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2266" y="2084039"/>
            <a:ext cx="8067675" cy="3895725"/>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F21A5829-B2A7-8DB8-8423-8AF0C03E738F}"/>
              </a:ext>
            </a:extLst>
          </p:cNvPr>
          <p:cNvSpPr txBox="1"/>
          <p:nvPr/>
        </p:nvSpPr>
        <p:spPr>
          <a:xfrm>
            <a:off x="235527" y="6457532"/>
            <a:ext cx="6657642" cy="253916"/>
          </a:xfrm>
          <a:prstGeom prst="rect">
            <a:avLst/>
          </a:prstGeom>
          <a:noFill/>
        </p:spPr>
        <p:txBody>
          <a:bodyPr wrap="square" rtlCol="0">
            <a:spAutoFit/>
          </a:bodyPr>
          <a:lstStyle/>
          <a:p>
            <a:r>
              <a:rPr lang="pl-PL" sz="1050" dirty="0"/>
              <a:t>Źródło: </a:t>
            </a:r>
            <a:r>
              <a:rPr lang="pl-PL" sz="1050" dirty="0">
                <a:hlinkClick r:id="rId3"/>
              </a:rPr>
              <a:t>https://www.tim.pl/strefa-porad/Sprawdz-czy-robisz-to-dobrze-Najpopularniejsze-bledy-podczas-dokrecania</a:t>
            </a:r>
            <a:r>
              <a:rPr lang="pl-PL" sz="1050" dirty="0"/>
              <a:t> </a:t>
            </a:r>
          </a:p>
        </p:txBody>
      </p:sp>
    </p:spTree>
    <p:extLst>
      <p:ext uri="{BB962C8B-B14F-4D97-AF65-F5344CB8AC3E}">
        <p14:creationId xmlns:p14="http://schemas.microsoft.com/office/powerpoint/2010/main" val="1527444932"/>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5DF7D-5C29-BD74-F31C-7854012A4FB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B39A9EA-B380-4E5C-2160-E40E260E8B56}"/>
              </a:ext>
            </a:extLst>
          </p:cNvPr>
          <p:cNvSpPr>
            <a:spLocks noGrp="1"/>
          </p:cNvSpPr>
          <p:nvPr>
            <p:ph type="ctrTitle"/>
          </p:nvPr>
        </p:nvSpPr>
        <p:spPr>
          <a:xfrm>
            <a:off x="365759" y="400468"/>
            <a:ext cx="11540691" cy="841191"/>
          </a:xfrm>
        </p:spPr>
        <p:txBody>
          <a:bodyPr>
            <a:normAutofit/>
          </a:bodyPr>
          <a:lstStyle/>
          <a:p>
            <a:r>
              <a:rPr lang="pl-PL" sz="4800" dirty="0">
                <a:latin typeface="+mn-lt"/>
              </a:rPr>
              <a:t>Dobór końcówki BIT-a lub wkrętaka</a:t>
            </a:r>
            <a:endParaRPr lang="pl-PL" sz="4800" noProof="0" dirty="0">
              <a:latin typeface="+mn-lt"/>
            </a:endParaRPr>
          </a:p>
        </p:txBody>
      </p:sp>
      <p:pic>
        <p:nvPicPr>
          <p:cNvPr id="4098" name="Picture 2" descr="Sprawdź, czy robisz to dobrze: Najpopularniejsze błędy podczas dokręcania">
            <a:extLst>
              <a:ext uri="{FF2B5EF4-FFF2-40B4-BE49-F238E27FC236}">
                <a16:creationId xmlns:a16="http://schemas.microsoft.com/office/drawing/2014/main" id="{1589D85D-F98C-DE56-1ECD-E63E6CD95F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2162" y="2865871"/>
            <a:ext cx="8067675" cy="3028950"/>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a:extLst>
              <a:ext uri="{FF2B5EF4-FFF2-40B4-BE49-F238E27FC236}">
                <a16:creationId xmlns:a16="http://schemas.microsoft.com/office/drawing/2014/main" id="{5B2B3EDE-28B8-4385-61E1-287F1A72B8F9}"/>
              </a:ext>
            </a:extLst>
          </p:cNvPr>
          <p:cNvSpPr txBox="1"/>
          <p:nvPr/>
        </p:nvSpPr>
        <p:spPr>
          <a:xfrm>
            <a:off x="235527" y="6457532"/>
            <a:ext cx="6657642" cy="253916"/>
          </a:xfrm>
          <a:prstGeom prst="rect">
            <a:avLst/>
          </a:prstGeom>
          <a:noFill/>
        </p:spPr>
        <p:txBody>
          <a:bodyPr wrap="square" rtlCol="0">
            <a:spAutoFit/>
          </a:bodyPr>
          <a:lstStyle/>
          <a:p>
            <a:r>
              <a:rPr lang="pl-PL" sz="1050" dirty="0"/>
              <a:t>Źródło: </a:t>
            </a:r>
            <a:r>
              <a:rPr lang="pl-PL" sz="1050" dirty="0">
                <a:hlinkClick r:id="rId3"/>
              </a:rPr>
              <a:t>https://www.tim.pl/strefa-porad/Sprawdz-czy-robisz-to-dobrze-Najpopularniejsze-bledy-podczas-dokrecania</a:t>
            </a:r>
            <a:r>
              <a:rPr lang="pl-PL" sz="1050" dirty="0"/>
              <a:t> </a:t>
            </a:r>
          </a:p>
        </p:txBody>
      </p:sp>
      <p:sp>
        <p:nvSpPr>
          <p:cNvPr id="7" name="Podtytuł 2">
            <a:extLst>
              <a:ext uri="{FF2B5EF4-FFF2-40B4-BE49-F238E27FC236}">
                <a16:creationId xmlns:a16="http://schemas.microsoft.com/office/drawing/2014/main" id="{C324D241-8CF5-A35D-DE1C-D63954B8A0AC}"/>
              </a:ext>
            </a:extLst>
          </p:cNvPr>
          <p:cNvSpPr>
            <a:spLocks noGrp="1"/>
          </p:cNvSpPr>
          <p:nvPr>
            <p:ph type="subTitle" idx="1"/>
          </p:nvPr>
        </p:nvSpPr>
        <p:spPr>
          <a:xfrm>
            <a:off x="692727" y="1717964"/>
            <a:ext cx="10991273" cy="4739568"/>
          </a:xfrm>
        </p:spPr>
        <p:txBody>
          <a:bodyPr>
            <a:normAutofit/>
          </a:bodyPr>
          <a:lstStyle/>
          <a:p>
            <a:pPr algn="l">
              <a:lnSpc>
                <a:spcPct val="115000"/>
              </a:lnSpc>
              <a:spcAft>
                <a:spcPts val="1000"/>
              </a:spcAft>
            </a:pPr>
            <a:r>
              <a:rPr lang="pl-PL" dirty="0"/>
              <a:t>W ramach jednego typu końcówki różnią się rozmiarami</a:t>
            </a:r>
          </a:p>
        </p:txBody>
      </p:sp>
    </p:spTree>
    <p:extLst>
      <p:ext uri="{BB962C8B-B14F-4D97-AF65-F5344CB8AC3E}">
        <p14:creationId xmlns:p14="http://schemas.microsoft.com/office/powerpoint/2010/main" val="3449502879"/>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4E935-46C8-0137-3BD0-785F8486723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1577D46-BB87-7DB1-827E-AC6D7654491A}"/>
              </a:ext>
            </a:extLst>
          </p:cNvPr>
          <p:cNvSpPr>
            <a:spLocks noGrp="1"/>
          </p:cNvSpPr>
          <p:nvPr>
            <p:ph type="ctrTitle"/>
          </p:nvPr>
        </p:nvSpPr>
        <p:spPr>
          <a:xfrm>
            <a:off x="365759" y="400468"/>
            <a:ext cx="11540691" cy="841191"/>
          </a:xfrm>
        </p:spPr>
        <p:txBody>
          <a:bodyPr>
            <a:normAutofit/>
          </a:bodyPr>
          <a:lstStyle/>
          <a:p>
            <a:r>
              <a:rPr lang="pl-PL" sz="4800" dirty="0">
                <a:latin typeface="+mn-lt"/>
              </a:rPr>
              <a:t>W elektrotechnice najczęściej stosowane są:</a:t>
            </a:r>
            <a:endParaRPr lang="pl-PL" sz="4800" noProof="0" dirty="0">
              <a:latin typeface="+mn-lt"/>
            </a:endParaRPr>
          </a:p>
        </p:txBody>
      </p:sp>
      <p:sp>
        <p:nvSpPr>
          <p:cNvPr id="3" name="Podtytuł 2">
            <a:extLst>
              <a:ext uri="{FF2B5EF4-FFF2-40B4-BE49-F238E27FC236}">
                <a16:creationId xmlns:a16="http://schemas.microsoft.com/office/drawing/2014/main" id="{C3523AFA-585D-3BA0-587B-554F5788FEE8}"/>
              </a:ext>
            </a:extLst>
          </p:cNvPr>
          <p:cNvSpPr>
            <a:spLocks noGrp="1"/>
          </p:cNvSpPr>
          <p:nvPr>
            <p:ph type="subTitle" idx="1"/>
          </p:nvPr>
        </p:nvSpPr>
        <p:spPr>
          <a:xfrm>
            <a:off x="3225522" y="1623789"/>
            <a:ext cx="8580623" cy="2512088"/>
          </a:xfrm>
        </p:spPr>
        <p:txBody>
          <a:bodyPr>
            <a:normAutofit/>
          </a:bodyPr>
          <a:lstStyle/>
          <a:p>
            <a:pPr algn="l">
              <a:lnSpc>
                <a:spcPct val="115000"/>
              </a:lnSpc>
              <a:spcAft>
                <a:spcPts val="1000"/>
              </a:spcAft>
            </a:pPr>
            <a:r>
              <a:rPr lang="pl-PL" sz="1600" b="1" dirty="0"/>
              <a:t>SL/PH</a:t>
            </a:r>
          </a:p>
          <a:p>
            <a:pPr algn="l">
              <a:lnSpc>
                <a:spcPct val="115000"/>
              </a:lnSpc>
              <a:spcAft>
                <a:spcPts val="1000"/>
              </a:spcAft>
            </a:pPr>
            <a:r>
              <a:rPr lang="pl-PL" sz="1600" b="0" i="0" dirty="0">
                <a:effectLst/>
              </a:rPr>
              <a:t>Ten profil śrubowy jest również nazywany profilem </a:t>
            </a:r>
            <a:r>
              <a:rPr lang="pl-PL" sz="1600" b="0" i="0" dirty="0" err="1">
                <a:effectLst/>
              </a:rPr>
              <a:t>Xeno</a:t>
            </a:r>
            <a:r>
              <a:rPr lang="pl-PL" sz="1600" b="0" i="0" dirty="0">
                <a:effectLst/>
              </a:rPr>
              <a:t> SL / PH lub </a:t>
            </a:r>
            <a:r>
              <a:rPr lang="pl-PL" sz="1600" b="0" i="0" dirty="0" err="1">
                <a:effectLst/>
              </a:rPr>
              <a:t>PlusMinus</a:t>
            </a:r>
            <a:r>
              <a:rPr lang="pl-PL" sz="1600" b="0" i="0" dirty="0">
                <a:effectLst/>
              </a:rPr>
              <a:t> / Phillips. Jest potrzebny przede wszystkim do śrub zaciskowych </a:t>
            </a:r>
            <a:r>
              <a:rPr lang="pl-PL" sz="1600" b="0" i="0" dirty="0" err="1">
                <a:effectLst/>
              </a:rPr>
              <a:t>PlusMinus</a:t>
            </a:r>
            <a:r>
              <a:rPr lang="pl-PL" sz="1600" b="0" i="0" dirty="0">
                <a:effectLst/>
              </a:rPr>
              <a:t>, które są zwykle używane w przekaźnikach, skrzynkach bezpiecznikowych, przełącznikach i różnego rodzaju aparatury modułowej. Profil łączony redukuje wyślizgiwanie się bitu i zapewnia lepsze przenoszenie momentu obrotowego.</a:t>
            </a:r>
            <a:endParaRPr lang="pl-PL" sz="1600" dirty="0"/>
          </a:p>
        </p:txBody>
      </p:sp>
      <p:sp>
        <p:nvSpPr>
          <p:cNvPr id="4" name="pole tekstowe 3">
            <a:extLst>
              <a:ext uri="{FF2B5EF4-FFF2-40B4-BE49-F238E27FC236}">
                <a16:creationId xmlns:a16="http://schemas.microsoft.com/office/drawing/2014/main" id="{FF32BF46-E242-2740-D514-1F5BE23DC7D9}"/>
              </a:ext>
            </a:extLst>
          </p:cNvPr>
          <p:cNvSpPr txBox="1"/>
          <p:nvPr/>
        </p:nvSpPr>
        <p:spPr>
          <a:xfrm>
            <a:off x="235527" y="6457532"/>
            <a:ext cx="6657642" cy="253916"/>
          </a:xfrm>
          <a:prstGeom prst="rect">
            <a:avLst/>
          </a:prstGeom>
          <a:noFill/>
        </p:spPr>
        <p:txBody>
          <a:bodyPr wrap="square" rtlCol="0">
            <a:spAutoFit/>
          </a:bodyPr>
          <a:lstStyle/>
          <a:p>
            <a:r>
              <a:rPr lang="pl-PL" sz="1050" dirty="0"/>
              <a:t>Źródło: </a:t>
            </a:r>
            <a:r>
              <a:rPr lang="pl-PL" sz="1050" dirty="0">
                <a:hlinkClick r:id="rId2"/>
              </a:rPr>
              <a:t>https://wiha.com/pl/pl/wiedza/profile-srub/</a:t>
            </a:r>
            <a:r>
              <a:rPr lang="pl-PL" sz="1050" dirty="0"/>
              <a:t> </a:t>
            </a:r>
          </a:p>
        </p:txBody>
      </p:sp>
      <p:pic>
        <p:nvPicPr>
          <p:cNvPr id="5122" name="Picture 2" descr="SL/PZ">
            <a:extLst>
              <a:ext uri="{FF2B5EF4-FFF2-40B4-BE49-F238E27FC236}">
                <a16:creationId xmlns:a16="http://schemas.microsoft.com/office/drawing/2014/main" id="{CD16AA9D-D2EA-757F-A7A5-79C03C0BAC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316" y="1597897"/>
            <a:ext cx="2251698" cy="2251698"/>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AFC2FF05-5726-0B75-13C5-FBA683072A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450" y="3979790"/>
            <a:ext cx="2091429" cy="2095612"/>
          </a:xfrm>
          <a:prstGeom prst="rect">
            <a:avLst/>
          </a:prstGeom>
          <a:noFill/>
          <a:extLst>
            <a:ext uri="{909E8E84-426E-40DD-AFC4-6F175D3DCCD1}">
              <a14:hiddenFill xmlns:a14="http://schemas.microsoft.com/office/drawing/2010/main">
                <a:solidFill>
                  <a:srgbClr val="FFFFFF"/>
                </a:solidFill>
              </a14:hiddenFill>
            </a:ext>
          </a:extLst>
        </p:spPr>
      </p:pic>
      <p:sp>
        <p:nvSpPr>
          <p:cNvPr id="7" name="Podtytuł 2">
            <a:extLst>
              <a:ext uri="{FF2B5EF4-FFF2-40B4-BE49-F238E27FC236}">
                <a16:creationId xmlns:a16="http://schemas.microsoft.com/office/drawing/2014/main" id="{B87CA451-F9E7-0F5B-D7FC-C16622A38DEA}"/>
              </a:ext>
            </a:extLst>
          </p:cNvPr>
          <p:cNvSpPr txBox="1">
            <a:spLocks/>
          </p:cNvSpPr>
          <p:nvPr/>
        </p:nvSpPr>
        <p:spPr>
          <a:xfrm>
            <a:off x="3225522" y="3754379"/>
            <a:ext cx="8580623" cy="251208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2850"/>
              </a:lnSpc>
              <a:buNone/>
            </a:pPr>
            <a:r>
              <a:rPr lang="pl-PL" sz="1600" b="1" i="0" dirty="0">
                <a:effectLst/>
              </a:rPr>
              <a:t>SL/PZ</a:t>
            </a:r>
          </a:p>
          <a:p>
            <a:pPr algn="l">
              <a:lnSpc>
                <a:spcPts val="1950"/>
              </a:lnSpc>
            </a:pPr>
            <a:r>
              <a:rPr lang="pl-PL" sz="1600" b="0" i="0" dirty="0">
                <a:effectLst/>
              </a:rPr>
              <a:t>Profil SL / PZ stanowi kombinację profilu płaskiego i profilu </a:t>
            </a:r>
            <a:r>
              <a:rPr lang="pl-PL" sz="1600" b="0" i="0" dirty="0" err="1">
                <a:effectLst/>
              </a:rPr>
              <a:t>Pozidriv</a:t>
            </a:r>
            <a:r>
              <a:rPr lang="pl-PL" sz="1600" b="0" i="0" dirty="0">
                <a:effectLst/>
              </a:rPr>
              <a:t>. Jest również nazywany profilem </a:t>
            </a:r>
            <a:r>
              <a:rPr lang="pl-PL" sz="1600" b="0" i="0" dirty="0" err="1">
                <a:effectLst/>
              </a:rPr>
              <a:t>Xeno</a:t>
            </a:r>
            <a:r>
              <a:rPr lang="pl-PL" sz="1600" b="0" i="0" dirty="0">
                <a:effectLst/>
              </a:rPr>
              <a:t> SL / PZ lub </a:t>
            </a:r>
            <a:r>
              <a:rPr lang="pl-PL" sz="1600" b="0" i="0" dirty="0" err="1">
                <a:effectLst/>
              </a:rPr>
              <a:t>PlusMinus</a:t>
            </a:r>
            <a:r>
              <a:rPr lang="pl-PL" sz="1600" b="0" i="0" dirty="0">
                <a:effectLst/>
              </a:rPr>
              <a:t> / </a:t>
            </a:r>
            <a:r>
              <a:rPr lang="pl-PL" sz="1600" b="0" i="0" dirty="0" err="1">
                <a:effectLst/>
              </a:rPr>
              <a:t>Pozidriv</a:t>
            </a:r>
            <a:r>
              <a:rPr lang="pl-PL" sz="1600" b="0" i="0" dirty="0">
                <a:effectLst/>
              </a:rPr>
              <a:t>. Ten profil jest potrzebny przede wszystkim do śrub zaciskowych </a:t>
            </a:r>
            <a:r>
              <a:rPr lang="pl-PL" sz="1600" b="0" i="0" dirty="0" err="1">
                <a:effectLst/>
              </a:rPr>
              <a:t>PlusMinus</a:t>
            </a:r>
            <a:r>
              <a:rPr lang="pl-PL" sz="1600" b="0" i="0" dirty="0">
                <a:effectLst/>
              </a:rPr>
              <a:t>, które są zwykle używane w przekaźnikach, skrzynkach bezpiecznikowych, przełącznikach i różnego rodzaju aparatury modułowej. Profil łączony redukuje wyślizgiwanie się bitu i zapewnia lepsze przenoszenie momentu obrotowego.</a:t>
            </a:r>
          </a:p>
        </p:txBody>
      </p:sp>
    </p:spTree>
    <p:extLst>
      <p:ext uri="{BB962C8B-B14F-4D97-AF65-F5344CB8AC3E}">
        <p14:creationId xmlns:p14="http://schemas.microsoft.com/office/powerpoint/2010/main" val="3931430157"/>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A68C63-3C31-45D9-1DF1-5E72B6EE56B5}"/>
            </a:ext>
          </a:extLst>
        </p:cNvPr>
        <p:cNvGrpSpPr/>
        <p:nvPr/>
      </p:nvGrpSpPr>
      <p:grpSpPr>
        <a:xfrm>
          <a:off x="0" y="0"/>
          <a:ext cx="0" cy="0"/>
          <a:chOff x="0" y="0"/>
          <a:chExt cx="0" cy="0"/>
        </a:xfrm>
      </p:grpSpPr>
      <p:sp>
        <p:nvSpPr>
          <p:cNvPr id="3" name="Podtytuł 2">
            <a:extLst>
              <a:ext uri="{FF2B5EF4-FFF2-40B4-BE49-F238E27FC236}">
                <a16:creationId xmlns:a16="http://schemas.microsoft.com/office/drawing/2014/main" id="{0CFDB6A1-171E-5BB1-80C2-2F4E232474DA}"/>
              </a:ext>
            </a:extLst>
          </p:cNvPr>
          <p:cNvSpPr>
            <a:spLocks noGrp="1"/>
          </p:cNvSpPr>
          <p:nvPr>
            <p:ph type="subTitle" idx="1"/>
          </p:nvPr>
        </p:nvSpPr>
        <p:spPr>
          <a:xfrm>
            <a:off x="3112099" y="1930400"/>
            <a:ext cx="8580623" cy="4017817"/>
          </a:xfrm>
        </p:spPr>
        <p:txBody>
          <a:bodyPr>
            <a:normAutofit/>
          </a:bodyPr>
          <a:lstStyle/>
          <a:p>
            <a:pPr algn="l">
              <a:lnSpc>
                <a:spcPts val="2850"/>
              </a:lnSpc>
              <a:buNone/>
            </a:pPr>
            <a:r>
              <a:rPr lang="pl-PL" sz="1600" b="1" i="0" dirty="0">
                <a:effectLst/>
              </a:rPr>
              <a:t>Płaski</a:t>
            </a:r>
          </a:p>
          <a:p>
            <a:pPr algn="l">
              <a:lnSpc>
                <a:spcPts val="1950"/>
              </a:lnSpc>
            </a:pPr>
            <a:r>
              <a:rPr lang="pl-PL" sz="1600" b="0" i="0" dirty="0">
                <a:effectLst/>
              </a:rPr>
              <a:t>Profil płaski był pierwszym profilem śrubowym – i nadal cieszy się dużą popularnością. Proste nacięcie służy jako gniazdo dla ostrza wkrętaka. </a:t>
            </a:r>
          </a:p>
          <a:p>
            <a:pPr algn="l">
              <a:lnSpc>
                <a:spcPts val="1950"/>
              </a:lnSpc>
            </a:pPr>
            <a:r>
              <a:rPr lang="pl-PL" sz="1600" b="0" i="0" dirty="0">
                <a:effectLst/>
              </a:rPr>
              <a:t>Z powodu braku centrowania wkrętak może wysunąć się ze śruby. W związku z tym </a:t>
            </a:r>
            <a:r>
              <a:rPr lang="pl-PL" sz="1600" b="1" i="0" u="sng" dirty="0">
                <a:effectLst/>
              </a:rPr>
              <a:t>profil płaski nie nadaje się do wkręcania maszynowego</a:t>
            </a:r>
            <a:r>
              <a:rPr lang="pl-PL" sz="1600" b="0" i="0" dirty="0">
                <a:effectLst/>
              </a:rPr>
              <a:t>. Inną wadą są ostre krawędzie, które mogą prowadzić do obrażeń. </a:t>
            </a:r>
          </a:p>
          <a:p>
            <a:pPr algn="l">
              <a:lnSpc>
                <a:spcPts val="1950"/>
              </a:lnSpc>
            </a:pPr>
            <a:r>
              <a:rPr lang="pl-PL" sz="1600" b="1" i="0" u="sng" dirty="0">
                <a:effectLst/>
              </a:rPr>
              <a:t>Oddziaływanie siły dociskowej odbywa się w przypadku tego profilu tylko dwiema przekątnymi krawędziami zewnętrznymi, dlatego profil płaski nie nadaje się w szczególności do przenoszenia wysokich momentów obrotowych</a:t>
            </a:r>
            <a:r>
              <a:rPr lang="pl-PL" sz="1600" b="0" i="0" dirty="0">
                <a:effectLst/>
              </a:rPr>
              <a:t>.</a:t>
            </a:r>
          </a:p>
        </p:txBody>
      </p:sp>
      <p:sp>
        <p:nvSpPr>
          <p:cNvPr id="4" name="pole tekstowe 3">
            <a:extLst>
              <a:ext uri="{FF2B5EF4-FFF2-40B4-BE49-F238E27FC236}">
                <a16:creationId xmlns:a16="http://schemas.microsoft.com/office/drawing/2014/main" id="{832FE6EB-4946-C1BF-6D87-8BA1090CCDB4}"/>
              </a:ext>
            </a:extLst>
          </p:cNvPr>
          <p:cNvSpPr txBox="1"/>
          <p:nvPr/>
        </p:nvSpPr>
        <p:spPr>
          <a:xfrm>
            <a:off x="235527" y="6457532"/>
            <a:ext cx="6657642" cy="253916"/>
          </a:xfrm>
          <a:prstGeom prst="rect">
            <a:avLst/>
          </a:prstGeom>
          <a:noFill/>
        </p:spPr>
        <p:txBody>
          <a:bodyPr wrap="square" rtlCol="0">
            <a:spAutoFit/>
          </a:bodyPr>
          <a:lstStyle/>
          <a:p>
            <a:r>
              <a:rPr lang="pl-PL" sz="1050" dirty="0"/>
              <a:t>Źródło: </a:t>
            </a:r>
            <a:r>
              <a:rPr lang="pl-PL" sz="1050" dirty="0">
                <a:hlinkClick r:id="rId2"/>
              </a:rPr>
              <a:t>https://wiha.com/pl/pl/wiedza/profile-srub/</a:t>
            </a:r>
            <a:r>
              <a:rPr lang="pl-PL" sz="1050" dirty="0"/>
              <a:t> </a:t>
            </a:r>
          </a:p>
        </p:txBody>
      </p:sp>
      <p:pic>
        <p:nvPicPr>
          <p:cNvPr id="6146" name="Picture 2">
            <a:extLst>
              <a:ext uri="{FF2B5EF4-FFF2-40B4-BE49-F238E27FC236}">
                <a16:creationId xmlns:a16="http://schemas.microsoft.com/office/drawing/2014/main" id="{B98A12DF-97E3-7018-AD8B-D073920740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278" y="2494713"/>
            <a:ext cx="2083149" cy="2083149"/>
          </a:xfrm>
          <a:prstGeom prst="rect">
            <a:avLst/>
          </a:prstGeom>
          <a:noFill/>
          <a:extLst>
            <a:ext uri="{909E8E84-426E-40DD-AFC4-6F175D3DCCD1}">
              <a14:hiddenFill xmlns:a14="http://schemas.microsoft.com/office/drawing/2010/main">
                <a:solidFill>
                  <a:srgbClr val="FFFFFF"/>
                </a:solidFill>
              </a14:hiddenFill>
            </a:ext>
          </a:extLst>
        </p:spPr>
      </p:pic>
      <p:sp>
        <p:nvSpPr>
          <p:cNvPr id="7" name="Tytuł 1">
            <a:extLst>
              <a:ext uri="{FF2B5EF4-FFF2-40B4-BE49-F238E27FC236}">
                <a16:creationId xmlns:a16="http://schemas.microsoft.com/office/drawing/2014/main" id="{844A180D-6733-5DD7-986C-4893BF49A000}"/>
              </a:ext>
            </a:extLst>
          </p:cNvPr>
          <p:cNvSpPr txBox="1">
            <a:spLocks/>
          </p:cNvSpPr>
          <p:nvPr/>
        </p:nvSpPr>
        <p:spPr>
          <a:xfrm>
            <a:off x="365759" y="400468"/>
            <a:ext cx="11540691" cy="84119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800" dirty="0">
                <a:latin typeface="+mn-lt"/>
              </a:rPr>
              <a:t>W elektrotechnice najczęściej stosowane są:</a:t>
            </a:r>
          </a:p>
        </p:txBody>
      </p:sp>
    </p:spTree>
    <p:extLst>
      <p:ext uri="{BB962C8B-B14F-4D97-AF65-F5344CB8AC3E}">
        <p14:creationId xmlns:p14="http://schemas.microsoft.com/office/powerpoint/2010/main" val="2160030115"/>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66250-2C17-FD2B-3271-4F189A03342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E51034D-C4C8-8A49-E876-4D2CA7D1AE45}"/>
              </a:ext>
            </a:extLst>
          </p:cNvPr>
          <p:cNvSpPr>
            <a:spLocks noGrp="1"/>
          </p:cNvSpPr>
          <p:nvPr>
            <p:ph type="ctrTitle"/>
          </p:nvPr>
        </p:nvSpPr>
        <p:spPr>
          <a:xfrm>
            <a:off x="325654" y="3008404"/>
            <a:ext cx="11540691" cy="841191"/>
          </a:xfrm>
        </p:spPr>
        <p:txBody>
          <a:bodyPr>
            <a:normAutofit fontScale="90000"/>
          </a:bodyPr>
          <a:lstStyle/>
          <a:p>
            <a:r>
              <a:rPr lang="pl-PL" sz="4800" dirty="0">
                <a:latin typeface="+mn-lt"/>
              </a:rPr>
              <a:t>Pomiar siły dokręcenia</a:t>
            </a:r>
            <a:br>
              <a:rPr lang="pl-PL" sz="4800" dirty="0">
                <a:latin typeface="+mn-lt"/>
              </a:rPr>
            </a:br>
            <a:r>
              <a:rPr lang="pl-PL" sz="4800" dirty="0">
                <a:latin typeface="+mn-lt"/>
              </a:rPr>
              <a:t>DYNAMOMETRIA</a:t>
            </a:r>
            <a:endParaRPr lang="pl-PL" sz="4800" noProof="0" dirty="0">
              <a:latin typeface="+mn-lt"/>
            </a:endParaRPr>
          </a:p>
        </p:txBody>
      </p:sp>
    </p:spTree>
    <p:extLst>
      <p:ext uri="{BB962C8B-B14F-4D97-AF65-F5344CB8AC3E}">
        <p14:creationId xmlns:p14="http://schemas.microsoft.com/office/powerpoint/2010/main" val="288795065"/>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AA828-1512-0F9B-79B2-4CBEB432778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27D2F9C-7F94-33AB-3EBB-D1DF566AA26F}"/>
              </a:ext>
            </a:extLst>
          </p:cNvPr>
          <p:cNvSpPr>
            <a:spLocks noGrp="1"/>
          </p:cNvSpPr>
          <p:nvPr>
            <p:ph type="ctrTitle"/>
          </p:nvPr>
        </p:nvSpPr>
        <p:spPr>
          <a:xfrm>
            <a:off x="365759" y="400468"/>
            <a:ext cx="7904481" cy="841191"/>
          </a:xfrm>
        </p:spPr>
        <p:txBody>
          <a:bodyPr>
            <a:normAutofit/>
          </a:bodyPr>
          <a:lstStyle/>
          <a:p>
            <a:r>
              <a:rPr lang="pl-PL" sz="4800" dirty="0" err="1">
                <a:latin typeface="+mn-lt"/>
              </a:rPr>
              <a:t>Dynamometria</a:t>
            </a:r>
            <a:endParaRPr lang="pl-PL" sz="4800" noProof="0" dirty="0">
              <a:latin typeface="+mn-lt"/>
            </a:endParaRPr>
          </a:p>
        </p:txBody>
      </p:sp>
      <p:sp>
        <p:nvSpPr>
          <p:cNvPr id="3" name="Podtytuł 2">
            <a:extLst>
              <a:ext uri="{FF2B5EF4-FFF2-40B4-BE49-F238E27FC236}">
                <a16:creationId xmlns:a16="http://schemas.microsoft.com/office/drawing/2014/main" id="{8DB00285-B6D1-D9AF-E90E-A74BD9221926}"/>
              </a:ext>
            </a:extLst>
          </p:cNvPr>
          <p:cNvSpPr>
            <a:spLocks noGrp="1"/>
          </p:cNvSpPr>
          <p:nvPr>
            <p:ph type="subTitle" idx="1"/>
          </p:nvPr>
        </p:nvSpPr>
        <p:spPr>
          <a:xfrm>
            <a:off x="794776" y="1767840"/>
            <a:ext cx="6963770" cy="4816650"/>
          </a:xfrm>
        </p:spPr>
        <p:txBody>
          <a:bodyPr>
            <a:normAutofit/>
          </a:bodyPr>
          <a:lstStyle/>
          <a:p>
            <a:pPr algn="l">
              <a:lnSpc>
                <a:spcPct val="150000"/>
              </a:lnSpc>
              <a:spcAft>
                <a:spcPts val="1000"/>
              </a:spcAft>
            </a:pPr>
            <a:r>
              <a:rPr lang="pl-PL" b="0" i="0" dirty="0">
                <a:solidFill>
                  <a:srgbClr val="424242"/>
                </a:solidFill>
                <a:effectLst/>
              </a:rPr>
              <a:t>Wkrętak dynamometryczny (inaczej: śrubokręt dynamometryczny) to specjalistyczne narzędzie ręczne służące do dokręcania śrub i wkrętów z określoną, precyzyjnie ustawioną siłą (momentem obrotowym). Jest szczególnie przydatny tam, gdzie zbyt mocne lub zbyt słabe dokręcenie może prowadzić do uszkodzenia elementów lub niewłaściwego działania urządzenia.</a:t>
            </a:r>
            <a:endParaRPr lang="pl-PL" dirty="0"/>
          </a:p>
        </p:txBody>
      </p:sp>
      <p:pic>
        <p:nvPicPr>
          <p:cNvPr id="6" name="Obraz 5">
            <a:extLst>
              <a:ext uri="{FF2B5EF4-FFF2-40B4-BE49-F238E27FC236}">
                <a16:creationId xmlns:a16="http://schemas.microsoft.com/office/drawing/2014/main" id="{B8F6D193-5863-CE95-95A6-0EB41E2EB886}"/>
              </a:ext>
            </a:extLst>
          </p:cNvPr>
          <p:cNvPicPr>
            <a:picLocks noChangeAspect="1"/>
          </p:cNvPicPr>
          <p:nvPr/>
        </p:nvPicPr>
        <p:blipFill>
          <a:blip r:embed="rId2"/>
          <a:stretch>
            <a:fillRect/>
          </a:stretch>
        </p:blipFill>
        <p:spPr>
          <a:xfrm>
            <a:off x="8386930" y="3538790"/>
            <a:ext cx="3429791" cy="2918742"/>
          </a:xfrm>
          <a:prstGeom prst="rect">
            <a:avLst/>
          </a:prstGeom>
        </p:spPr>
      </p:pic>
      <p:pic>
        <p:nvPicPr>
          <p:cNvPr id="8" name="Obraz 7">
            <a:extLst>
              <a:ext uri="{FF2B5EF4-FFF2-40B4-BE49-F238E27FC236}">
                <a16:creationId xmlns:a16="http://schemas.microsoft.com/office/drawing/2014/main" id="{7ADC89D0-EDFF-F946-D28D-89DBE64C0515}"/>
              </a:ext>
            </a:extLst>
          </p:cNvPr>
          <p:cNvPicPr>
            <a:picLocks noChangeAspect="1"/>
          </p:cNvPicPr>
          <p:nvPr/>
        </p:nvPicPr>
        <p:blipFill>
          <a:blip r:embed="rId3"/>
          <a:stretch>
            <a:fillRect/>
          </a:stretch>
        </p:blipFill>
        <p:spPr>
          <a:xfrm>
            <a:off x="8386930" y="273510"/>
            <a:ext cx="3439311" cy="3082687"/>
          </a:xfrm>
          <a:prstGeom prst="rect">
            <a:avLst/>
          </a:prstGeom>
        </p:spPr>
      </p:pic>
    </p:spTree>
    <p:extLst>
      <p:ext uri="{BB962C8B-B14F-4D97-AF65-F5344CB8AC3E}">
        <p14:creationId xmlns:p14="http://schemas.microsoft.com/office/powerpoint/2010/main" val="3743238835"/>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9832B-406A-D537-8B6C-F9A8DC133F0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C9226AB-F08D-5BB7-7C11-5F914C039F9D}"/>
              </a:ext>
            </a:extLst>
          </p:cNvPr>
          <p:cNvSpPr>
            <a:spLocks noGrp="1"/>
          </p:cNvSpPr>
          <p:nvPr>
            <p:ph type="ctrTitle"/>
          </p:nvPr>
        </p:nvSpPr>
        <p:spPr>
          <a:xfrm>
            <a:off x="365759" y="400468"/>
            <a:ext cx="11540691" cy="841191"/>
          </a:xfrm>
        </p:spPr>
        <p:txBody>
          <a:bodyPr>
            <a:normAutofit/>
          </a:bodyPr>
          <a:lstStyle/>
          <a:p>
            <a:r>
              <a:rPr lang="pl-PL" sz="4800" dirty="0" err="1">
                <a:latin typeface="+mn-lt"/>
              </a:rPr>
              <a:t>Dynamometria</a:t>
            </a:r>
            <a:endParaRPr lang="pl-PL" sz="4800" noProof="0" dirty="0">
              <a:latin typeface="+mn-lt"/>
            </a:endParaRPr>
          </a:p>
        </p:txBody>
      </p:sp>
      <p:sp>
        <p:nvSpPr>
          <p:cNvPr id="3" name="Podtytuł 2">
            <a:extLst>
              <a:ext uri="{FF2B5EF4-FFF2-40B4-BE49-F238E27FC236}">
                <a16:creationId xmlns:a16="http://schemas.microsoft.com/office/drawing/2014/main" id="{2C35BA7F-D53D-6091-F4D3-F736D39DAE7C}"/>
              </a:ext>
            </a:extLst>
          </p:cNvPr>
          <p:cNvSpPr>
            <a:spLocks noGrp="1"/>
          </p:cNvSpPr>
          <p:nvPr>
            <p:ph type="subTitle" idx="1"/>
          </p:nvPr>
        </p:nvSpPr>
        <p:spPr>
          <a:xfrm>
            <a:off x="794775" y="1562468"/>
            <a:ext cx="11031466" cy="5022022"/>
          </a:xfrm>
        </p:spPr>
        <p:txBody>
          <a:bodyPr>
            <a:normAutofit/>
          </a:bodyPr>
          <a:lstStyle/>
          <a:p>
            <a:pPr algn="l">
              <a:lnSpc>
                <a:spcPct val="100000"/>
              </a:lnSpc>
              <a:spcBef>
                <a:spcPts val="600"/>
              </a:spcBef>
              <a:spcAft>
                <a:spcPts val="1800"/>
              </a:spcAft>
              <a:buNone/>
            </a:pPr>
            <a:r>
              <a:rPr lang="pl-PL" sz="2000" b="0" i="0" dirty="0">
                <a:solidFill>
                  <a:srgbClr val="000000"/>
                </a:solidFill>
                <a:effectLst/>
              </a:rPr>
              <a:t>Do określenia siły, z jaką dokręca się dany element, służą wkrętaki i klucze dynamometryczne. </a:t>
            </a:r>
          </a:p>
          <a:p>
            <a:pPr algn="l">
              <a:lnSpc>
                <a:spcPct val="100000"/>
              </a:lnSpc>
              <a:spcBef>
                <a:spcPts val="600"/>
              </a:spcBef>
              <a:spcAft>
                <a:spcPts val="1800"/>
              </a:spcAft>
              <a:buNone/>
            </a:pPr>
            <a:r>
              <a:rPr lang="pl-PL" sz="2000" b="0" i="0" dirty="0">
                <a:solidFill>
                  <a:srgbClr val="000000"/>
                </a:solidFill>
                <a:effectLst/>
              </a:rPr>
              <a:t>Siłę dokręcania oznacza się jednostką Nm (Niutonometr). </a:t>
            </a:r>
          </a:p>
          <a:p>
            <a:pPr algn="l">
              <a:lnSpc>
                <a:spcPct val="100000"/>
              </a:lnSpc>
              <a:spcBef>
                <a:spcPts val="600"/>
              </a:spcBef>
              <a:spcAft>
                <a:spcPts val="1800"/>
              </a:spcAft>
              <a:buNone/>
            </a:pPr>
            <a:r>
              <a:rPr lang="pl-PL" sz="2000" dirty="0">
                <a:solidFill>
                  <a:srgbClr val="000000"/>
                </a:solidFill>
              </a:rPr>
              <a:t>Dużo </a:t>
            </a:r>
            <a:r>
              <a:rPr lang="pl-PL" sz="2000" b="0" i="0" dirty="0">
                <a:solidFill>
                  <a:srgbClr val="000000"/>
                </a:solidFill>
                <a:effectLst/>
              </a:rPr>
              <a:t>osób popełnia błąd, porównując np. wkrętaki dynamometryczne tylko na podstawie ceny i zakresu nastaw. Warto wiedzieć, że porównywać należy również dokładność wyzwolenia, którą określa norma DIN EN ISO 6789.</a:t>
            </a:r>
          </a:p>
          <a:p>
            <a:pPr algn="l">
              <a:lnSpc>
                <a:spcPct val="100000"/>
              </a:lnSpc>
              <a:spcBef>
                <a:spcPts val="600"/>
              </a:spcBef>
              <a:spcAft>
                <a:spcPts val="1200"/>
              </a:spcAft>
              <a:buFont typeface="Arial" panose="020B0604020202020204" pitchFamily="34" charset="0"/>
              <a:buChar char="•"/>
            </a:pPr>
            <a:r>
              <a:rPr lang="pl-PL" sz="2000" b="0" i="0" dirty="0">
                <a:solidFill>
                  <a:srgbClr val="000000"/>
                </a:solidFill>
                <a:effectLst/>
              </a:rPr>
              <a:t> dokładność ± 10% według wartości momentu obrotowego – nie jest wymagany certyfikat fabryczny,</a:t>
            </a:r>
          </a:p>
          <a:p>
            <a:pPr algn="l">
              <a:lnSpc>
                <a:spcPct val="100000"/>
              </a:lnSpc>
              <a:spcBef>
                <a:spcPts val="600"/>
              </a:spcBef>
              <a:spcAft>
                <a:spcPts val="1200"/>
              </a:spcAft>
              <a:buFont typeface="Arial" panose="020B0604020202020204" pitchFamily="34" charset="0"/>
              <a:buChar char="•"/>
            </a:pPr>
            <a:r>
              <a:rPr lang="pl-PL" sz="2000" b="0" i="0" dirty="0">
                <a:solidFill>
                  <a:srgbClr val="000000"/>
                </a:solidFill>
                <a:effectLst/>
              </a:rPr>
              <a:t> dokładność ± 6% według wartości momentu obrotowego – </a:t>
            </a:r>
            <a:r>
              <a:rPr lang="pl-PL" sz="2000" b="1" i="0" u="sng" dirty="0">
                <a:solidFill>
                  <a:srgbClr val="000000"/>
                </a:solidFill>
                <a:effectLst/>
              </a:rPr>
              <a:t>jest wymagany certyfikat fabryczny</a:t>
            </a:r>
            <a:r>
              <a:rPr lang="pl-PL" sz="2000" b="0" i="0" dirty="0">
                <a:solidFill>
                  <a:srgbClr val="000000"/>
                </a:solidFill>
                <a:effectLst/>
              </a:rPr>
              <a:t>.</a:t>
            </a:r>
          </a:p>
          <a:p>
            <a:pPr algn="l">
              <a:lnSpc>
                <a:spcPct val="100000"/>
              </a:lnSpc>
              <a:spcBef>
                <a:spcPts val="600"/>
              </a:spcBef>
              <a:spcAft>
                <a:spcPts val="1800"/>
              </a:spcAft>
            </a:pPr>
            <a:r>
              <a:rPr lang="pl-PL" sz="2000" b="0" i="0" dirty="0">
                <a:solidFill>
                  <a:srgbClr val="000000"/>
                </a:solidFill>
                <a:effectLst/>
              </a:rPr>
              <a:t>Zagadnienie to postaramy się przybliżyć na przykładzie trzech wkrętaków dynamometrycznych z różną dokładnością: 6%, 10%, 30%.</a:t>
            </a:r>
          </a:p>
        </p:txBody>
      </p:sp>
      <p:sp>
        <p:nvSpPr>
          <p:cNvPr id="4" name="pole tekstowe 3">
            <a:extLst>
              <a:ext uri="{FF2B5EF4-FFF2-40B4-BE49-F238E27FC236}">
                <a16:creationId xmlns:a16="http://schemas.microsoft.com/office/drawing/2014/main" id="{25A95750-F031-879A-940D-30872D9752B9}"/>
              </a:ext>
            </a:extLst>
          </p:cNvPr>
          <p:cNvSpPr txBox="1"/>
          <p:nvPr/>
        </p:nvSpPr>
        <p:spPr>
          <a:xfrm>
            <a:off x="235527" y="6457532"/>
            <a:ext cx="6657642" cy="253916"/>
          </a:xfrm>
          <a:prstGeom prst="rect">
            <a:avLst/>
          </a:prstGeom>
          <a:noFill/>
        </p:spPr>
        <p:txBody>
          <a:bodyPr wrap="square" rtlCol="0">
            <a:spAutoFit/>
          </a:bodyPr>
          <a:lstStyle/>
          <a:p>
            <a:r>
              <a:rPr lang="pl-PL" sz="1050" dirty="0"/>
              <a:t>Źródło: </a:t>
            </a:r>
            <a:r>
              <a:rPr lang="pl-PL" sz="1050" dirty="0">
                <a:hlinkClick r:id="rId2"/>
              </a:rPr>
              <a:t>https://www.tim.pl/strefa-porad/Sprawdz-czy-robisz-to-dobrze-Najpopularniejsze-bledy-podczas-dokrecania</a:t>
            </a:r>
            <a:r>
              <a:rPr lang="pl-PL" sz="1050" dirty="0"/>
              <a:t> </a:t>
            </a:r>
          </a:p>
        </p:txBody>
      </p:sp>
      <p:sp>
        <p:nvSpPr>
          <p:cNvPr id="5" name="pole tekstowe 4">
            <a:extLst>
              <a:ext uri="{FF2B5EF4-FFF2-40B4-BE49-F238E27FC236}">
                <a16:creationId xmlns:a16="http://schemas.microsoft.com/office/drawing/2014/main" id="{55BC0C1B-7BAF-1E1B-1C9C-85381C1162E8}"/>
              </a:ext>
            </a:extLst>
          </p:cNvPr>
          <p:cNvSpPr txBox="1"/>
          <p:nvPr/>
        </p:nvSpPr>
        <p:spPr>
          <a:xfrm>
            <a:off x="365758" y="5837382"/>
            <a:ext cx="11344461" cy="369332"/>
          </a:xfrm>
          <a:prstGeom prst="rect">
            <a:avLst/>
          </a:prstGeom>
          <a:noFill/>
        </p:spPr>
        <p:txBody>
          <a:bodyPr wrap="square" rtlCol="0">
            <a:spAutoFit/>
          </a:bodyPr>
          <a:lstStyle/>
          <a:p>
            <a:pPr algn="ctr"/>
            <a:r>
              <a:rPr lang="pl-PL" dirty="0"/>
              <a:t>Wkrętarka mimo że posiada kilkustopniowe sprzęgło NIE JEST narzędziem dynamometrycznym!</a:t>
            </a:r>
          </a:p>
        </p:txBody>
      </p:sp>
    </p:spTree>
    <p:extLst>
      <p:ext uri="{BB962C8B-B14F-4D97-AF65-F5344CB8AC3E}">
        <p14:creationId xmlns:p14="http://schemas.microsoft.com/office/powerpoint/2010/main" val="1476034913"/>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C9DA3-1EB8-363F-2730-AA5C2347C7A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4D92844-0638-20A3-7603-5263C3BDDDF2}"/>
              </a:ext>
            </a:extLst>
          </p:cNvPr>
          <p:cNvSpPr>
            <a:spLocks noGrp="1"/>
          </p:cNvSpPr>
          <p:nvPr>
            <p:ph type="ctrTitle"/>
          </p:nvPr>
        </p:nvSpPr>
        <p:spPr>
          <a:xfrm>
            <a:off x="365759" y="400468"/>
            <a:ext cx="11540691" cy="841191"/>
          </a:xfrm>
        </p:spPr>
        <p:txBody>
          <a:bodyPr>
            <a:normAutofit/>
          </a:bodyPr>
          <a:lstStyle/>
          <a:p>
            <a:r>
              <a:rPr lang="pl-PL" sz="4800" dirty="0" err="1">
                <a:latin typeface="+mn-lt"/>
              </a:rPr>
              <a:t>Dynamometria</a:t>
            </a:r>
            <a:endParaRPr lang="pl-PL" sz="4800" noProof="0" dirty="0">
              <a:latin typeface="+mn-lt"/>
            </a:endParaRPr>
          </a:p>
        </p:txBody>
      </p:sp>
      <p:pic>
        <p:nvPicPr>
          <p:cNvPr id="5" name="Obraz 4">
            <a:extLst>
              <a:ext uri="{FF2B5EF4-FFF2-40B4-BE49-F238E27FC236}">
                <a16:creationId xmlns:a16="http://schemas.microsoft.com/office/drawing/2014/main" id="{89A5BAE7-699E-B7EF-8726-47C0D7DC0873}"/>
              </a:ext>
            </a:extLst>
          </p:cNvPr>
          <p:cNvPicPr>
            <a:picLocks noChangeAspect="1"/>
          </p:cNvPicPr>
          <p:nvPr/>
        </p:nvPicPr>
        <p:blipFill>
          <a:blip r:embed="rId2"/>
          <a:stretch>
            <a:fillRect/>
          </a:stretch>
        </p:blipFill>
        <p:spPr>
          <a:xfrm>
            <a:off x="8357434" y="2682414"/>
            <a:ext cx="3439311" cy="3082687"/>
          </a:xfrm>
          <a:prstGeom prst="rect">
            <a:avLst/>
          </a:prstGeom>
        </p:spPr>
      </p:pic>
      <p:sp>
        <p:nvSpPr>
          <p:cNvPr id="9" name="pole tekstowe 8">
            <a:extLst>
              <a:ext uri="{FF2B5EF4-FFF2-40B4-BE49-F238E27FC236}">
                <a16:creationId xmlns:a16="http://schemas.microsoft.com/office/drawing/2014/main" id="{6FC76DF6-936C-F936-036E-20004C36463C}"/>
              </a:ext>
            </a:extLst>
          </p:cNvPr>
          <p:cNvSpPr txBox="1"/>
          <p:nvPr/>
        </p:nvSpPr>
        <p:spPr>
          <a:xfrm>
            <a:off x="2263177" y="1436245"/>
            <a:ext cx="7745854" cy="646331"/>
          </a:xfrm>
          <a:prstGeom prst="rect">
            <a:avLst/>
          </a:prstGeom>
          <a:noFill/>
        </p:spPr>
        <p:txBody>
          <a:bodyPr wrap="square" rtlCol="0">
            <a:spAutoFit/>
          </a:bodyPr>
          <a:lstStyle/>
          <a:p>
            <a:pPr algn="ctr"/>
            <a:r>
              <a:rPr lang="pl-PL" dirty="0">
                <a:solidFill>
                  <a:srgbClr val="000000"/>
                </a:solidFill>
              </a:rPr>
              <a:t>Przeanalizuj poniższe zestawienie. Okazuje się, że tylko wkrętakiem dynamometrycznym z dokładnością 6% można prawidłowo dokręcić zacisk.</a:t>
            </a:r>
            <a:endParaRPr lang="pl-PL" dirty="0"/>
          </a:p>
        </p:txBody>
      </p:sp>
      <p:graphicFrame>
        <p:nvGraphicFramePr>
          <p:cNvPr id="10" name="Tabela 9">
            <a:extLst>
              <a:ext uri="{FF2B5EF4-FFF2-40B4-BE49-F238E27FC236}">
                <a16:creationId xmlns:a16="http://schemas.microsoft.com/office/drawing/2014/main" id="{88991C73-0057-9C14-2518-D65CDBED6886}"/>
              </a:ext>
            </a:extLst>
          </p:cNvPr>
          <p:cNvGraphicFramePr>
            <a:graphicFrameLocks noGrp="1"/>
          </p:cNvGraphicFramePr>
          <p:nvPr>
            <p:extLst>
              <p:ext uri="{D42A27DB-BD31-4B8C-83A1-F6EECF244321}">
                <p14:modId xmlns:p14="http://schemas.microsoft.com/office/powerpoint/2010/main" val="1160500899"/>
              </p:ext>
            </p:extLst>
          </p:nvPr>
        </p:nvGraphicFramePr>
        <p:xfrm>
          <a:off x="521110" y="2277163"/>
          <a:ext cx="7007293" cy="3863340"/>
        </p:xfrm>
        <a:graphic>
          <a:graphicData uri="http://schemas.openxmlformats.org/drawingml/2006/table">
            <a:tbl>
              <a:tblPr>
                <a:tableStyleId>{5C22544A-7EE6-4342-B048-85BDC9FD1C3A}</a:tableStyleId>
              </a:tblPr>
              <a:tblGrid>
                <a:gridCol w="1691148">
                  <a:extLst>
                    <a:ext uri="{9D8B030D-6E8A-4147-A177-3AD203B41FA5}">
                      <a16:colId xmlns:a16="http://schemas.microsoft.com/office/drawing/2014/main" val="505706724"/>
                    </a:ext>
                  </a:extLst>
                </a:gridCol>
                <a:gridCol w="1055780">
                  <a:extLst>
                    <a:ext uri="{9D8B030D-6E8A-4147-A177-3AD203B41FA5}">
                      <a16:colId xmlns:a16="http://schemas.microsoft.com/office/drawing/2014/main" val="4089112629"/>
                    </a:ext>
                  </a:extLst>
                </a:gridCol>
                <a:gridCol w="1545768">
                  <a:extLst>
                    <a:ext uri="{9D8B030D-6E8A-4147-A177-3AD203B41FA5}">
                      <a16:colId xmlns:a16="http://schemas.microsoft.com/office/drawing/2014/main" val="157560255"/>
                    </a:ext>
                  </a:extLst>
                </a:gridCol>
                <a:gridCol w="1545768">
                  <a:extLst>
                    <a:ext uri="{9D8B030D-6E8A-4147-A177-3AD203B41FA5}">
                      <a16:colId xmlns:a16="http://schemas.microsoft.com/office/drawing/2014/main" val="85003293"/>
                    </a:ext>
                  </a:extLst>
                </a:gridCol>
                <a:gridCol w="1168829">
                  <a:extLst>
                    <a:ext uri="{9D8B030D-6E8A-4147-A177-3AD203B41FA5}">
                      <a16:colId xmlns:a16="http://schemas.microsoft.com/office/drawing/2014/main" val="3418119823"/>
                    </a:ext>
                  </a:extLst>
                </a:gridCol>
              </a:tblGrid>
              <a:tr h="838200">
                <a:tc>
                  <a:txBody>
                    <a:bodyPr/>
                    <a:lstStyle/>
                    <a:p>
                      <a:pPr algn="ctr" fontAlgn="ctr"/>
                      <a:r>
                        <a:rPr lang="pl-PL" sz="1400" u="none" strike="noStrike" dirty="0">
                          <a:effectLst/>
                          <a:latin typeface="+mn-lt"/>
                        </a:rPr>
                        <a:t>Wartość nastawiona na wkrętaku dynamometrycznym</a:t>
                      </a:r>
                      <a:endParaRPr lang="pl-PL" sz="1400" b="0" i="0" u="none" strike="noStrike" dirty="0">
                        <a:solidFill>
                          <a:srgbClr val="000000"/>
                        </a:solidFill>
                        <a:effectLst/>
                        <a:latin typeface="+mn-lt"/>
                      </a:endParaRPr>
                    </a:p>
                  </a:txBody>
                  <a:tcPr marL="9525" marR="9525" marT="9525" marB="0" anchor="ctr"/>
                </a:tc>
                <a:tc>
                  <a:txBody>
                    <a:bodyPr/>
                    <a:lstStyle/>
                    <a:p>
                      <a:pPr algn="ctr" fontAlgn="ctr"/>
                      <a:r>
                        <a:rPr lang="pl-PL" sz="1400" u="none" strike="noStrike" dirty="0">
                          <a:effectLst/>
                          <a:latin typeface="+mn-lt"/>
                        </a:rPr>
                        <a:t>Dokładność narzędzia</a:t>
                      </a:r>
                      <a:endParaRPr lang="pl-PL" sz="1400" b="0" i="0" u="none" strike="noStrike" dirty="0">
                        <a:solidFill>
                          <a:srgbClr val="000000"/>
                        </a:solidFill>
                        <a:effectLst/>
                        <a:latin typeface="+mn-lt"/>
                      </a:endParaRPr>
                    </a:p>
                  </a:txBody>
                  <a:tcPr marL="9525" marR="9525" marT="9525" marB="0" anchor="ctr"/>
                </a:tc>
                <a:tc>
                  <a:txBody>
                    <a:bodyPr/>
                    <a:lstStyle/>
                    <a:p>
                      <a:pPr algn="ctr" fontAlgn="ctr"/>
                      <a:r>
                        <a:rPr lang="pl-PL" sz="1400" u="none" strike="noStrike" dirty="0">
                          <a:effectLst/>
                          <a:latin typeface="+mn-lt"/>
                        </a:rPr>
                        <a:t>Tolerancja </a:t>
                      </a:r>
                      <a:r>
                        <a:rPr lang="pl-PL" sz="1400" dirty="0"/>
                        <a:t>±</a:t>
                      </a:r>
                      <a:r>
                        <a:rPr lang="pl-PL" sz="1400" u="none" strike="noStrike" dirty="0">
                          <a:effectLst/>
                          <a:latin typeface="+mn-lt"/>
                        </a:rPr>
                        <a:t> wynikająca z dokonanej nastawy i dokładności narzędzia</a:t>
                      </a:r>
                      <a:endParaRPr lang="pl-PL" sz="1400" b="0" i="0" u="none" strike="noStrike" dirty="0">
                        <a:solidFill>
                          <a:srgbClr val="000000"/>
                        </a:solidFill>
                        <a:effectLst/>
                        <a:latin typeface="+mn-lt"/>
                      </a:endParaRPr>
                    </a:p>
                  </a:txBody>
                  <a:tcPr marL="9525" marR="9525" marT="9525" marB="0" anchor="ctr"/>
                </a:tc>
                <a:tc>
                  <a:txBody>
                    <a:bodyPr/>
                    <a:lstStyle/>
                    <a:p>
                      <a:pPr algn="ctr" fontAlgn="ctr"/>
                      <a:r>
                        <a:rPr lang="pl-PL" sz="1400" u="none" strike="noStrike" dirty="0">
                          <a:effectLst/>
                          <a:latin typeface="+mn-lt"/>
                        </a:rPr>
                        <a:t>Zacisk będzie dokręcony z siłą pomiędzy:</a:t>
                      </a:r>
                      <a:endParaRPr lang="pl-PL" sz="1400" b="0" i="0" u="none" strike="noStrike" dirty="0">
                        <a:solidFill>
                          <a:srgbClr val="000000"/>
                        </a:solidFill>
                        <a:effectLst/>
                        <a:latin typeface="+mn-lt"/>
                      </a:endParaRPr>
                    </a:p>
                  </a:txBody>
                  <a:tcPr marL="9525" marR="9525" marT="9525" marB="0" anchor="ctr"/>
                </a:tc>
                <a:tc>
                  <a:txBody>
                    <a:bodyPr/>
                    <a:lstStyle/>
                    <a:p>
                      <a:pPr algn="ctr" fontAlgn="ctr"/>
                      <a:r>
                        <a:rPr lang="pl-PL" sz="1400" u="none" strike="noStrike" dirty="0">
                          <a:effectLst/>
                          <a:latin typeface="+mn-lt"/>
                        </a:rPr>
                        <a:t>Rozbieżność</a:t>
                      </a:r>
                      <a:endParaRPr lang="pl-PL" sz="14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3376508804"/>
                  </a:ext>
                </a:extLst>
              </a:tr>
              <a:tr h="209550">
                <a:tc rowSpan="3">
                  <a:txBody>
                    <a:bodyPr/>
                    <a:lstStyle/>
                    <a:p>
                      <a:pPr algn="ctr" fontAlgn="ctr"/>
                      <a:r>
                        <a:rPr lang="pl-PL" sz="1600" u="none" strike="noStrike">
                          <a:effectLst/>
                          <a:latin typeface="+mn-lt"/>
                        </a:rPr>
                        <a:t>2,5 Nm</a:t>
                      </a:r>
                      <a:endParaRPr lang="pl-PL" sz="1600" b="0" i="0" u="none" strike="noStrike">
                        <a:solidFill>
                          <a:srgbClr val="000000"/>
                        </a:solidFill>
                        <a:effectLst/>
                        <a:latin typeface="+mn-lt"/>
                      </a:endParaRPr>
                    </a:p>
                  </a:txBody>
                  <a:tcPr marL="9525" marR="9525" marT="9525" marB="0" anchor="ctr"/>
                </a:tc>
                <a:tc>
                  <a:txBody>
                    <a:bodyPr/>
                    <a:lstStyle/>
                    <a:p>
                      <a:pPr algn="ctr" fontAlgn="ctr"/>
                      <a:r>
                        <a:rPr lang="pl-PL" sz="1600" u="none" strike="noStrike">
                          <a:effectLst/>
                          <a:latin typeface="+mn-lt"/>
                        </a:rPr>
                        <a:t>30%</a:t>
                      </a:r>
                      <a:endParaRPr lang="pl-PL" sz="1600" b="0" i="0" u="none" strike="noStrike">
                        <a:solidFill>
                          <a:srgbClr val="000000"/>
                        </a:solidFill>
                        <a:effectLst/>
                        <a:latin typeface="+mn-lt"/>
                      </a:endParaRPr>
                    </a:p>
                  </a:txBody>
                  <a:tcPr marL="9525" marR="9525" marT="9525" marB="0" anchor="ctr"/>
                </a:tc>
                <a:tc>
                  <a:txBody>
                    <a:bodyPr/>
                    <a:lstStyle/>
                    <a:p>
                      <a:pPr algn="ctr" fontAlgn="ctr"/>
                      <a:r>
                        <a:rPr lang="pl-PL" sz="1600" u="none" strike="noStrike">
                          <a:effectLst/>
                          <a:latin typeface="+mn-lt"/>
                        </a:rPr>
                        <a:t>0,75 Nm</a:t>
                      </a:r>
                      <a:endParaRPr lang="pl-PL" sz="1600" b="0" i="0" u="none" strike="noStrike">
                        <a:solidFill>
                          <a:srgbClr val="000000"/>
                        </a:solidFill>
                        <a:effectLst/>
                        <a:latin typeface="+mn-lt"/>
                      </a:endParaRPr>
                    </a:p>
                  </a:txBody>
                  <a:tcPr marL="9525" marR="9525" marT="9525" marB="0" anchor="ctr"/>
                </a:tc>
                <a:tc>
                  <a:txBody>
                    <a:bodyPr/>
                    <a:lstStyle/>
                    <a:p>
                      <a:pPr algn="ctr" fontAlgn="ctr"/>
                      <a:r>
                        <a:rPr lang="pl-PL" sz="1600" u="none" strike="noStrike" dirty="0">
                          <a:solidFill>
                            <a:srgbClr val="FF0000"/>
                          </a:solidFill>
                          <a:effectLst/>
                          <a:latin typeface="+mn-lt"/>
                        </a:rPr>
                        <a:t>1,75 do 3,25 Nm</a:t>
                      </a:r>
                      <a:endParaRPr lang="pl-PL" sz="1600" b="0" i="0" u="none" strike="noStrike" dirty="0">
                        <a:solidFill>
                          <a:srgbClr val="FF0000"/>
                        </a:solidFill>
                        <a:effectLst/>
                        <a:latin typeface="+mn-lt"/>
                      </a:endParaRPr>
                    </a:p>
                  </a:txBody>
                  <a:tcPr marL="9525" marR="9525" marT="9525" marB="0" anchor="ctr"/>
                </a:tc>
                <a:tc>
                  <a:txBody>
                    <a:bodyPr/>
                    <a:lstStyle/>
                    <a:p>
                      <a:pPr algn="ctr" fontAlgn="ctr"/>
                      <a:r>
                        <a:rPr lang="pl-PL" sz="1600" u="none" strike="noStrike">
                          <a:effectLst/>
                          <a:latin typeface="+mn-lt"/>
                        </a:rPr>
                        <a:t>1,5 Nm</a:t>
                      </a:r>
                      <a:endParaRPr lang="pl-PL" sz="16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2548925008"/>
                  </a:ext>
                </a:extLst>
              </a:tr>
              <a:tr h="209550">
                <a:tc vMerge="1">
                  <a:txBody>
                    <a:bodyPr/>
                    <a:lstStyle/>
                    <a:p>
                      <a:endParaRPr lang="pl-PL"/>
                    </a:p>
                  </a:txBody>
                  <a:tcPr/>
                </a:tc>
                <a:tc>
                  <a:txBody>
                    <a:bodyPr/>
                    <a:lstStyle/>
                    <a:p>
                      <a:pPr algn="ctr" fontAlgn="ctr"/>
                      <a:r>
                        <a:rPr lang="pl-PL" sz="1600" u="none" strike="noStrike">
                          <a:effectLst/>
                          <a:latin typeface="+mn-lt"/>
                        </a:rPr>
                        <a:t>10%</a:t>
                      </a:r>
                      <a:endParaRPr lang="pl-PL" sz="1600" b="0" i="0" u="none" strike="noStrike">
                        <a:solidFill>
                          <a:srgbClr val="000000"/>
                        </a:solidFill>
                        <a:effectLst/>
                        <a:latin typeface="+mn-lt"/>
                      </a:endParaRPr>
                    </a:p>
                  </a:txBody>
                  <a:tcPr marL="9525" marR="9525" marT="9525" marB="0" anchor="ctr"/>
                </a:tc>
                <a:tc>
                  <a:txBody>
                    <a:bodyPr/>
                    <a:lstStyle/>
                    <a:p>
                      <a:pPr algn="ctr" fontAlgn="ctr"/>
                      <a:r>
                        <a:rPr lang="pl-PL" sz="1600" u="none" strike="noStrike">
                          <a:effectLst/>
                          <a:latin typeface="+mn-lt"/>
                        </a:rPr>
                        <a:t>0,25 Nm</a:t>
                      </a:r>
                      <a:endParaRPr lang="pl-PL" sz="1600" b="0" i="0" u="none" strike="noStrike">
                        <a:solidFill>
                          <a:srgbClr val="000000"/>
                        </a:solidFill>
                        <a:effectLst/>
                        <a:latin typeface="+mn-lt"/>
                      </a:endParaRPr>
                    </a:p>
                  </a:txBody>
                  <a:tcPr marL="9525" marR="9525" marT="9525" marB="0" anchor="ctr"/>
                </a:tc>
                <a:tc>
                  <a:txBody>
                    <a:bodyPr/>
                    <a:lstStyle/>
                    <a:p>
                      <a:pPr algn="ctr" fontAlgn="ctr"/>
                      <a:r>
                        <a:rPr lang="pl-PL" sz="1600" u="none" strike="noStrike" dirty="0">
                          <a:solidFill>
                            <a:srgbClr val="FF0000"/>
                          </a:solidFill>
                          <a:effectLst/>
                          <a:latin typeface="+mn-lt"/>
                        </a:rPr>
                        <a:t>2,25 do 2,75 Nm</a:t>
                      </a:r>
                      <a:endParaRPr lang="pl-PL" sz="1600" b="0" i="0" u="none" strike="noStrike" dirty="0">
                        <a:solidFill>
                          <a:srgbClr val="FF0000"/>
                        </a:solidFill>
                        <a:effectLst/>
                        <a:latin typeface="+mn-lt"/>
                      </a:endParaRPr>
                    </a:p>
                  </a:txBody>
                  <a:tcPr marL="9525" marR="9525" marT="9525" marB="0" anchor="ctr"/>
                </a:tc>
                <a:tc>
                  <a:txBody>
                    <a:bodyPr/>
                    <a:lstStyle/>
                    <a:p>
                      <a:pPr algn="ctr" fontAlgn="ctr"/>
                      <a:r>
                        <a:rPr lang="pl-PL" sz="1600" u="none" strike="noStrike">
                          <a:effectLst/>
                          <a:latin typeface="+mn-lt"/>
                        </a:rPr>
                        <a:t>0,5 Nm</a:t>
                      </a:r>
                      <a:endParaRPr lang="pl-PL" sz="16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1583009743"/>
                  </a:ext>
                </a:extLst>
              </a:tr>
              <a:tr h="209550">
                <a:tc vMerge="1">
                  <a:txBody>
                    <a:bodyPr/>
                    <a:lstStyle/>
                    <a:p>
                      <a:endParaRPr lang="pl-PL"/>
                    </a:p>
                  </a:txBody>
                  <a:tcPr/>
                </a:tc>
                <a:tc>
                  <a:txBody>
                    <a:bodyPr/>
                    <a:lstStyle/>
                    <a:p>
                      <a:pPr algn="ctr" fontAlgn="ctr"/>
                      <a:r>
                        <a:rPr lang="pl-PL" sz="1600" u="none" strike="noStrike">
                          <a:effectLst/>
                          <a:latin typeface="+mn-lt"/>
                        </a:rPr>
                        <a:t>6%</a:t>
                      </a:r>
                      <a:endParaRPr lang="pl-PL" sz="1600" b="0" i="0" u="none" strike="noStrike">
                        <a:solidFill>
                          <a:srgbClr val="000000"/>
                        </a:solidFill>
                        <a:effectLst/>
                        <a:latin typeface="+mn-lt"/>
                      </a:endParaRPr>
                    </a:p>
                  </a:txBody>
                  <a:tcPr marL="9525" marR="9525" marT="9525" marB="0" anchor="ctr"/>
                </a:tc>
                <a:tc>
                  <a:txBody>
                    <a:bodyPr/>
                    <a:lstStyle/>
                    <a:p>
                      <a:pPr algn="ctr" fontAlgn="ctr"/>
                      <a:r>
                        <a:rPr lang="pl-PL" sz="1600" u="none" strike="noStrike">
                          <a:effectLst/>
                          <a:latin typeface="+mn-lt"/>
                        </a:rPr>
                        <a:t>0,15 Nm</a:t>
                      </a:r>
                      <a:endParaRPr lang="pl-PL" sz="1600" b="0" i="0" u="none" strike="noStrike">
                        <a:solidFill>
                          <a:srgbClr val="000000"/>
                        </a:solidFill>
                        <a:effectLst/>
                        <a:latin typeface="+mn-lt"/>
                      </a:endParaRPr>
                    </a:p>
                  </a:txBody>
                  <a:tcPr marL="9525" marR="9525" marT="9525" marB="0" anchor="ctr"/>
                </a:tc>
                <a:tc>
                  <a:txBody>
                    <a:bodyPr/>
                    <a:lstStyle/>
                    <a:p>
                      <a:pPr algn="ctr" fontAlgn="ctr"/>
                      <a:r>
                        <a:rPr lang="pl-PL" sz="1600" u="none" strike="noStrike" dirty="0">
                          <a:solidFill>
                            <a:srgbClr val="FF0000"/>
                          </a:solidFill>
                          <a:effectLst/>
                          <a:latin typeface="+mn-lt"/>
                        </a:rPr>
                        <a:t>2,35 do 2,65 Nm</a:t>
                      </a:r>
                      <a:endParaRPr lang="pl-PL" sz="1600" b="0" i="0" u="none" strike="noStrike" dirty="0">
                        <a:solidFill>
                          <a:srgbClr val="FF0000"/>
                        </a:solidFill>
                        <a:effectLst/>
                        <a:latin typeface="+mn-lt"/>
                      </a:endParaRPr>
                    </a:p>
                  </a:txBody>
                  <a:tcPr marL="9525" marR="9525" marT="9525" marB="0" anchor="ctr"/>
                </a:tc>
                <a:tc>
                  <a:txBody>
                    <a:bodyPr/>
                    <a:lstStyle/>
                    <a:p>
                      <a:pPr algn="ctr" fontAlgn="ctr"/>
                      <a:r>
                        <a:rPr lang="pl-PL" sz="1600" u="none" strike="noStrike">
                          <a:effectLst/>
                          <a:latin typeface="+mn-lt"/>
                        </a:rPr>
                        <a:t>0,3 Nm</a:t>
                      </a:r>
                      <a:endParaRPr lang="pl-PL" sz="16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3098926784"/>
                  </a:ext>
                </a:extLst>
              </a:tr>
              <a:tr h="190500">
                <a:tc>
                  <a:txBody>
                    <a:bodyPr/>
                    <a:lstStyle/>
                    <a:p>
                      <a:pPr algn="l" fontAlgn="b"/>
                      <a:endParaRPr lang="pl-PL" sz="1600" b="0" i="0" u="none" strike="noStrike" dirty="0">
                        <a:solidFill>
                          <a:srgbClr val="000000"/>
                        </a:solidFill>
                        <a:effectLst/>
                        <a:latin typeface="+mn-lt"/>
                      </a:endParaRPr>
                    </a:p>
                  </a:txBody>
                  <a:tcPr marL="9525" marR="9525" marT="9525" marB="0" anchor="b"/>
                </a:tc>
                <a:tc>
                  <a:txBody>
                    <a:bodyPr/>
                    <a:lstStyle/>
                    <a:p>
                      <a:pPr algn="l" fontAlgn="b"/>
                      <a:endParaRPr lang="pl-PL" sz="1600" b="0" i="0" u="none" strike="noStrike" dirty="0">
                        <a:solidFill>
                          <a:srgbClr val="000000"/>
                        </a:solidFill>
                        <a:effectLst/>
                        <a:latin typeface="+mn-lt"/>
                      </a:endParaRPr>
                    </a:p>
                  </a:txBody>
                  <a:tcPr marL="9525" marR="9525" marT="9525" marB="0" anchor="b"/>
                </a:tc>
                <a:tc>
                  <a:txBody>
                    <a:bodyPr/>
                    <a:lstStyle/>
                    <a:p>
                      <a:pPr algn="l" fontAlgn="b"/>
                      <a:endParaRPr lang="pl-PL" sz="1600" b="0" i="0" u="none" strike="noStrike" dirty="0">
                        <a:solidFill>
                          <a:srgbClr val="000000"/>
                        </a:solidFill>
                        <a:effectLst/>
                        <a:latin typeface="+mn-lt"/>
                      </a:endParaRPr>
                    </a:p>
                  </a:txBody>
                  <a:tcPr marL="9525" marR="9525" marT="9525" marB="0" anchor="b"/>
                </a:tc>
                <a:tc>
                  <a:txBody>
                    <a:bodyPr/>
                    <a:lstStyle/>
                    <a:p>
                      <a:pPr algn="l" fontAlgn="b"/>
                      <a:endParaRPr lang="pl-PL" sz="1600" b="0" i="0" u="none" strike="noStrike" dirty="0">
                        <a:solidFill>
                          <a:srgbClr val="FF0000"/>
                        </a:solidFill>
                        <a:effectLst/>
                        <a:latin typeface="+mn-lt"/>
                      </a:endParaRPr>
                    </a:p>
                  </a:txBody>
                  <a:tcPr marL="9525" marR="9525" marT="9525" marB="0" anchor="b"/>
                </a:tc>
                <a:tc>
                  <a:txBody>
                    <a:bodyPr/>
                    <a:lstStyle/>
                    <a:p>
                      <a:pPr algn="l" fontAlgn="b"/>
                      <a:endParaRPr lang="pl-PL" sz="1600" b="0" i="0" u="none" strike="noStrike" dirty="0">
                        <a:solidFill>
                          <a:srgbClr val="000000"/>
                        </a:solidFill>
                        <a:effectLst/>
                        <a:latin typeface="+mn-lt"/>
                      </a:endParaRPr>
                    </a:p>
                  </a:txBody>
                  <a:tcPr marL="9525" marR="9525" marT="9525" marB="0" anchor="b"/>
                </a:tc>
                <a:extLst>
                  <a:ext uri="{0D108BD9-81ED-4DB2-BD59-A6C34878D82A}">
                    <a16:rowId xmlns:a16="http://schemas.microsoft.com/office/drawing/2014/main" val="1717084018"/>
                  </a:ext>
                </a:extLst>
              </a:tr>
              <a:tr h="209550">
                <a:tc rowSpan="3">
                  <a:txBody>
                    <a:bodyPr/>
                    <a:lstStyle/>
                    <a:p>
                      <a:pPr algn="ctr" fontAlgn="ctr"/>
                      <a:r>
                        <a:rPr lang="pl-PL" sz="1600" u="none" strike="noStrike">
                          <a:effectLst/>
                          <a:latin typeface="+mn-lt"/>
                        </a:rPr>
                        <a:t>3 Nm</a:t>
                      </a:r>
                      <a:endParaRPr lang="pl-PL" sz="1600" b="0" i="0" u="none" strike="noStrike">
                        <a:solidFill>
                          <a:srgbClr val="000000"/>
                        </a:solidFill>
                        <a:effectLst/>
                        <a:latin typeface="+mn-lt"/>
                      </a:endParaRPr>
                    </a:p>
                  </a:txBody>
                  <a:tcPr marL="9525" marR="9525" marT="9525" marB="0" anchor="ctr"/>
                </a:tc>
                <a:tc>
                  <a:txBody>
                    <a:bodyPr/>
                    <a:lstStyle/>
                    <a:p>
                      <a:pPr algn="ctr" fontAlgn="ctr"/>
                      <a:r>
                        <a:rPr lang="pl-PL" sz="1600" u="none" strike="noStrike">
                          <a:effectLst/>
                          <a:latin typeface="+mn-lt"/>
                        </a:rPr>
                        <a:t>30%</a:t>
                      </a:r>
                      <a:endParaRPr lang="pl-PL" sz="1600" b="0" i="0" u="none" strike="noStrike">
                        <a:solidFill>
                          <a:srgbClr val="000000"/>
                        </a:solidFill>
                        <a:effectLst/>
                        <a:latin typeface="+mn-lt"/>
                      </a:endParaRPr>
                    </a:p>
                  </a:txBody>
                  <a:tcPr marL="9525" marR="9525" marT="9525" marB="0" anchor="ctr"/>
                </a:tc>
                <a:tc>
                  <a:txBody>
                    <a:bodyPr/>
                    <a:lstStyle/>
                    <a:p>
                      <a:pPr algn="ctr" fontAlgn="ctr"/>
                      <a:r>
                        <a:rPr lang="pl-PL" sz="1600" u="none" strike="noStrike">
                          <a:effectLst/>
                          <a:latin typeface="+mn-lt"/>
                        </a:rPr>
                        <a:t>0,9 Nm</a:t>
                      </a:r>
                      <a:endParaRPr lang="pl-PL" sz="1600" b="0" i="0" u="none" strike="noStrike">
                        <a:solidFill>
                          <a:srgbClr val="000000"/>
                        </a:solidFill>
                        <a:effectLst/>
                        <a:latin typeface="+mn-lt"/>
                      </a:endParaRPr>
                    </a:p>
                  </a:txBody>
                  <a:tcPr marL="9525" marR="9525" marT="9525" marB="0" anchor="ctr"/>
                </a:tc>
                <a:tc>
                  <a:txBody>
                    <a:bodyPr/>
                    <a:lstStyle/>
                    <a:p>
                      <a:pPr algn="ctr" fontAlgn="ctr"/>
                      <a:r>
                        <a:rPr lang="pl-PL" sz="1600" u="none" strike="noStrike" dirty="0">
                          <a:solidFill>
                            <a:srgbClr val="FF0000"/>
                          </a:solidFill>
                          <a:effectLst/>
                          <a:latin typeface="+mn-lt"/>
                        </a:rPr>
                        <a:t>2,1 do 3,9 Nm</a:t>
                      </a:r>
                      <a:endParaRPr lang="pl-PL" sz="1600" b="0" i="0" u="none" strike="noStrike" dirty="0">
                        <a:solidFill>
                          <a:srgbClr val="FF0000"/>
                        </a:solidFill>
                        <a:effectLst/>
                        <a:latin typeface="+mn-lt"/>
                      </a:endParaRPr>
                    </a:p>
                  </a:txBody>
                  <a:tcPr marL="9525" marR="9525" marT="9525" marB="0" anchor="ctr"/>
                </a:tc>
                <a:tc>
                  <a:txBody>
                    <a:bodyPr/>
                    <a:lstStyle/>
                    <a:p>
                      <a:pPr algn="ctr" fontAlgn="ctr"/>
                      <a:r>
                        <a:rPr lang="pl-PL" sz="1600" u="none" strike="noStrike" dirty="0">
                          <a:effectLst/>
                          <a:latin typeface="+mn-lt"/>
                        </a:rPr>
                        <a:t>1,8 </a:t>
                      </a:r>
                      <a:r>
                        <a:rPr lang="pl-PL" sz="1600" u="none" strike="noStrike" dirty="0" err="1">
                          <a:effectLst/>
                          <a:latin typeface="+mn-lt"/>
                        </a:rPr>
                        <a:t>Nm</a:t>
                      </a:r>
                      <a:endParaRPr lang="pl-PL" sz="1600" b="0"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2637034061"/>
                  </a:ext>
                </a:extLst>
              </a:tr>
              <a:tr h="209550">
                <a:tc vMerge="1">
                  <a:txBody>
                    <a:bodyPr/>
                    <a:lstStyle/>
                    <a:p>
                      <a:endParaRPr lang="pl-PL"/>
                    </a:p>
                  </a:txBody>
                  <a:tcPr/>
                </a:tc>
                <a:tc>
                  <a:txBody>
                    <a:bodyPr/>
                    <a:lstStyle/>
                    <a:p>
                      <a:pPr algn="ctr" fontAlgn="ctr"/>
                      <a:r>
                        <a:rPr lang="pl-PL" sz="1600" u="none" strike="noStrike">
                          <a:effectLst/>
                          <a:latin typeface="+mn-lt"/>
                        </a:rPr>
                        <a:t>10%</a:t>
                      </a:r>
                      <a:endParaRPr lang="pl-PL" sz="1600" b="0" i="0" u="none" strike="noStrike">
                        <a:solidFill>
                          <a:srgbClr val="000000"/>
                        </a:solidFill>
                        <a:effectLst/>
                        <a:latin typeface="+mn-lt"/>
                      </a:endParaRPr>
                    </a:p>
                  </a:txBody>
                  <a:tcPr marL="9525" marR="9525" marT="9525" marB="0" anchor="ctr"/>
                </a:tc>
                <a:tc>
                  <a:txBody>
                    <a:bodyPr/>
                    <a:lstStyle/>
                    <a:p>
                      <a:pPr algn="ctr" fontAlgn="ctr"/>
                      <a:r>
                        <a:rPr lang="pl-PL" sz="1600" u="none" strike="noStrike">
                          <a:effectLst/>
                          <a:latin typeface="+mn-lt"/>
                        </a:rPr>
                        <a:t>0,3 Nm</a:t>
                      </a:r>
                      <a:endParaRPr lang="pl-PL" sz="1600" b="0" i="0" u="none" strike="noStrike">
                        <a:solidFill>
                          <a:srgbClr val="000000"/>
                        </a:solidFill>
                        <a:effectLst/>
                        <a:latin typeface="+mn-lt"/>
                      </a:endParaRPr>
                    </a:p>
                  </a:txBody>
                  <a:tcPr marL="9525" marR="9525" marT="9525" marB="0" anchor="ctr"/>
                </a:tc>
                <a:tc>
                  <a:txBody>
                    <a:bodyPr/>
                    <a:lstStyle/>
                    <a:p>
                      <a:pPr algn="ctr" fontAlgn="ctr"/>
                      <a:r>
                        <a:rPr lang="pl-PL" sz="1600" u="none" strike="noStrike" dirty="0">
                          <a:solidFill>
                            <a:srgbClr val="FF0000"/>
                          </a:solidFill>
                          <a:effectLst/>
                          <a:latin typeface="+mn-lt"/>
                        </a:rPr>
                        <a:t>2,7 do 3,3 Nm</a:t>
                      </a:r>
                      <a:endParaRPr lang="pl-PL" sz="1600" b="0" i="0" u="none" strike="noStrike" dirty="0">
                        <a:solidFill>
                          <a:srgbClr val="FF0000"/>
                        </a:solidFill>
                        <a:effectLst/>
                        <a:latin typeface="+mn-lt"/>
                      </a:endParaRPr>
                    </a:p>
                  </a:txBody>
                  <a:tcPr marL="9525" marR="9525" marT="9525" marB="0" anchor="ctr"/>
                </a:tc>
                <a:tc>
                  <a:txBody>
                    <a:bodyPr/>
                    <a:lstStyle/>
                    <a:p>
                      <a:pPr algn="ctr" fontAlgn="ctr"/>
                      <a:r>
                        <a:rPr lang="pl-PL" sz="1600" u="none" strike="noStrike">
                          <a:effectLst/>
                          <a:latin typeface="+mn-lt"/>
                        </a:rPr>
                        <a:t>0,6 Nm</a:t>
                      </a:r>
                      <a:endParaRPr lang="pl-PL" sz="16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841177730"/>
                  </a:ext>
                </a:extLst>
              </a:tr>
              <a:tr h="209550">
                <a:tc vMerge="1">
                  <a:txBody>
                    <a:bodyPr/>
                    <a:lstStyle/>
                    <a:p>
                      <a:endParaRPr lang="pl-PL"/>
                    </a:p>
                  </a:txBody>
                  <a:tcPr/>
                </a:tc>
                <a:tc>
                  <a:txBody>
                    <a:bodyPr/>
                    <a:lstStyle/>
                    <a:p>
                      <a:pPr algn="ctr" fontAlgn="ctr"/>
                      <a:r>
                        <a:rPr lang="pl-PL" sz="1600" u="none" strike="noStrike">
                          <a:effectLst/>
                          <a:latin typeface="+mn-lt"/>
                        </a:rPr>
                        <a:t>6%</a:t>
                      </a:r>
                      <a:endParaRPr lang="pl-PL" sz="1600" b="0" i="0" u="none" strike="noStrike">
                        <a:solidFill>
                          <a:srgbClr val="000000"/>
                        </a:solidFill>
                        <a:effectLst/>
                        <a:latin typeface="+mn-lt"/>
                      </a:endParaRPr>
                    </a:p>
                  </a:txBody>
                  <a:tcPr marL="9525" marR="9525" marT="9525" marB="0" anchor="ctr"/>
                </a:tc>
                <a:tc>
                  <a:txBody>
                    <a:bodyPr/>
                    <a:lstStyle/>
                    <a:p>
                      <a:pPr algn="ctr" fontAlgn="ctr"/>
                      <a:r>
                        <a:rPr lang="pl-PL" sz="1600" u="none" strike="noStrike" dirty="0">
                          <a:effectLst/>
                          <a:latin typeface="+mn-lt"/>
                        </a:rPr>
                        <a:t>0,18 </a:t>
                      </a:r>
                      <a:r>
                        <a:rPr lang="pl-PL" sz="1600" u="none" strike="noStrike" dirty="0" err="1">
                          <a:effectLst/>
                          <a:latin typeface="+mn-lt"/>
                        </a:rPr>
                        <a:t>Nm</a:t>
                      </a:r>
                      <a:endParaRPr lang="pl-PL" sz="1600" b="0" i="0" u="none" strike="noStrike" dirty="0">
                        <a:solidFill>
                          <a:srgbClr val="000000"/>
                        </a:solidFill>
                        <a:effectLst/>
                        <a:latin typeface="+mn-lt"/>
                      </a:endParaRPr>
                    </a:p>
                  </a:txBody>
                  <a:tcPr marL="9525" marR="9525" marT="9525" marB="0" anchor="ctr"/>
                </a:tc>
                <a:tc>
                  <a:txBody>
                    <a:bodyPr/>
                    <a:lstStyle/>
                    <a:p>
                      <a:pPr algn="ctr" fontAlgn="ctr"/>
                      <a:r>
                        <a:rPr lang="pl-PL" sz="1600" u="none" strike="noStrike" dirty="0">
                          <a:solidFill>
                            <a:srgbClr val="FF0000"/>
                          </a:solidFill>
                          <a:effectLst/>
                          <a:latin typeface="+mn-lt"/>
                        </a:rPr>
                        <a:t>2,82 do 3,18 Nm</a:t>
                      </a:r>
                      <a:endParaRPr lang="pl-PL" sz="1600" b="0" i="0" u="none" strike="noStrike" dirty="0">
                        <a:solidFill>
                          <a:srgbClr val="FF0000"/>
                        </a:solidFill>
                        <a:effectLst/>
                        <a:latin typeface="+mn-lt"/>
                      </a:endParaRPr>
                    </a:p>
                  </a:txBody>
                  <a:tcPr marL="9525" marR="9525" marT="9525" marB="0" anchor="ctr"/>
                </a:tc>
                <a:tc>
                  <a:txBody>
                    <a:bodyPr/>
                    <a:lstStyle/>
                    <a:p>
                      <a:pPr algn="ctr" fontAlgn="ctr"/>
                      <a:r>
                        <a:rPr lang="pl-PL" sz="1600" u="none" strike="noStrike">
                          <a:effectLst/>
                          <a:latin typeface="+mn-lt"/>
                        </a:rPr>
                        <a:t>0,36 Nm</a:t>
                      </a:r>
                      <a:endParaRPr lang="pl-PL" sz="16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3457033364"/>
                  </a:ext>
                </a:extLst>
              </a:tr>
              <a:tr h="190500">
                <a:tc>
                  <a:txBody>
                    <a:bodyPr/>
                    <a:lstStyle/>
                    <a:p>
                      <a:pPr algn="l" fontAlgn="b"/>
                      <a:endParaRPr lang="pl-PL" sz="1600" b="0" i="0" u="none" strike="noStrike">
                        <a:solidFill>
                          <a:srgbClr val="000000"/>
                        </a:solidFill>
                        <a:effectLst/>
                        <a:latin typeface="+mn-lt"/>
                      </a:endParaRPr>
                    </a:p>
                  </a:txBody>
                  <a:tcPr marL="9525" marR="9525" marT="9525" marB="0" anchor="b"/>
                </a:tc>
                <a:tc>
                  <a:txBody>
                    <a:bodyPr/>
                    <a:lstStyle/>
                    <a:p>
                      <a:pPr algn="l" fontAlgn="b"/>
                      <a:endParaRPr lang="pl-PL" sz="1600" b="0" i="0" u="none" strike="noStrike">
                        <a:solidFill>
                          <a:srgbClr val="000000"/>
                        </a:solidFill>
                        <a:effectLst/>
                        <a:latin typeface="+mn-lt"/>
                      </a:endParaRPr>
                    </a:p>
                  </a:txBody>
                  <a:tcPr marL="9525" marR="9525" marT="9525" marB="0" anchor="b"/>
                </a:tc>
                <a:tc>
                  <a:txBody>
                    <a:bodyPr/>
                    <a:lstStyle/>
                    <a:p>
                      <a:pPr algn="l" fontAlgn="b"/>
                      <a:endParaRPr lang="pl-PL" sz="1600" b="0" i="0" u="none" strike="noStrike">
                        <a:solidFill>
                          <a:srgbClr val="000000"/>
                        </a:solidFill>
                        <a:effectLst/>
                        <a:latin typeface="+mn-lt"/>
                      </a:endParaRPr>
                    </a:p>
                  </a:txBody>
                  <a:tcPr marL="9525" marR="9525" marT="9525" marB="0" anchor="b"/>
                </a:tc>
                <a:tc>
                  <a:txBody>
                    <a:bodyPr/>
                    <a:lstStyle/>
                    <a:p>
                      <a:pPr algn="l" fontAlgn="b"/>
                      <a:endParaRPr lang="pl-PL" sz="1600" b="0" i="0" u="none" strike="noStrike" dirty="0">
                        <a:solidFill>
                          <a:srgbClr val="FF0000"/>
                        </a:solidFill>
                        <a:effectLst/>
                        <a:latin typeface="+mn-lt"/>
                      </a:endParaRPr>
                    </a:p>
                  </a:txBody>
                  <a:tcPr marL="9525" marR="9525" marT="9525" marB="0" anchor="b"/>
                </a:tc>
                <a:tc>
                  <a:txBody>
                    <a:bodyPr/>
                    <a:lstStyle/>
                    <a:p>
                      <a:pPr algn="l" fontAlgn="b"/>
                      <a:endParaRPr lang="pl-PL" sz="1600" b="0" i="0" u="none" strike="noStrike">
                        <a:solidFill>
                          <a:srgbClr val="000000"/>
                        </a:solidFill>
                        <a:effectLst/>
                        <a:latin typeface="+mn-lt"/>
                      </a:endParaRPr>
                    </a:p>
                  </a:txBody>
                  <a:tcPr marL="9525" marR="9525" marT="9525" marB="0" anchor="b"/>
                </a:tc>
                <a:extLst>
                  <a:ext uri="{0D108BD9-81ED-4DB2-BD59-A6C34878D82A}">
                    <a16:rowId xmlns:a16="http://schemas.microsoft.com/office/drawing/2014/main" val="2082445552"/>
                  </a:ext>
                </a:extLst>
              </a:tr>
              <a:tr h="209550">
                <a:tc rowSpan="3">
                  <a:txBody>
                    <a:bodyPr/>
                    <a:lstStyle/>
                    <a:p>
                      <a:pPr algn="ctr" fontAlgn="ctr"/>
                      <a:r>
                        <a:rPr lang="pl-PL" sz="1600" b="1" u="none" strike="noStrike" dirty="0">
                          <a:effectLst/>
                          <a:latin typeface="+mn-lt"/>
                        </a:rPr>
                        <a:t>2,75 Nm</a:t>
                      </a:r>
                      <a:endParaRPr lang="pl-PL" sz="1600" b="1" i="0" u="none" strike="noStrike" dirty="0">
                        <a:solidFill>
                          <a:srgbClr val="000000"/>
                        </a:solidFill>
                        <a:effectLst/>
                        <a:latin typeface="+mn-lt"/>
                      </a:endParaRPr>
                    </a:p>
                  </a:txBody>
                  <a:tcPr marL="9525" marR="9525" marT="9525" marB="0" anchor="ctr"/>
                </a:tc>
                <a:tc>
                  <a:txBody>
                    <a:bodyPr/>
                    <a:lstStyle/>
                    <a:p>
                      <a:pPr algn="ctr" fontAlgn="ctr"/>
                      <a:r>
                        <a:rPr lang="pl-PL" sz="1600" u="none" strike="noStrike">
                          <a:effectLst/>
                          <a:latin typeface="+mn-lt"/>
                        </a:rPr>
                        <a:t>30%</a:t>
                      </a:r>
                      <a:endParaRPr lang="pl-PL" sz="1600" b="0" i="0" u="none" strike="noStrike">
                        <a:solidFill>
                          <a:srgbClr val="000000"/>
                        </a:solidFill>
                        <a:effectLst/>
                        <a:latin typeface="+mn-lt"/>
                      </a:endParaRPr>
                    </a:p>
                  </a:txBody>
                  <a:tcPr marL="9525" marR="9525" marT="9525" marB="0" anchor="ctr"/>
                </a:tc>
                <a:tc>
                  <a:txBody>
                    <a:bodyPr/>
                    <a:lstStyle/>
                    <a:p>
                      <a:pPr algn="ctr" fontAlgn="ctr"/>
                      <a:r>
                        <a:rPr lang="pl-PL" sz="1600" u="none" strike="noStrike" dirty="0">
                          <a:effectLst/>
                          <a:latin typeface="+mn-lt"/>
                        </a:rPr>
                        <a:t>0,83 Nm</a:t>
                      </a:r>
                      <a:endParaRPr lang="pl-PL" sz="1600" b="0" i="0" u="none" strike="noStrike" dirty="0">
                        <a:solidFill>
                          <a:srgbClr val="000000"/>
                        </a:solidFill>
                        <a:effectLst/>
                        <a:latin typeface="+mn-lt"/>
                      </a:endParaRPr>
                    </a:p>
                  </a:txBody>
                  <a:tcPr marL="9525" marR="9525" marT="9525" marB="0" anchor="ctr"/>
                </a:tc>
                <a:tc>
                  <a:txBody>
                    <a:bodyPr/>
                    <a:lstStyle/>
                    <a:p>
                      <a:pPr algn="ctr" fontAlgn="ctr"/>
                      <a:r>
                        <a:rPr lang="pl-PL" sz="1600" u="none" strike="noStrike" dirty="0">
                          <a:solidFill>
                            <a:srgbClr val="FF0000"/>
                          </a:solidFill>
                          <a:effectLst/>
                          <a:latin typeface="+mn-lt"/>
                        </a:rPr>
                        <a:t>1,93 do 3,58 Nm</a:t>
                      </a:r>
                      <a:endParaRPr lang="pl-PL" sz="1600" b="0" i="0" u="none" strike="noStrike" dirty="0">
                        <a:solidFill>
                          <a:srgbClr val="FF0000"/>
                        </a:solidFill>
                        <a:effectLst/>
                        <a:latin typeface="+mn-lt"/>
                      </a:endParaRPr>
                    </a:p>
                  </a:txBody>
                  <a:tcPr marL="9525" marR="9525" marT="9525" marB="0" anchor="ctr"/>
                </a:tc>
                <a:tc>
                  <a:txBody>
                    <a:bodyPr/>
                    <a:lstStyle/>
                    <a:p>
                      <a:pPr algn="ctr" fontAlgn="ctr"/>
                      <a:r>
                        <a:rPr lang="pl-PL" sz="1600" u="none" strike="noStrike">
                          <a:effectLst/>
                          <a:latin typeface="+mn-lt"/>
                        </a:rPr>
                        <a:t>1,65 Nm</a:t>
                      </a:r>
                      <a:endParaRPr lang="pl-PL" sz="16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597030380"/>
                  </a:ext>
                </a:extLst>
              </a:tr>
              <a:tr h="209550">
                <a:tc vMerge="1">
                  <a:txBody>
                    <a:bodyPr/>
                    <a:lstStyle/>
                    <a:p>
                      <a:endParaRPr lang="pl-PL"/>
                    </a:p>
                  </a:txBody>
                  <a:tcPr/>
                </a:tc>
                <a:tc>
                  <a:txBody>
                    <a:bodyPr/>
                    <a:lstStyle/>
                    <a:p>
                      <a:pPr algn="ctr" fontAlgn="ctr"/>
                      <a:r>
                        <a:rPr lang="pl-PL" sz="1600" u="none" strike="noStrike">
                          <a:effectLst/>
                          <a:latin typeface="+mn-lt"/>
                        </a:rPr>
                        <a:t>10%</a:t>
                      </a:r>
                      <a:endParaRPr lang="pl-PL" sz="1600" b="0" i="0" u="none" strike="noStrike">
                        <a:solidFill>
                          <a:srgbClr val="000000"/>
                        </a:solidFill>
                        <a:effectLst/>
                        <a:latin typeface="+mn-lt"/>
                      </a:endParaRPr>
                    </a:p>
                  </a:txBody>
                  <a:tcPr marL="9525" marR="9525" marT="9525" marB="0" anchor="ctr"/>
                </a:tc>
                <a:tc>
                  <a:txBody>
                    <a:bodyPr/>
                    <a:lstStyle/>
                    <a:p>
                      <a:pPr algn="ctr" fontAlgn="ctr"/>
                      <a:r>
                        <a:rPr lang="pl-PL" sz="1600" u="none" strike="noStrike" dirty="0">
                          <a:effectLst/>
                          <a:latin typeface="+mn-lt"/>
                        </a:rPr>
                        <a:t>0,28 Nm</a:t>
                      </a:r>
                      <a:endParaRPr lang="pl-PL" sz="1600" b="0" i="0" u="none" strike="noStrike" dirty="0">
                        <a:solidFill>
                          <a:srgbClr val="000000"/>
                        </a:solidFill>
                        <a:effectLst/>
                        <a:latin typeface="+mn-lt"/>
                      </a:endParaRPr>
                    </a:p>
                  </a:txBody>
                  <a:tcPr marL="9525" marR="9525" marT="9525" marB="0" anchor="ctr"/>
                </a:tc>
                <a:tc>
                  <a:txBody>
                    <a:bodyPr/>
                    <a:lstStyle/>
                    <a:p>
                      <a:pPr algn="ctr" fontAlgn="ctr"/>
                      <a:r>
                        <a:rPr lang="pl-PL" sz="1600" u="none" strike="noStrike" dirty="0">
                          <a:solidFill>
                            <a:srgbClr val="FF0000"/>
                          </a:solidFill>
                          <a:effectLst/>
                          <a:latin typeface="+mn-lt"/>
                        </a:rPr>
                        <a:t>2,48 do 3,03 Nm</a:t>
                      </a:r>
                      <a:endParaRPr lang="pl-PL" sz="1600" b="0" i="0" u="none" strike="noStrike" dirty="0">
                        <a:solidFill>
                          <a:srgbClr val="FF0000"/>
                        </a:solidFill>
                        <a:effectLst/>
                        <a:latin typeface="+mn-lt"/>
                      </a:endParaRPr>
                    </a:p>
                  </a:txBody>
                  <a:tcPr marL="9525" marR="9525" marT="9525" marB="0" anchor="ctr"/>
                </a:tc>
                <a:tc>
                  <a:txBody>
                    <a:bodyPr/>
                    <a:lstStyle/>
                    <a:p>
                      <a:pPr algn="ctr" fontAlgn="ctr"/>
                      <a:r>
                        <a:rPr lang="pl-PL" sz="1600" u="none" strike="noStrike">
                          <a:effectLst/>
                          <a:latin typeface="+mn-lt"/>
                        </a:rPr>
                        <a:t>0,55 Nm</a:t>
                      </a:r>
                      <a:endParaRPr lang="pl-PL" sz="1600" b="0" i="0" u="none" strike="noStrike">
                        <a:solidFill>
                          <a:srgbClr val="000000"/>
                        </a:solidFill>
                        <a:effectLst/>
                        <a:latin typeface="+mn-lt"/>
                      </a:endParaRPr>
                    </a:p>
                  </a:txBody>
                  <a:tcPr marL="9525" marR="9525" marT="9525" marB="0" anchor="ctr"/>
                </a:tc>
                <a:extLst>
                  <a:ext uri="{0D108BD9-81ED-4DB2-BD59-A6C34878D82A}">
                    <a16:rowId xmlns:a16="http://schemas.microsoft.com/office/drawing/2014/main" val="1206595024"/>
                  </a:ext>
                </a:extLst>
              </a:tr>
              <a:tr h="209550">
                <a:tc vMerge="1">
                  <a:txBody>
                    <a:bodyPr/>
                    <a:lstStyle/>
                    <a:p>
                      <a:endParaRPr lang="pl-PL"/>
                    </a:p>
                  </a:txBody>
                  <a:tcPr/>
                </a:tc>
                <a:tc>
                  <a:txBody>
                    <a:bodyPr/>
                    <a:lstStyle/>
                    <a:p>
                      <a:pPr algn="ctr" fontAlgn="ctr"/>
                      <a:r>
                        <a:rPr lang="pl-PL" sz="1600" b="1" i="0" u="none" strike="noStrike" dirty="0">
                          <a:effectLst/>
                          <a:latin typeface="+mn-lt"/>
                        </a:rPr>
                        <a:t>6%</a:t>
                      </a:r>
                      <a:endParaRPr lang="pl-PL" sz="1600" b="1" i="0" u="none" strike="noStrike" dirty="0">
                        <a:solidFill>
                          <a:srgbClr val="000000"/>
                        </a:solidFill>
                        <a:effectLst/>
                        <a:latin typeface="+mn-lt"/>
                      </a:endParaRPr>
                    </a:p>
                  </a:txBody>
                  <a:tcPr marL="9525" marR="9525" marT="9525" marB="0" anchor="ctr"/>
                </a:tc>
                <a:tc>
                  <a:txBody>
                    <a:bodyPr/>
                    <a:lstStyle/>
                    <a:p>
                      <a:pPr algn="ctr" fontAlgn="ctr"/>
                      <a:r>
                        <a:rPr lang="pl-PL" sz="1600" b="1" i="0" u="none" strike="noStrike" dirty="0">
                          <a:effectLst/>
                          <a:latin typeface="+mn-lt"/>
                        </a:rPr>
                        <a:t>0,17 Nm</a:t>
                      </a:r>
                      <a:endParaRPr lang="pl-PL" sz="1600" b="1" i="0" u="none" strike="noStrike" dirty="0">
                        <a:solidFill>
                          <a:srgbClr val="000000"/>
                        </a:solidFill>
                        <a:effectLst/>
                        <a:latin typeface="+mn-lt"/>
                      </a:endParaRPr>
                    </a:p>
                  </a:txBody>
                  <a:tcPr marL="9525" marR="9525" marT="9525" marB="0" anchor="ctr"/>
                </a:tc>
                <a:tc>
                  <a:txBody>
                    <a:bodyPr/>
                    <a:lstStyle/>
                    <a:p>
                      <a:pPr algn="ctr" fontAlgn="ctr"/>
                      <a:r>
                        <a:rPr lang="pl-PL" sz="1600" b="1" i="0" u="none" strike="noStrike" dirty="0">
                          <a:solidFill>
                            <a:srgbClr val="00B050"/>
                          </a:solidFill>
                          <a:effectLst/>
                          <a:latin typeface="+mn-lt"/>
                        </a:rPr>
                        <a:t>2,59 do 2,92 Nm</a:t>
                      </a:r>
                    </a:p>
                  </a:txBody>
                  <a:tcPr marL="9525" marR="9525" marT="9525" marB="0" anchor="ctr"/>
                </a:tc>
                <a:tc>
                  <a:txBody>
                    <a:bodyPr/>
                    <a:lstStyle/>
                    <a:p>
                      <a:pPr algn="ctr" fontAlgn="ctr"/>
                      <a:r>
                        <a:rPr lang="pl-PL" sz="1600" b="1" i="0" u="none" strike="noStrike" dirty="0">
                          <a:effectLst/>
                          <a:latin typeface="+mn-lt"/>
                        </a:rPr>
                        <a:t>0,33 Nm</a:t>
                      </a:r>
                      <a:endParaRPr lang="pl-PL" sz="1600" b="1" i="0" u="none" strike="noStrike" dirty="0">
                        <a:solidFill>
                          <a:srgbClr val="000000"/>
                        </a:solidFill>
                        <a:effectLst/>
                        <a:latin typeface="+mn-lt"/>
                      </a:endParaRPr>
                    </a:p>
                  </a:txBody>
                  <a:tcPr marL="9525" marR="9525" marT="9525" marB="0" anchor="ctr"/>
                </a:tc>
                <a:extLst>
                  <a:ext uri="{0D108BD9-81ED-4DB2-BD59-A6C34878D82A}">
                    <a16:rowId xmlns:a16="http://schemas.microsoft.com/office/drawing/2014/main" val="88727109"/>
                  </a:ext>
                </a:extLst>
              </a:tr>
            </a:tbl>
          </a:graphicData>
        </a:graphic>
      </p:graphicFrame>
    </p:spTree>
    <p:extLst>
      <p:ext uri="{BB962C8B-B14F-4D97-AF65-F5344CB8AC3E}">
        <p14:creationId xmlns:p14="http://schemas.microsoft.com/office/powerpoint/2010/main" val="40342448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3D554-31EA-0F81-44F9-EA184BEEBE8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093EE13-5230-0FB1-E817-E3DC46004B8D}"/>
              </a:ext>
            </a:extLst>
          </p:cNvPr>
          <p:cNvSpPr>
            <a:spLocks noGrp="1"/>
          </p:cNvSpPr>
          <p:nvPr>
            <p:ph type="ctrTitle"/>
          </p:nvPr>
        </p:nvSpPr>
        <p:spPr>
          <a:xfrm>
            <a:off x="365759" y="400468"/>
            <a:ext cx="11540691" cy="841191"/>
          </a:xfrm>
        </p:spPr>
        <p:txBody>
          <a:bodyPr>
            <a:normAutofit/>
          </a:bodyPr>
          <a:lstStyle/>
          <a:p>
            <a:r>
              <a:rPr lang="pl-PL" sz="4800" dirty="0">
                <a:latin typeface="+mn-lt"/>
              </a:rPr>
              <a:t>Podział kabli nn</a:t>
            </a:r>
            <a:endParaRPr lang="pl-PL" sz="4800" noProof="0" dirty="0">
              <a:latin typeface="+mn-lt"/>
            </a:endParaRPr>
          </a:p>
        </p:txBody>
      </p:sp>
      <p:sp>
        <p:nvSpPr>
          <p:cNvPr id="3" name="Podtytuł 2">
            <a:extLst>
              <a:ext uri="{FF2B5EF4-FFF2-40B4-BE49-F238E27FC236}">
                <a16:creationId xmlns:a16="http://schemas.microsoft.com/office/drawing/2014/main" id="{FB30CA1F-CEA2-50BE-77A8-942B35C0A0F7}"/>
              </a:ext>
            </a:extLst>
          </p:cNvPr>
          <p:cNvSpPr>
            <a:spLocks noGrp="1"/>
          </p:cNvSpPr>
          <p:nvPr>
            <p:ph type="subTitle" idx="1"/>
          </p:nvPr>
        </p:nvSpPr>
        <p:spPr>
          <a:xfrm>
            <a:off x="1762685" y="2888672"/>
            <a:ext cx="8746837" cy="1080655"/>
          </a:xfrm>
        </p:spPr>
        <p:txBody>
          <a:bodyPr>
            <a:normAutofit/>
          </a:bodyPr>
          <a:lstStyle/>
          <a:p>
            <a:pPr>
              <a:lnSpc>
                <a:spcPct val="115000"/>
              </a:lnSpc>
              <a:spcAft>
                <a:spcPts val="1000"/>
              </a:spcAft>
            </a:pPr>
            <a:r>
              <a:rPr lang="pl-PL" dirty="0"/>
              <a:t>Przykład najczęściej spotykanych kabli nn z żyłami aluminiowymi Al</a:t>
            </a:r>
          </a:p>
          <a:p>
            <a:pPr marL="342900" indent="-342900" algn="l">
              <a:lnSpc>
                <a:spcPct val="115000"/>
              </a:lnSpc>
              <a:spcAft>
                <a:spcPts val="1000"/>
              </a:spcAft>
              <a:buFont typeface="Arial" panose="020B0604020202020204" pitchFamily="34" charset="0"/>
              <a:buChar char="•"/>
            </a:pPr>
            <a:endParaRPr lang="pl-PL" dirty="0"/>
          </a:p>
        </p:txBody>
      </p:sp>
    </p:spTree>
    <p:extLst>
      <p:ext uri="{BB962C8B-B14F-4D97-AF65-F5344CB8AC3E}">
        <p14:creationId xmlns:p14="http://schemas.microsoft.com/office/powerpoint/2010/main" val="2879961025"/>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4F73B-FCA9-8EDB-F8BA-788C72E053D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901F72C-6A70-1B3C-6487-8D35E0281D29}"/>
              </a:ext>
            </a:extLst>
          </p:cNvPr>
          <p:cNvSpPr>
            <a:spLocks noGrp="1"/>
          </p:cNvSpPr>
          <p:nvPr>
            <p:ph type="ctrTitle"/>
          </p:nvPr>
        </p:nvSpPr>
        <p:spPr>
          <a:xfrm>
            <a:off x="365759" y="400468"/>
            <a:ext cx="11540691" cy="841191"/>
          </a:xfrm>
        </p:spPr>
        <p:txBody>
          <a:bodyPr>
            <a:normAutofit/>
          </a:bodyPr>
          <a:lstStyle/>
          <a:p>
            <a:r>
              <a:rPr lang="pl-PL" sz="4800" dirty="0" err="1">
                <a:latin typeface="+mn-lt"/>
              </a:rPr>
              <a:t>Dynamometria</a:t>
            </a:r>
            <a:r>
              <a:rPr lang="pl-PL" sz="4800" dirty="0">
                <a:latin typeface="+mn-lt"/>
              </a:rPr>
              <a:t> - przykłady</a:t>
            </a:r>
            <a:endParaRPr lang="pl-PL" sz="4800" noProof="0" dirty="0">
              <a:latin typeface="+mn-lt"/>
            </a:endParaRPr>
          </a:p>
        </p:txBody>
      </p:sp>
      <p:pic>
        <p:nvPicPr>
          <p:cNvPr id="6" name="Obraz 5">
            <a:extLst>
              <a:ext uri="{FF2B5EF4-FFF2-40B4-BE49-F238E27FC236}">
                <a16:creationId xmlns:a16="http://schemas.microsoft.com/office/drawing/2014/main" id="{50D16F51-0655-9446-2778-BBE001AF825F}"/>
              </a:ext>
            </a:extLst>
          </p:cNvPr>
          <p:cNvPicPr>
            <a:picLocks noChangeAspect="1"/>
          </p:cNvPicPr>
          <p:nvPr/>
        </p:nvPicPr>
        <p:blipFill>
          <a:blip r:embed="rId2"/>
          <a:stretch>
            <a:fillRect/>
          </a:stretch>
        </p:blipFill>
        <p:spPr>
          <a:xfrm>
            <a:off x="5627031" y="2452672"/>
            <a:ext cx="6065011" cy="3643745"/>
          </a:xfrm>
          <a:prstGeom prst="rect">
            <a:avLst/>
          </a:prstGeom>
        </p:spPr>
      </p:pic>
      <p:sp>
        <p:nvSpPr>
          <p:cNvPr id="7" name="pole tekstowe 6">
            <a:extLst>
              <a:ext uri="{FF2B5EF4-FFF2-40B4-BE49-F238E27FC236}">
                <a16:creationId xmlns:a16="http://schemas.microsoft.com/office/drawing/2014/main" id="{49A56287-A2B3-B518-5644-49987E85754D}"/>
              </a:ext>
            </a:extLst>
          </p:cNvPr>
          <p:cNvSpPr txBox="1"/>
          <p:nvPr/>
        </p:nvSpPr>
        <p:spPr>
          <a:xfrm>
            <a:off x="235527" y="6457532"/>
            <a:ext cx="10146146" cy="253916"/>
          </a:xfrm>
          <a:prstGeom prst="rect">
            <a:avLst/>
          </a:prstGeom>
          <a:noFill/>
        </p:spPr>
        <p:txBody>
          <a:bodyPr wrap="square" rtlCol="0">
            <a:spAutoFit/>
          </a:bodyPr>
          <a:lstStyle/>
          <a:p>
            <a:r>
              <a:rPr lang="pl-PL" sz="1050" dirty="0"/>
              <a:t>Źródło: </a:t>
            </a:r>
            <a:r>
              <a:rPr lang="pl-PL" sz="1050" dirty="0">
                <a:hlinkClick r:id="rId3"/>
              </a:rPr>
              <a:t>https://wiha.com/pl/pl/narzedzia/narzedzia-dynamometryczne/wiha-torquevario-s-vde/zestawy/wkretak-dynamometryczny-zestaw-torquevario-s-electric/38074</a:t>
            </a:r>
            <a:r>
              <a:rPr lang="pl-PL" sz="1050" dirty="0"/>
              <a:t> </a:t>
            </a:r>
          </a:p>
        </p:txBody>
      </p:sp>
      <p:sp>
        <p:nvSpPr>
          <p:cNvPr id="11" name="AutoShape 4">
            <a:extLst>
              <a:ext uri="{FF2B5EF4-FFF2-40B4-BE49-F238E27FC236}">
                <a16:creationId xmlns:a16="http://schemas.microsoft.com/office/drawing/2014/main" id="{A2038BE1-AEE5-1E0D-E4C2-F9680521A17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12" name="Obraz 11">
            <a:extLst>
              <a:ext uri="{FF2B5EF4-FFF2-40B4-BE49-F238E27FC236}">
                <a16:creationId xmlns:a16="http://schemas.microsoft.com/office/drawing/2014/main" id="{E752C844-730E-2E9E-F17B-D550B2B7C472}"/>
              </a:ext>
            </a:extLst>
          </p:cNvPr>
          <p:cNvPicPr>
            <a:picLocks noChangeAspect="1"/>
          </p:cNvPicPr>
          <p:nvPr/>
        </p:nvPicPr>
        <p:blipFill>
          <a:blip r:embed="rId4"/>
          <a:stretch>
            <a:fillRect/>
          </a:stretch>
        </p:blipFill>
        <p:spPr>
          <a:xfrm>
            <a:off x="704530" y="2783256"/>
            <a:ext cx="4471729" cy="3195637"/>
          </a:xfrm>
          <a:prstGeom prst="rect">
            <a:avLst/>
          </a:prstGeom>
        </p:spPr>
      </p:pic>
      <p:sp>
        <p:nvSpPr>
          <p:cNvPr id="13" name="pole tekstowe 12">
            <a:extLst>
              <a:ext uri="{FF2B5EF4-FFF2-40B4-BE49-F238E27FC236}">
                <a16:creationId xmlns:a16="http://schemas.microsoft.com/office/drawing/2014/main" id="{47E49197-2C0E-9780-5E26-6EA05BBE0A66}"/>
              </a:ext>
            </a:extLst>
          </p:cNvPr>
          <p:cNvSpPr txBox="1"/>
          <p:nvPr/>
        </p:nvSpPr>
        <p:spPr>
          <a:xfrm>
            <a:off x="1753896" y="1445226"/>
            <a:ext cx="8764416" cy="646331"/>
          </a:xfrm>
          <a:prstGeom prst="rect">
            <a:avLst/>
          </a:prstGeom>
          <a:noFill/>
        </p:spPr>
        <p:txBody>
          <a:bodyPr wrap="square" rtlCol="0">
            <a:spAutoFit/>
          </a:bodyPr>
          <a:lstStyle/>
          <a:p>
            <a:pPr algn="ctr"/>
            <a:r>
              <a:rPr lang="pl-PL" dirty="0"/>
              <a:t>Wkrętak dynamometryczny 38074 zestaw </a:t>
            </a:r>
            <a:r>
              <a:rPr lang="pl-PL" dirty="0" err="1"/>
              <a:t>TorqueVario</a:t>
            </a:r>
            <a:r>
              <a:rPr lang="pl-PL" dirty="0"/>
              <a:t>®-S </a:t>
            </a:r>
            <a:r>
              <a:rPr lang="pl-PL" dirty="0" err="1"/>
              <a:t>electric</a:t>
            </a:r>
            <a:r>
              <a:rPr lang="pl-PL" dirty="0"/>
              <a:t> 0,8-5,0 Nm </a:t>
            </a:r>
            <a:r>
              <a:rPr lang="pl-PL" dirty="0" err="1"/>
              <a:t>PlusMinus</a:t>
            </a:r>
            <a:r>
              <a:rPr lang="pl-PL" dirty="0"/>
              <a:t>/</a:t>
            </a:r>
            <a:r>
              <a:rPr lang="pl-PL" dirty="0" err="1"/>
              <a:t>Pozidriv</a:t>
            </a:r>
            <a:r>
              <a:rPr lang="pl-PL" dirty="0"/>
              <a:t> z regulowanym momentem dokręcania 5-cz. </a:t>
            </a:r>
            <a:r>
              <a:rPr lang="pl-PL" b="1" dirty="0"/>
              <a:t>Dokładność ± 6% </a:t>
            </a:r>
          </a:p>
        </p:txBody>
      </p:sp>
    </p:spTree>
    <p:extLst>
      <p:ext uri="{BB962C8B-B14F-4D97-AF65-F5344CB8AC3E}">
        <p14:creationId xmlns:p14="http://schemas.microsoft.com/office/powerpoint/2010/main" val="3281814776"/>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6C4AF-4C60-4563-9F64-7C30931A0A0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4B4C81B-F427-C751-1D34-C78B3C8DA876}"/>
              </a:ext>
            </a:extLst>
          </p:cNvPr>
          <p:cNvSpPr>
            <a:spLocks noGrp="1"/>
          </p:cNvSpPr>
          <p:nvPr>
            <p:ph type="ctrTitle"/>
          </p:nvPr>
        </p:nvSpPr>
        <p:spPr>
          <a:xfrm>
            <a:off x="365759" y="400468"/>
            <a:ext cx="11540691" cy="841191"/>
          </a:xfrm>
        </p:spPr>
        <p:txBody>
          <a:bodyPr>
            <a:normAutofit/>
          </a:bodyPr>
          <a:lstStyle/>
          <a:p>
            <a:r>
              <a:rPr lang="pl-PL" sz="4800" dirty="0" err="1">
                <a:latin typeface="+mn-lt"/>
              </a:rPr>
              <a:t>Dynamometria</a:t>
            </a:r>
            <a:r>
              <a:rPr lang="pl-PL" sz="4800" dirty="0">
                <a:latin typeface="+mn-lt"/>
              </a:rPr>
              <a:t> - przykłady</a:t>
            </a:r>
            <a:endParaRPr lang="pl-PL" sz="4800" noProof="0" dirty="0">
              <a:latin typeface="+mn-lt"/>
            </a:endParaRPr>
          </a:p>
        </p:txBody>
      </p:sp>
      <p:sp>
        <p:nvSpPr>
          <p:cNvPr id="7" name="pole tekstowe 6">
            <a:extLst>
              <a:ext uri="{FF2B5EF4-FFF2-40B4-BE49-F238E27FC236}">
                <a16:creationId xmlns:a16="http://schemas.microsoft.com/office/drawing/2014/main" id="{17B2E1CB-BB5F-4548-C96A-E531837B0C31}"/>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https://wiha.com/pl/pl/narzedzia/narzedzia-dynamometryczne/wiha-torquevario-s/rekojesc/wkretak-dynamometryczny-torquevario-s/36850</a:t>
            </a:r>
            <a:r>
              <a:rPr lang="pl-PL" sz="1050" dirty="0"/>
              <a:t> </a:t>
            </a:r>
          </a:p>
        </p:txBody>
      </p:sp>
      <p:sp>
        <p:nvSpPr>
          <p:cNvPr id="11" name="AutoShape 4">
            <a:extLst>
              <a:ext uri="{FF2B5EF4-FFF2-40B4-BE49-F238E27FC236}">
                <a16:creationId xmlns:a16="http://schemas.microsoft.com/office/drawing/2014/main" id="{64C51FB6-F2EC-CC2A-8FE6-28597F2B74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B21BB61C-E22A-FF81-DB7B-8F66F3791D2C}"/>
              </a:ext>
            </a:extLst>
          </p:cNvPr>
          <p:cNvSpPr txBox="1"/>
          <p:nvPr/>
        </p:nvSpPr>
        <p:spPr>
          <a:xfrm>
            <a:off x="225448" y="1509427"/>
            <a:ext cx="11436302" cy="369332"/>
          </a:xfrm>
          <a:prstGeom prst="rect">
            <a:avLst/>
          </a:prstGeom>
          <a:noFill/>
        </p:spPr>
        <p:txBody>
          <a:bodyPr wrap="square" rtlCol="0">
            <a:spAutoFit/>
          </a:bodyPr>
          <a:lstStyle/>
          <a:p>
            <a:pPr algn="ctr"/>
            <a:r>
              <a:rPr lang="pl-PL" dirty="0"/>
              <a:t>Wkrętak dynamometryczny 36850 </a:t>
            </a:r>
            <a:r>
              <a:rPr lang="pl-PL" dirty="0" err="1"/>
              <a:t>TorqueVario</a:t>
            </a:r>
            <a:r>
              <a:rPr lang="pl-PL" dirty="0"/>
              <a:t>®-S 0,1-0,6 Nm z regulowanym momentem dokręcania. </a:t>
            </a:r>
            <a:r>
              <a:rPr lang="pl-PL" b="1" dirty="0"/>
              <a:t>Dokładność ± 6% </a:t>
            </a:r>
          </a:p>
        </p:txBody>
      </p:sp>
      <p:pic>
        <p:nvPicPr>
          <p:cNvPr id="3" name="Obraz 2">
            <a:extLst>
              <a:ext uri="{FF2B5EF4-FFF2-40B4-BE49-F238E27FC236}">
                <a16:creationId xmlns:a16="http://schemas.microsoft.com/office/drawing/2014/main" id="{4A978383-2173-3612-4C9B-027A83F69DCC}"/>
              </a:ext>
            </a:extLst>
          </p:cNvPr>
          <p:cNvPicPr>
            <a:picLocks noChangeAspect="1"/>
          </p:cNvPicPr>
          <p:nvPr/>
        </p:nvPicPr>
        <p:blipFill>
          <a:blip r:embed="rId3"/>
          <a:stretch>
            <a:fillRect/>
          </a:stretch>
        </p:blipFill>
        <p:spPr>
          <a:xfrm>
            <a:off x="3090569" y="2885192"/>
            <a:ext cx="5706061" cy="2465197"/>
          </a:xfrm>
          <a:prstGeom prst="rect">
            <a:avLst/>
          </a:prstGeom>
        </p:spPr>
      </p:pic>
    </p:spTree>
    <p:extLst>
      <p:ext uri="{BB962C8B-B14F-4D97-AF65-F5344CB8AC3E}">
        <p14:creationId xmlns:p14="http://schemas.microsoft.com/office/powerpoint/2010/main" val="1510071857"/>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0FCC2-7EE7-8162-25F8-573313B0345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6A0CE61-5372-AC5B-E4BF-FC1C5EA54A84}"/>
              </a:ext>
            </a:extLst>
          </p:cNvPr>
          <p:cNvSpPr>
            <a:spLocks noGrp="1"/>
          </p:cNvSpPr>
          <p:nvPr>
            <p:ph type="ctrTitle"/>
          </p:nvPr>
        </p:nvSpPr>
        <p:spPr>
          <a:xfrm>
            <a:off x="365759" y="400468"/>
            <a:ext cx="11540691" cy="841191"/>
          </a:xfrm>
        </p:spPr>
        <p:txBody>
          <a:bodyPr>
            <a:normAutofit/>
          </a:bodyPr>
          <a:lstStyle/>
          <a:p>
            <a:r>
              <a:rPr lang="pl-PL" sz="4800" dirty="0" err="1">
                <a:latin typeface="Arial Narrow" panose="020B0606020202030204" pitchFamily="34" charset="0"/>
              </a:rPr>
              <a:t>Dynamometria</a:t>
            </a:r>
            <a:r>
              <a:rPr lang="pl-PL" sz="4800" dirty="0">
                <a:latin typeface="Arial Narrow" panose="020B0606020202030204" pitchFamily="34" charset="0"/>
              </a:rPr>
              <a:t> - przykłady</a:t>
            </a:r>
            <a:endParaRPr lang="pl-PL" sz="4800" noProof="0" dirty="0">
              <a:latin typeface="Arial Narrow" panose="020B0606020202030204" pitchFamily="34" charset="0"/>
            </a:endParaRPr>
          </a:p>
        </p:txBody>
      </p:sp>
      <p:sp>
        <p:nvSpPr>
          <p:cNvPr id="11" name="AutoShape 4">
            <a:extLst>
              <a:ext uri="{FF2B5EF4-FFF2-40B4-BE49-F238E27FC236}">
                <a16:creationId xmlns:a16="http://schemas.microsoft.com/office/drawing/2014/main" id="{19D64BE2-6555-1A11-5968-0901035E830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A999B396-8806-E98C-2046-268D4A83B17F}"/>
              </a:ext>
            </a:extLst>
          </p:cNvPr>
          <p:cNvSpPr txBox="1"/>
          <p:nvPr/>
        </p:nvSpPr>
        <p:spPr>
          <a:xfrm>
            <a:off x="481781" y="1365583"/>
            <a:ext cx="11344460" cy="369332"/>
          </a:xfrm>
          <a:prstGeom prst="rect">
            <a:avLst/>
          </a:prstGeom>
          <a:noFill/>
        </p:spPr>
        <p:txBody>
          <a:bodyPr wrap="square" rtlCol="0">
            <a:spAutoFit/>
          </a:bodyPr>
          <a:lstStyle/>
          <a:p>
            <a:pPr algn="ctr"/>
            <a:r>
              <a:rPr lang="pl-PL" dirty="0"/>
              <a:t>Klucz dynamometryczny </a:t>
            </a:r>
            <a:r>
              <a:rPr lang="pl-PL" dirty="0" err="1"/>
              <a:t>electric</a:t>
            </a:r>
            <a:r>
              <a:rPr lang="pl-PL" dirty="0"/>
              <a:t> 44163 5-25 Nm </a:t>
            </a:r>
            <a:r>
              <a:rPr lang="pl-PL" b="1" dirty="0"/>
              <a:t>dokładność ± 4% </a:t>
            </a:r>
            <a:r>
              <a:rPr lang="pl-PL" dirty="0" err="1"/>
              <a:t>Wiha</a:t>
            </a:r>
            <a:endParaRPr lang="pl-PL" dirty="0"/>
          </a:p>
        </p:txBody>
      </p:sp>
      <p:pic>
        <p:nvPicPr>
          <p:cNvPr id="5" name="Obraz 4">
            <a:extLst>
              <a:ext uri="{FF2B5EF4-FFF2-40B4-BE49-F238E27FC236}">
                <a16:creationId xmlns:a16="http://schemas.microsoft.com/office/drawing/2014/main" id="{0D0410DA-A64D-EF9D-9508-EFBB889769FB}"/>
              </a:ext>
            </a:extLst>
          </p:cNvPr>
          <p:cNvPicPr>
            <a:picLocks noChangeAspect="1"/>
          </p:cNvPicPr>
          <p:nvPr/>
        </p:nvPicPr>
        <p:blipFill>
          <a:blip r:embed="rId2"/>
          <a:stretch>
            <a:fillRect/>
          </a:stretch>
        </p:blipFill>
        <p:spPr>
          <a:xfrm>
            <a:off x="2341745" y="2002558"/>
            <a:ext cx="7508510" cy="4572987"/>
          </a:xfrm>
          <a:prstGeom prst="rect">
            <a:avLst/>
          </a:prstGeom>
        </p:spPr>
      </p:pic>
    </p:spTree>
    <p:extLst>
      <p:ext uri="{BB962C8B-B14F-4D97-AF65-F5344CB8AC3E}">
        <p14:creationId xmlns:p14="http://schemas.microsoft.com/office/powerpoint/2010/main" val="2194063302"/>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32C70-BA9E-3091-AE21-BB5B5FEB072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9BA1270-AA16-F106-5442-9792E4E84010}"/>
              </a:ext>
            </a:extLst>
          </p:cNvPr>
          <p:cNvSpPr>
            <a:spLocks noGrp="1"/>
          </p:cNvSpPr>
          <p:nvPr>
            <p:ph type="ctrTitle"/>
          </p:nvPr>
        </p:nvSpPr>
        <p:spPr>
          <a:xfrm>
            <a:off x="365759" y="400468"/>
            <a:ext cx="11540691" cy="841191"/>
          </a:xfrm>
        </p:spPr>
        <p:txBody>
          <a:bodyPr>
            <a:normAutofit/>
          </a:bodyPr>
          <a:lstStyle/>
          <a:p>
            <a:r>
              <a:rPr lang="pl-PL" sz="4800" dirty="0" err="1">
                <a:latin typeface="+mn-lt"/>
              </a:rPr>
              <a:t>Dynamometria</a:t>
            </a:r>
            <a:r>
              <a:rPr lang="pl-PL" sz="4800" dirty="0">
                <a:latin typeface="+mn-lt"/>
              </a:rPr>
              <a:t> - przykłady</a:t>
            </a:r>
            <a:endParaRPr lang="pl-PL" sz="4800" noProof="0" dirty="0">
              <a:latin typeface="+mn-lt"/>
            </a:endParaRPr>
          </a:p>
        </p:txBody>
      </p:sp>
      <p:sp>
        <p:nvSpPr>
          <p:cNvPr id="11" name="AutoShape 4">
            <a:extLst>
              <a:ext uri="{FF2B5EF4-FFF2-40B4-BE49-F238E27FC236}">
                <a16:creationId xmlns:a16="http://schemas.microsoft.com/office/drawing/2014/main" id="{6A07093D-3456-8429-CB05-A8760055136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E7962038-A435-AE73-9D11-64AC558C647B}"/>
              </a:ext>
            </a:extLst>
          </p:cNvPr>
          <p:cNvSpPr txBox="1"/>
          <p:nvPr/>
        </p:nvSpPr>
        <p:spPr>
          <a:xfrm>
            <a:off x="513243" y="2232265"/>
            <a:ext cx="4243670" cy="923330"/>
          </a:xfrm>
          <a:prstGeom prst="rect">
            <a:avLst/>
          </a:prstGeom>
          <a:noFill/>
        </p:spPr>
        <p:txBody>
          <a:bodyPr wrap="square" rtlCol="0">
            <a:spAutoFit/>
          </a:bodyPr>
          <a:lstStyle/>
          <a:p>
            <a:pPr algn="just"/>
            <a:r>
              <a:rPr lang="pl-PL" dirty="0"/>
              <a:t>Klucz do dokręcania złączy kablowych sześciokątnych do wkrętaków dynamometrycznych z rękojeścią podłużną</a:t>
            </a:r>
          </a:p>
        </p:txBody>
      </p:sp>
      <p:pic>
        <p:nvPicPr>
          <p:cNvPr id="4" name="Obraz 3">
            <a:extLst>
              <a:ext uri="{FF2B5EF4-FFF2-40B4-BE49-F238E27FC236}">
                <a16:creationId xmlns:a16="http://schemas.microsoft.com/office/drawing/2014/main" id="{AE74FDDD-823E-998C-955A-42AB3D6B85AC}"/>
              </a:ext>
            </a:extLst>
          </p:cNvPr>
          <p:cNvPicPr>
            <a:picLocks noChangeAspect="1"/>
          </p:cNvPicPr>
          <p:nvPr/>
        </p:nvPicPr>
        <p:blipFill>
          <a:blip r:embed="rId2"/>
          <a:stretch>
            <a:fillRect/>
          </a:stretch>
        </p:blipFill>
        <p:spPr>
          <a:xfrm>
            <a:off x="3118414" y="3758321"/>
            <a:ext cx="2162477" cy="1991003"/>
          </a:xfrm>
          <a:prstGeom prst="rect">
            <a:avLst/>
          </a:prstGeom>
        </p:spPr>
      </p:pic>
      <p:pic>
        <p:nvPicPr>
          <p:cNvPr id="7" name="Obraz 6">
            <a:extLst>
              <a:ext uri="{FF2B5EF4-FFF2-40B4-BE49-F238E27FC236}">
                <a16:creationId xmlns:a16="http://schemas.microsoft.com/office/drawing/2014/main" id="{51550CE1-C34B-2B2D-B317-70ECAD79E8FA}"/>
              </a:ext>
            </a:extLst>
          </p:cNvPr>
          <p:cNvPicPr>
            <a:picLocks noChangeAspect="1"/>
          </p:cNvPicPr>
          <p:nvPr/>
        </p:nvPicPr>
        <p:blipFill>
          <a:blip r:embed="rId3"/>
          <a:stretch>
            <a:fillRect/>
          </a:stretch>
        </p:blipFill>
        <p:spPr>
          <a:xfrm>
            <a:off x="8493216" y="1257576"/>
            <a:ext cx="3333025" cy="5001491"/>
          </a:xfrm>
          <a:prstGeom prst="rect">
            <a:avLst/>
          </a:prstGeom>
        </p:spPr>
      </p:pic>
      <p:sp>
        <p:nvSpPr>
          <p:cNvPr id="8" name="pole tekstowe 7">
            <a:extLst>
              <a:ext uri="{FF2B5EF4-FFF2-40B4-BE49-F238E27FC236}">
                <a16:creationId xmlns:a16="http://schemas.microsoft.com/office/drawing/2014/main" id="{9025F836-6C8E-13B5-0787-89C9844837AC}"/>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4"/>
              </a:rPr>
              <a:t>https://wiha.com/pl/pl/narzedzia/narzedzia-dynamometryczne/trzony-wymienne-wiha-torque/klucz-do-dokrecania-zlaczy-kablowych/36421</a:t>
            </a:r>
            <a:r>
              <a:rPr lang="pl-PL" sz="1050" dirty="0"/>
              <a:t> </a:t>
            </a:r>
          </a:p>
        </p:txBody>
      </p:sp>
      <p:pic>
        <p:nvPicPr>
          <p:cNvPr id="3" name="Obraz 2">
            <a:extLst>
              <a:ext uri="{FF2B5EF4-FFF2-40B4-BE49-F238E27FC236}">
                <a16:creationId xmlns:a16="http://schemas.microsoft.com/office/drawing/2014/main" id="{00964C39-E625-31A5-8DFB-4DC78608D120}"/>
              </a:ext>
            </a:extLst>
          </p:cNvPr>
          <p:cNvPicPr>
            <a:picLocks noChangeAspect="1"/>
          </p:cNvPicPr>
          <p:nvPr/>
        </p:nvPicPr>
        <p:blipFill>
          <a:blip r:embed="rId5"/>
          <a:stretch>
            <a:fillRect/>
          </a:stretch>
        </p:blipFill>
        <p:spPr>
          <a:xfrm rot="16200000">
            <a:off x="4619020" y="3518878"/>
            <a:ext cx="4286532" cy="478886"/>
          </a:xfrm>
          <a:prstGeom prst="rect">
            <a:avLst/>
          </a:prstGeom>
        </p:spPr>
      </p:pic>
    </p:spTree>
    <p:extLst>
      <p:ext uri="{BB962C8B-B14F-4D97-AF65-F5344CB8AC3E}">
        <p14:creationId xmlns:p14="http://schemas.microsoft.com/office/powerpoint/2010/main" val="2605536958"/>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C59FF-430A-30B9-B944-D47C4471106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7F5ADB3-CADC-D871-21D1-469B7E093358}"/>
              </a:ext>
            </a:extLst>
          </p:cNvPr>
          <p:cNvSpPr>
            <a:spLocks noGrp="1"/>
          </p:cNvSpPr>
          <p:nvPr>
            <p:ph type="ctrTitle"/>
          </p:nvPr>
        </p:nvSpPr>
        <p:spPr>
          <a:xfrm>
            <a:off x="365759" y="124243"/>
            <a:ext cx="11540691" cy="841191"/>
          </a:xfrm>
        </p:spPr>
        <p:txBody>
          <a:bodyPr>
            <a:noAutofit/>
          </a:bodyPr>
          <a:lstStyle/>
          <a:p>
            <a:r>
              <a:rPr lang="pl-PL" sz="4000" dirty="0">
                <a:latin typeface="+mn-lt"/>
              </a:rPr>
              <a:t>Przykład momentu dokręcania zacisków aparatów </a:t>
            </a:r>
            <a:r>
              <a:rPr lang="pl-PL" sz="4000" dirty="0" err="1">
                <a:latin typeface="+mn-lt"/>
              </a:rPr>
              <a:t>nn</a:t>
            </a:r>
            <a:endParaRPr lang="pl-PL" sz="4000" noProof="0" dirty="0">
              <a:latin typeface="+mn-lt"/>
            </a:endParaRPr>
          </a:p>
        </p:txBody>
      </p:sp>
      <p:graphicFrame>
        <p:nvGraphicFramePr>
          <p:cNvPr id="7" name="Tabela 6">
            <a:extLst>
              <a:ext uri="{FF2B5EF4-FFF2-40B4-BE49-F238E27FC236}">
                <a16:creationId xmlns:a16="http://schemas.microsoft.com/office/drawing/2014/main" id="{339D4B36-2733-464C-B4C9-826D6AD7BBE7}"/>
              </a:ext>
            </a:extLst>
          </p:cNvPr>
          <p:cNvGraphicFramePr>
            <a:graphicFrameLocks noGrp="1"/>
          </p:cNvGraphicFramePr>
          <p:nvPr>
            <p:extLst>
              <p:ext uri="{D42A27DB-BD31-4B8C-83A1-F6EECF244321}">
                <p14:modId xmlns:p14="http://schemas.microsoft.com/office/powerpoint/2010/main" val="532421225"/>
              </p:ext>
            </p:extLst>
          </p:nvPr>
        </p:nvGraphicFramePr>
        <p:xfrm>
          <a:off x="180975" y="1241659"/>
          <a:ext cx="11896723" cy="5399166"/>
        </p:xfrm>
        <a:graphic>
          <a:graphicData uri="http://schemas.openxmlformats.org/drawingml/2006/table">
            <a:tbl>
              <a:tblPr>
                <a:tableStyleId>{5C22544A-7EE6-4342-B048-85BDC9FD1C3A}</a:tableStyleId>
              </a:tblPr>
              <a:tblGrid>
                <a:gridCol w="702526">
                  <a:extLst>
                    <a:ext uri="{9D8B030D-6E8A-4147-A177-3AD203B41FA5}">
                      <a16:colId xmlns:a16="http://schemas.microsoft.com/office/drawing/2014/main" val="1761555944"/>
                    </a:ext>
                  </a:extLst>
                </a:gridCol>
                <a:gridCol w="7336574">
                  <a:extLst>
                    <a:ext uri="{9D8B030D-6E8A-4147-A177-3AD203B41FA5}">
                      <a16:colId xmlns:a16="http://schemas.microsoft.com/office/drawing/2014/main" val="1999175280"/>
                    </a:ext>
                  </a:extLst>
                </a:gridCol>
                <a:gridCol w="1657350">
                  <a:extLst>
                    <a:ext uri="{9D8B030D-6E8A-4147-A177-3AD203B41FA5}">
                      <a16:colId xmlns:a16="http://schemas.microsoft.com/office/drawing/2014/main" val="2823200062"/>
                    </a:ext>
                  </a:extLst>
                </a:gridCol>
                <a:gridCol w="2200273">
                  <a:extLst>
                    <a:ext uri="{9D8B030D-6E8A-4147-A177-3AD203B41FA5}">
                      <a16:colId xmlns:a16="http://schemas.microsoft.com/office/drawing/2014/main" val="2160680602"/>
                    </a:ext>
                  </a:extLst>
                </a:gridCol>
              </a:tblGrid>
              <a:tr h="186975">
                <a:tc>
                  <a:txBody>
                    <a:bodyPr/>
                    <a:lstStyle/>
                    <a:p>
                      <a:pPr algn="ctr" fontAlgn="t"/>
                      <a:r>
                        <a:rPr lang="pl-PL" sz="1000" u="none" strike="noStrike" dirty="0">
                          <a:effectLst/>
                        </a:rPr>
                        <a:t>Producent</a:t>
                      </a:r>
                      <a:endParaRPr lang="pl-PL" sz="1000" b="0" i="0" u="none" strike="noStrike" dirty="0">
                        <a:solidFill>
                          <a:srgbClr val="000000"/>
                        </a:solidFill>
                        <a:effectLst/>
                        <a:latin typeface="Aptos Narrow" panose="020B0004020202020204" pitchFamily="34" charset="0"/>
                      </a:endParaRPr>
                    </a:p>
                  </a:txBody>
                  <a:tcPr marL="8058" marR="8058" marT="8058" marB="0" anchor="ctr" anchorCtr="1"/>
                </a:tc>
                <a:tc>
                  <a:txBody>
                    <a:bodyPr/>
                    <a:lstStyle/>
                    <a:p>
                      <a:pPr algn="ctr" fontAlgn="t"/>
                      <a:r>
                        <a:rPr lang="pl-PL" sz="1000" u="none" strike="noStrike" dirty="0">
                          <a:effectLst/>
                        </a:rPr>
                        <a:t>Nazwa aparatu</a:t>
                      </a:r>
                      <a:endParaRPr lang="pl-PL" sz="1000" b="0" i="0" u="none" strike="noStrike" dirty="0">
                        <a:solidFill>
                          <a:srgbClr val="000000"/>
                        </a:solidFill>
                        <a:effectLst/>
                        <a:latin typeface="Aptos Narrow" panose="020B0004020202020204" pitchFamily="34" charset="0"/>
                      </a:endParaRPr>
                    </a:p>
                  </a:txBody>
                  <a:tcPr marL="8058" marR="8058" marT="8058" marB="0" anchor="ctr" anchorCtr="1"/>
                </a:tc>
                <a:tc>
                  <a:txBody>
                    <a:bodyPr/>
                    <a:lstStyle/>
                    <a:p>
                      <a:pPr algn="ctr" fontAlgn="t"/>
                      <a:r>
                        <a:rPr lang="pl-PL" sz="1000" u="none" strike="noStrike" dirty="0">
                          <a:effectLst/>
                        </a:rPr>
                        <a:t>Moment dokręcenia styków głównych</a:t>
                      </a:r>
                      <a:endParaRPr lang="pl-PL" sz="1000" b="0" i="0" u="none" strike="noStrike" dirty="0">
                        <a:solidFill>
                          <a:srgbClr val="000000"/>
                        </a:solidFill>
                        <a:effectLst/>
                        <a:latin typeface="Aptos Narrow" panose="020B0004020202020204" pitchFamily="34" charset="0"/>
                      </a:endParaRPr>
                    </a:p>
                  </a:txBody>
                  <a:tcPr marL="8058" marR="8058" marT="8058" marB="0" anchor="ctr" anchorCtr="1"/>
                </a:tc>
                <a:tc>
                  <a:txBody>
                    <a:bodyPr/>
                    <a:lstStyle/>
                    <a:p>
                      <a:pPr algn="ctr" fontAlgn="t"/>
                      <a:r>
                        <a:rPr lang="pl-PL" sz="1000" u="none" strike="noStrike" dirty="0">
                          <a:effectLst/>
                        </a:rPr>
                        <a:t>Moment dokręcenia styków komunikacyjnych</a:t>
                      </a:r>
                      <a:endParaRPr lang="pl-PL" sz="1000" b="0" i="0" u="none" strike="noStrike" dirty="0">
                        <a:solidFill>
                          <a:srgbClr val="000000"/>
                        </a:solidFill>
                        <a:effectLst/>
                        <a:latin typeface="Aptos Narrow" panose="020B0004020202020204" pitchFamily="34" charset="0"/>
                      </a:endParaRPr>
                    </a:p>
                  </a:txBody>
                  <a:tcPr marL="8058" marR="8058" marT="8058" marB="0" anchor="ctr" anchorCtr="1"/>
                </a:tc>
                <a:extLst>
                  <a:ext uri="{0D108BD9-81ED-4DB2-BD59-A6C34878D82A}">
                    <a16:rowId xmlns:a16="http://schemas.microsoft.com/office/drawing/2014/main" val="303314450"/>
                  </a:ext>
                </a:extLst>
              </a:tr>
              <a:tr h="186975">
                <a:tc>
                  <a:txBody>
                    <a:bodyPr/>
                    <a:lstStyle/>
                    <a:p>
                      <a:pPr algn="ctr" fontAlgn="ctr"/>
                      <a:r>
                        <a:rPr lang="pl-PL" sz="1000" u="none" strike="noStrike">
                          <a:effectLst/>
                        </a:rPr>
                        <a:t>Dehn</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dirty="0">
                          <a:effectLst/>
                        </a:rPr>
                        <a:t>Ogranicznik przepięć Typ 2 2P 20kA 1,5kV </a:t>
                      </a:r>
                      <a:r>
                        <a:rPr lang="pl-PL" sz="1000" u="none" strike="noStrike" dirty="0" err="1">
                          <a:effectLst/>
                        </a:rPr>
                        <a:t>DEHNguard</a:t>
                      </a:r>
                      <a:r>
                        <a:rPr lang="pl-PL" sz="1000" u="none" strike="noStrike" dirty="0">
                          <a:effectLst/>
                        </a:rPr>
                        <a:t> M TN 275 FM 952205</a:t>
                      </a:r>
                      <a:endParaRPr lang="pl-PL" sz="10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dirty="0">
                          <a:effectLst/>
                        </a:rPr>
                        <a:t>4 </a:t>
                      </a:r>
                      <a:r>
                        <a:rPr lang="pl-PL" sz="1200" u="none" strike="noStrike" dirty="0" err="1">
                          <a:effectLst/>
                        </a:rPr>
                        <a:t>Nm</a:t>
                      </a:r>
                      <a:endParaRPr lang="pl-PL" sz="12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0,2 Nm</a:t>
                      </a:r>
                      <a:endParaRPr lang="pl-PL" sz="1200" b="0" i="0" u="none" strike="noStrike">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521755393"/>
                  </a:ext>
                </a:extLst>
              </a:tr>
              <a:tr h="186975">
                <a:tc>
                  <a:txBody>
                    <a:bodyPr/>
                    <a:lstStyle/>
                    <a:p>
                      <a:pPr algn="ctr" fontAlgn="ctr"/>
                      <a:r>
                        <a:rPr lang="pl-PL" sz="1000" u="none" strike="noStrike">
                          <a:effectLst/>
                        </a:rPr>
                        <a:t>Siemens</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dirty="0">
                          <a:effectLst/>
                        </a:rPr>
                        <a:t>Wyłącznik nadprądowy SENTRON 5SY4 3P D 25A 10kA AC</a:t>
                      </a:r>
                      <a:endParaRPr lang="pl-PL" sz="10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dirty="0">
                          <a:effectLst/>
                        </a:rPr>
                        <a:t>3,5 </a:t>
                      </a:r>
                      <a:r>
                        <a:rPr lang="pl-PL" sz="1200" u="none" strike="noStrike" dirty="0" err="1">
                          <a:effectLst/>
                        </a:rPr>
                        <a:t>Nm</a:t>
                      </a:r>
                      <a:endParaRPr lang="pl-PL" sz="12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 </a:t>
                      </a:r>
                      <a:endParaRPr lang="pl-PL" sz="1200" b="0" i="0" u="none" strike="noStrike">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2997661534"/>
                  </a:ext>
                </a:extLst>
              </a:tr>
              <a:tr h="186975">
                <a:tc>
                  <a:txBody>
                    <a:bodyPr/>
                    <a:lstStyle/>
                    <a:p>
                      <a:pPr algn="ctr" fontAlgn="ctr"/>
                      <a:r>
                        <a:rPr lang="pl-PL" sz="1000" u="none" strike="noStrike">
                          <a:effectLst/>
                        </a:rPr>
                        <a:t>Finder</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dirty="0">
                          <a:effectLst/>
                        </a:rPr>
                        <a:t>Dwukierunkowy trójfazowy licznik energii MID 80A </a:t>
                      </a:r>
                      <a:r>
                        <a:rPr lang="pl-PL" sz="1000" u="none" strike="noStrike" dirty="0" err="1">
                          <a:effectLst/>
                        </a:rPr>
                        <a:t>Modbus</a:t>
                      </a:r>
                      <a:r>
                        <a:rPr lang="pl-PL" sz="1000" u="none" strike="noStrike" dirty="0">
                          <a:effectLst/>
                        </a:rPr>
                        <a:t> RS485 NFC Wielofunkcyjny 7M.38.8.400.0212</a:t>
                      </a:r>
                      <a:endParaRPr lang="pl-PL" sz="10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dirty="0">
                          <a:effectLst/>
                        </a:rPr>
                        <a:t>3,5 </a:t>
                      </a:r>
                      <a:r>
                        <a:rPr lang="pl-PL" sz="1200" u="none" strike="noStrike" dirty="0" err="1">
                          <a:effectLst/>
                        </a:rPr>
                        <a:t>Nm</a:t>
                      </a:r>
                      <a:endParaRPr lang="pl-PL" sz="12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0,6 Nm</a:t>
                      </a:r>
                      <a:endParaRPr lang="pl-PL" sz="1200" b="0" i="0" u="none" strike="noStrike">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3764267551"/>
                  </a:ext>
                </a:extLst>
              </a:tr>
              <a:tr h="186975">
                <a:tc>
                  <a:txBody>
                    <a:bodyPr/>
                    <a:lstStyle/>
                    <a:p>
                      <a:pPr algn="ctr" fontAlgn="ctr"/>
                      <a:r>
                        <a:rPr lang="pl-PL" sz="1000" u="none" strike="noStrike">
                          <a:effectLst/>
                        </a:rPr>
                        <a:t>Siemens</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dirty="0">
                          <a:effectLst/>
                        </a:rPr>
                        <a:t>Wyłącznik nadprądowy SENTRON 5SL6 1P B 10A 6kA AC 5SL6110‑6</a:t>
                      </a:r>
                      <a:endParaRPr lang="pl-PL" sz="10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dirty="0">
                          <a:effectLst/>
                        </a:rPr>
                        <a:t>3 </a:t>
                      </a:r>
                      <a:r>
                        <a:rPr lang="pl-PL" sz="1200" u="none" strike="noStrike" dirty="0" err="1">
                          <a:effectLst/>
                        </a:rPr>
                        <a:t>Nm</a:t>
                      </a:r>
                      <a:endParaRPr lang="pl-PL" sz="12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 </a:t>
                      </a:r>
                      <a:endParaRPr lang="pl-PL" sz="1200" b="0" i="0" u="none" strike="noStrike">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4133329790"/>
                  </a:ext>
                </a:extLst>
              </a:tr>
              <a:tr h="186975">
                <a:tc>
                  <a:txBody>
                    <a:bodyPr/>
                    <a:lstStyle/>
                    <a:p>
                      <a:pPr algn="ctr" fontAlgn="ctr"/>
                      <a:r>
                        <a:rPr lang="pl-PL" sz="1000" u="none" strike="noStrike">
                          <a:effectLst/>
                        </a:rPr>
                        <a:t>Siemens</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a:effectLst/>
                        </a:rPr>
                        <a:t>Wyłącznik różnicowoprądowy 4P 40A 0,03A typ A 30mA 400V SENTRON 5SV3344‑6</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dirty="0">
                          <a:effectLst/>
                        </a:rPr>
                        <a:t>3 </a:t>
                      </a:r>
                      <a:r>
                        <a:rPr lang="pl-PL" sz="1200" u="none" strike="noStrike" dirty="0" err="1">
                          <a:effectLst/>
                        </a:rPr>
                        <a:t>Nm</a:t>
                      </a:r>
                      <a:endParaRPr lang="pl-PL" sz="12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 </a:t>
                      </a:r>
                      <a:endParaRPr lang="pl-PL" sz="1200" b="0" i="0" u="none" strike="noStrike">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2404160884"/>
                  </a:ext>
                </a:extLst>
              </a:tr>
              <a:tr h="186975">
                <a:tc>
                  <a:txBody>
                    <a:bodyPr/>
                    <a:lstStyle/>
                    <a:p>
                      <a:pPr algn="ctr" fontAlgn="ctr"/>
                      <a:r>
                        <a:rPr lang="pl-PL" sz="1000" u="none" strike="noStrike">
                          <a:effectLst/>
                        </a:rPr>
                        <a:t>Siemens</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dirty="0">
                          <a:effectLst/>
                        </a:rPr>
                        <a:t>Wyłącznik nadprądowy 1+N C 2A 6kA AC</a:t>
                      </a:r>
                      <a:endParaRPr lang="pl-PL" sz="10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dirty="0">
                          <a:effectLst/>
                        </a:rPr>
                        <a:t>2,5 </a:t>
                      </a:r>
                      <a:r>
                        <a:rPr lang="pl-PL" sz="1200" u="none" strike="noStrike" dirty="0" err="1">
                          <a:effectLst/>
                        </a:rPr>
                        <a:t>Nm</a:t>
                      </a:r>
                      <a:endParaRPr lang="pl-PL" sz="12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dirty="0">
                          <a:effectLst/>
                        </a:rPr>
                        <a:t> </a:t>
                      </a:r>
                      <a:endParaRPr lang="pl-PL" sz="1200" b="0" i="0" u="none" strike="noStrike" dirty="0">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4170840524"/>
                  </a:ext>
                </a:extLst>
              </a:tr>
              <a:tr h="186975">
                <a:tc>
                  <a:txBody>
                    <a:bodyPr/>
                    <a:lstStyle/>
                    <a:p>
                      <a:pPr algn="ctr" fontAlgn="ctr"/>
                      <a:r>
                        <a:rPr lang="pl-PL" sz="1000" u="none" strike="noStrike">
                          <a:effectLst/>
                        </a:rPr>
                        <a:t>Dehn</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a:effectLst/>
                        </a:rPr>
                        <a:t>Zacisk przelotowy STAK 25 952589</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2,5 Nm</a:t>
                      </a:r>
                      <a:endParaRPr lang="pl-PL" sz="12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 </a:t>
                      </a:r>
                      <a:endParaRPr lang="pl-PL" sz="1200" b="0" i="0" u="none" strike="noStrike">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2517628687"/>
                  </a:ext>
                </a:extLst>
              </a:tr>
              <a:tr h="186975">
                <a:tc>
                  <a:txBody>
                    <a:bodyPr/>
                    <a:lstStyle/>
                    <a:p>
                      <a:pPr algn="ctr" fontAlgn="ctr"/>
                      <a:r>
                        <a:rPr lang="pl-PL" sz="1000" u="none" strike="noStrike">
                          <a:effectLst/>
                        </a:rPr>
                        <a:t>Siemens</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dirty="0">
                          <a:effectLst/>
                        </a:rPr>
                        <a:t>Wyłącznik różnicowo‑nadprądowy 2P B 16A 0,03A Typ A 6kA 30mA 230V SENTRON 5SV1316‑6KK16</a:t>
                      </a:r>
                      <a:endParaRPr lang="pl-PL" sz="10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2 Nm</a:t>
                      </a:r>
                      <a:endParaRPr lang="pl-PL" sz="12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 </a:t>
                      </a:r>
                      <a:endParaRPr lang="pl-PL" sz="1200" b="0" i="0" u="none" strike="noStrike">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1533521329"/>
                  </a:ext>
                </a:extLst>
              </a:tr>
              <a:tr h="186975">
                <a:tc>
                  <a:txBody>
                    <a:bodyPr/>
                    <a:lstStyle/>
                    <a:p>
                      <a:pPr algn="ctr" fontAlgn="ctr"/>
                      <a:r>
                        <a:rPr lang="pl-PL" sz="1000" u="none" strike="noStrike">
                          <a:effectLst/>
                        </a:rPr>
                        <a:t>Siemens</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a:effectLst/>
                        </a:rPr>
                        <a:t>Styki pomocnicze 1Z+1R do sygnalizacji zadziałania / alarmowy 5ST3020</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1 Nm</a:t>
                      </a:r>
                      <a:endParaRPr lang="pl-PL" sz="12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 </a:t>
                      </a:r>
                      <a:endParaRPr lang="pl-PL" sz="1200" b="0" i="0" u="none" strike="noStrike">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2431189969"/>
                  </a:ext>
                </a:extLst>
              </a:tr>
              <a:tr h="186975">
                <a:tc>
                  <a:txBody>
                    <a:bodyPr/>
                    <a:lstStyle/>
                    <a:p>
                      <a:pPr algn="ctr" fontAlgn="ctr"/>
                      <a:r>
                        <a:rPr lang="pl-PL" sz="1000" u="none" strike="noStrike">
                          <a:effectLst/>
                        </a:rPr>
                        <a:t>Siemens</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dirty="0">
                          <a:effectLst/>
                        </a:rPr>
                        <a:t>Przycisk modułowy 20A 1Z 1R czerwony z lampką 230V przełączany mono/</a:t>
                      </a:r>
                      <a:r>
                        <a:rPr lang="pl-PL" sz="1000" u="none" strike="noStrike" dirty="0" err="1">
                          <a:effectLst/>
                        </a:rPr>
                        <a:t>bistabilny</a:t>
                      </a:r>
                      <a:r>
                        <a:rPr lang="pl-PL" sz="1000" u="none" strike="noStrike" dirty="0">
                          <a:effectLst/>
                        </a:rPr>
                        <a:t> 5TE4820</a:t>
                      </a:r>
                      <a:endParaRPr lang="pl-PL" sz="10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1 Nm</a:t>
                      </a:r>
                      <a:endParaRPr lang="pl-PL" sz="12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dirty="0">
                          <a:effectLst/>
                        </a:rPr>
                        <a:t> </a:t>
                      </a:r>
                      <a:endParaRPr lang="pl-PL" sz="1200" b="0" i="0" u="none" strike="noStrike" dirty="0">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1072931782"/>
                  </a:ext>
                </a:extLst>
              </a:tr>
              <a:tr h="186975">
                <a:tc>
                  <a:txBody>
                    <a:bodyPr/>
                    <a:lstStyle/>
                    <a:p>
                      <a:pPr algn="ctr" fontAlgn="ctr"/>
                      <a:r>
                        <a:rPr lang="pl-PL" sz="1000" u="none" strike="noStrike">
                          <a:effectLst/>
                        </a:rPr>
                        <a:t>Finder</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dirty="0">
                          <a:effectLst/>
                        </a:rPr>
                        <a:t>Stycznik modułowy 2Z 25A 230V AC/DC funkcja Auto‑On‑Off, wskaźnik </a:t>
                      </a:r>
                      <a:r>
                        <a:rPr lang="pl-PL" sz="1000" u="none" strike="noStrike" dirty="0" err="1">
                          <a:effectLst/>
                        </a:rPr>
                        <a:t>zadziałaniua</a:t>
                      </a:r>
                      <a:r>
                        <a:rPr lang="pl-PL" sz="1000" u="none" strike="noStrike" dirty="0">
                          <a:effectLst/>
                        </a:rPr>
                        <a:t> + LED 17,5mm 22.32.0.230.4340</a:t>
                      </a:r>
                      <a:endParaRPr lang="pl-PL" sz="10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0,8 Nm</a:t>
                      </a:r>
                      <a:endParaRPr lang="pl-PL" sz="12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 </a:t>
                      </a:r>
                      <a:endParaRPr lang="pl-PL" sz="1200" b="0" i="0" u="none" strike="noStrike">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3099819896"/>
                  </a:ext>
                </a:extLst>
              </a:tr>
              <a:tr h="186975">
                <a:tc>
                  <a:txBody>
                    <a:bodyPr/>
                    <a:lstStyle/>
                    <a:p>
                      <a:pPr algn="ctr" fontAlgn="ctr"/>
                      <a:r>
                        <a:rPr lang="pl-PL" sz="1000" u="none" strike="noStrike">
                          <a:effectLst/>
                        </a:rPr>
                        <a:t>Finder</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dirty="0">
                          <a:effectLst/>
                        </a:rPr>
                        <a:t>Zasilacz impulsowy modułowy 25W 24V DC 110‑240 VAC 78.25.1.230.2400</a:t>
                      </a:r>
                      <a:endParaRPr lang="pl-PL" sz="10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0,8 Nm</a:t>
                      </a:r>
                      <a:endParaRPr lang="pl-PL" sz="12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 </a:t>
                      </a:r>
                      <a:endParaRPr lang="pl-PL" sz="1200" b="0" i="0" u="none" strike="noStrike">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3047895545"/>
                  </a:ext>
                </a:extLst>
              </a:tr>
              <a:tr h="186975">
                <a:tc>
                  <a:txBody>
                    <a:bodyPr/>
                    <a:lstStyle/>
                    <a:p>
                      <a:pPr algn="ctr" fontAlgn="ctr"/>
                      <a:r>
                        <a:rPr lang="pl-PL" sz="1000" u="none" strike="noStrike">
                          <a:effectLst/>
                        </a:rPr>
                        <a:t>Finder</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a:effectLst/>
                        </a:rPr>
                        <a:t>Dwukierunkowy jednofazowy licznik energii MID 40A MODBUS RS485 NFC 7M.24.8.230.0210</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0,8 Nm</a:t>
                      </a:r>
                      <a:endParaRPr lang="pl-PL" sz="12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dirty="0">
                          <a:effectLst/>
                        </a:rPr>
                        <a:t>0,6 </a:t>
                      </a:r>
                      <a:r>
                        <a:rPr lang="pl-PL" sz="1200" u="none" strike="noStrike" dirty="0" err="1">
                          <a:effectLst/>
                        </a:rPr>
                        <a:t>Nm</a:t>
                      </a:r>
                      <a:endParaRPr lang="pl-PL" sz="1200" b="0" i="0" u="none" strike="noStrike" dirty="0">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2928594907"/>
                  </a:ext>
                </a:extLst>
              </a:tr>
              <a:tr h="186975">
                <a:tc>
                  <a:txBody>
                    <a:bodyPr/>
                    <a:lstStyle/>
                    <a:p>
                      <a:pPr algn="ctr" fontAlgn="ctr"/>
                      <a:r>
                        <a:rPr lang="pl-PL" sz="1000" u="none" strike="noStrike">
                          <a:effectLst/>
                        </a:rPr>
                        <a:t>Finder</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dirty="0">
                          <a:effectLst/>
                        </a:rPr>
                        <a:t>Ogranicznik przepięć Typ T3 3kA 1/1,5kV 230V AC, obciążenie do 16A 7P.37.8.275.1003</a:t>
                      </a:r>
                      <a:endParaRPr lang="pl-PL" sz="10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0,8 Nm</a:t>
                      </a:r>
                      <a:endParaRPr lang="pl-PL" sz="12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dirty="0">
                          <a:effectLst/>
                        </a:rPr>
                        <a:t> </a:t>
                      </a:r>
                      <a:endParaRPr lang="pl-PL" sz="1200" b="0" i="0" u="none" strike="noStrike" dirty="0">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989527321"/>
                  </a:ext>
                </a:extLst>
              </a:tr>
              <a:tr h="186975">
                <a:tc>
                  <a:txBody>
                    <a:bodyPr/>
                    <a:lstStyle/>
                    <a:p>
                      <a:pPr algn="ctr" fontAlgn="ctr"/>
                      <a:r>
                        <a:rPr lang="pl-PL" sz="1000" u="none" strike="noStrike">
                          <a:effectLst/>
                        </a:rPr>
                        <a:t>Schneider</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a:effectLst/>
                        </a:rPr>
                        <a:t>Styk pomocniczy 1Z 1R montaż boczny iACTs A9C15914</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0,8 Nm</a:t>
                      </a:r>
                      <a:endParaRPr lang="pl-PL" sz="12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dirty="0">
                          <a:effectLst/>
                        </a:rPr>
                        <a:t> </a:t>
                      </a:r>
                      <a:endParaRPr lang="pl-PL" sz="1200" b="0" i="0" u="none" strike="noStrike" dirty="0">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1069487195"/>
                  </a:ext>
                </a:extLst>
              </a:tr>
              <a:tr h="186975">
                <a:tc>
                  <a:txBody>
                    <a:bodyPr/>
                    <a:lstStyle/>
                    <a:p>
                      <a:pPr algn="ctr" fontAlgn="ctr"/>
                      <a:r>
                        <a:rPr lang="pl-PL" sz="1000" u="none" strike="noStrike">
                          <a:effectLst/>
                        </a:rPr>
                        <a:t>Schneider</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dirty="0">
                          <a:effectLst/>
                        </a:rPr>
                        <a:t>Stycznik modułowy 25A 0Z 4R 230V AC </a:t>
                      </a:r>
                      <a:r>
                        <a:rPr lang="pl-PL" sz="1000" u="none" strike="noStrike" dirty="0" err="1">
                          <a:effectLst/>
                        </a:rPr>
                        <a:t>iCT</a:t>
                      </a:r>
                      <a:r>
                        <a:rPr lang="pl-PL" sz="1000" u="none" strike="noStrike" dirty="0">
                          <a:effectLst/>
                        </a:rPr>
                        <a:t> A9C20837</a:t>
                      </a:r>
                      <a:endParaRPr lang="pl-PL" sz="10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0,8 Nm</a:t>
                      </a:r>
                      <a:endParaRPr lang="pl-PL" sz="12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dirty="0">
                          <a:effectLst/>
                        </a:rPr>
                        <a:t>0,8 </a:t>
                      </a:r>
                      <a:r>
                        <a:rPr lang="pl-PL" sz="1200" u="none" strike="noStrike" dirty="0" err="1">
                          <a:effectLst/>
                        </a:rPr>
                        <a:t>Nm</a:t>
                      </a:r>
                      <a:endParaRPr lang="pl-PL" sz="1200" b="0" i="0" u="none" strike="noStrike" dirty="0">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3316384179"/>
                  </a:ext>
                </a:extLst>
              </a:tr>
              <a:tr h="186975">
                <a:tc>
                  <a:txBody>
                    <a:bodyPr/>
                    <a:lstStyle/>
                    <a:p>
                      <a:pPr algn="ctr" fontAlgn="ctr"/>
                      <a:r>
                        <a:rPr lang="pl-PL" sz="1000" u="none" strike="noStrike">
                          <a:effectLst/>
                        </a:rPr>
                        <a:t>Finder</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dirty="0">
                          <a:effectLst/>
                        </a:rPr>
                        <a:t>Konwerter protokołu Modbus RTU na Modbus TCP/IP (RS485 master) z webserwerem 6M.BU.0.024.2200</a:t>
                      </a:r>
                      <a:endParaRPr lang="pl-PL" sz="10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0,6 Nm</a:t>
                      </a:r>
                      <a:endParaRPr lang="pl-PL" sz="12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dirty="0">
                          <a:effectLst/>
                        </a:rPr>
                        <a:t> </a:t>
                      </a:r>
                      <a:endParaRPr lang="pl-PL" sz="1200" b="0" i="0" u="none" strike="noStrike" dirty="0">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3339777639"/>
                  </a:ext>
                </a:extLst>
              </a:tr>
              <a:tr h="186975">
                <a:tc>
                  <a:txBody>
                    <a:bodyPr/>
                    <a:lstStyle/>
                    <a:p>
                      <a:pPr algn="ctr" fontAlgn="ctr"/>
                      <a:r>
                        <a:rPr lang="pl-PL" sz="1000" u="none" strike="noStrike">
                          <a:effectLst/>
                        </a:rPr>
                        <a:t>Pollin</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a:effectLst/>
                        </a:rPr>
                        <a:t>Automatyczny przełącznik faz AZF-7 wyj. nap. 5A 230V AC-1, TRMS, czas przełączania ok. 100ms, progi zadziałania 190 - 260V AC, DIN 1 mod.</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0,6 Nm</a:t>
                      </a:r>
                      <a:endParaRPr lang="pl-PL" sz="12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 </a:t>
                      </a:r>
                      <a:endParaRPr lang="pl-PL" sz="1200" b="0" i="0" u="none" strike="noStrike">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309302927"/>
                  </a:ext>
                </a:extLst>
              </a:tr>
              <a:tr h="186975">
                <a:tc>
                  <a:txBody>
                    <a:bodyPr/>
                    <a:lstStyle/>
                    <a:p>
                      <a:pPr algn="ctr" fontAlgn="ctr"/>
                      <a:r>
                        <a:rPr lang="pl-PL" sz="1000" u="none" strike="noStrike">
                          <a:effectLst/>
                        </a:rPr>
                        <a:t>Pollin</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a:effectLst/>
                        </a:rPr>
                        <a:t>Automatyczny przełącznik faz do sterowania stycznikami AZF-7S wyj. nap. 3x 5A 230V AC-1, TRMS, czas przełączania ok. 100ms, progi zadziałania 190 - 260V AC, DIN 1 mod.</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0,6 Nm</a:t>
                      </a:r>
                      <a:endParaRPr lang="pl-PL" sz="12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dirty="0">
                          <a:effectLst/>
                        </a:rPr>
                        <a:t> </a:t>
                      </a:r>
                      <a:endParaRPr lang="pl-PL" sz="1200" b="0" i="0" u="none" strike="noStrike" dirty="0">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2664123809"/>
                  </a:ext>
                </a:extLst>
              </a:tr>
              <a:tr h="186975">
                <a:tc>
                  <a:txBody>
                    <a:bodyPr/>
                    <a:lstStyle/>
                    <a:p>
                      <a:pPr algn="ctr" fontAlgn="ctr"/>
                      <a:r>
                        <a:rPr lang="pl-PL" sz="1000" u="none" strike="noStrike">
                          <a:effectLst/>
                        </a:rPr>
                        <a:t>Siemens</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dirty="0">
                          <a:effectLst/>
                        </a:rPr>
                        <a:t>Zasilacz SITOP UPS1600 10A ‑ 6EP4134‑3AB00‑1AY0</a:t>
                      </a:r>
                      <a:endParaRPr lang="pl-PL" sz="10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0,6 Nm</a:t>
                      </a:r>
                      <a:endParaRPr lang="pl-PL" sz="12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dirty="0">
                          <a:effectLst/>
                        </a:rPr>
                        <a:t>0,25 </a:t>
                      </a:r>
                      <a:r>
                        <a:rPr lang="pl-PL" sz="1200" u="none" strike="noStrike" dirty="0" err="1">
                          <a:effectLst/>
                        </a:rPr>
                        <a:t>Nm</a:t>
                      </a:r>
                      <a:endParaRPr lang="pl-PL" sz="1200" b="0" i="0" u="none" strike="noStrike" dirty="0">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860386382"/>
                  </a:ext>
                </a:extLst>
              </a:tr>
              <a:tr h="186975">
                <a:tc>
                  <a:txBody>
                    <a:bodyPr/>
                    <a:lstStyle/>
                    <a:p>
                      <a:pPr algn="ctr" fontAlgn="ctr"/>
                      <a:r>
                        <a:rPr lang="pl-PL" sz="1000" u="none" strike="noStrike">
                          <a:effectLst/>
                        </a:rPr>
                        <a:t>Finder</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dirty="0">
                          <a:effectLst/>
                        </a:rPr>
                        <a:t>Modułowy przekaźnik 1P 10A 24V AC/DC auto‑załącz–wyłącz 19.21.0.024.0000</a:t>
                      </a:r>
                      <a:endParaRPr lang="pl-PL" sz="10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0,5 Nm</a:t>
                      </a:r>
                      <a:endParaRPr lang="pl-PL" sz="12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dirty="0">
                          <a:effectLst/>
                        </a:rPr>
                        <a:t> </a:t>
                      </a:r>
                      <a:endParaRPr lang="pl-PL" sz="1200" b="0" i="0" u="none" strike="noStrike" dirty="0">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1789325793"/>
                  </a:ext>
                </a:extLst>
              </a:tr>
              <a:tr h="186975">
                <a:tc>
                  <a:txBody>
                    <a:bodyPr/>
                    <a:lstStyle/>
                    <a:p>
                      <a:pPr algn="ctr" fontAlgn="ctr"/>
                      <a:r>
                        <a:rPr lang="pl-PL" sz="1000" u="none" strike="noStrike">
                          <a:effectLst/>
                        </a:rPr>
                        <a:t>Finder</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dirty="0">
                          <a:effectLst/>
                        </a:rPr>
                        <a:t>Termostat do szaf i obwodów 1Z 7T.81.0.000.2303</a:t>
                      </a:r>
                      <a:endParaRPr lang="pl-PL" sz="10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0,5 Nm</a:t>
                      </a:r>
                      <a:endParaRPr lang="pl-PL" sz="12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dirty="0">
                          <a:effectLst/>
                        </a:rPr>
                        <a:t> </a:t>
                      </a:r>
                      <a:endParaRPr lang="pl-PL" sz="1200" b="0" i="0" u="none" strike="noStrike" dirty="0">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4224902641"/>
                  </a:ext>
                </a:extLst>
              </a:tr>
              <a:tr h="186975">
                <a:tc>
                  <a:txBody>
                    <a:bodyPr/>
                    <a:lstStyle/>
                    <a:p>
                      <a:pPr algn="ctr" fontAlgn="ctr"/>
                      <a:r>
                        <a:rPr lang="pl-PL" sz="1000" u="none" strike="noStrike">
                          <a:effectLst/>
                        </a:rPr>
                        <a:t>ETI</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dirty="0">
                          <a:effectLst/>
                        </a:rPr>
                        <a:t>Automatyczny przełącznik faz 16A 1Z EPF‑43 002470280</a:t>
                      </a:r>
                      <a:endParaRPr lang="pl-PL" sz="10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0,5 Nm</a:t>
                      </a:r>
                      <a:endParaRPr lang="pl-PL" sz="12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dirty="0">
                          <a:effectLst/>
                        </a:rPr>
                        <a:t> </a:t>
                      </a:r>
                      <a:endParaRPr lang="pl-PL" sz="1200" b="0" i="0" u="none" strike="noStrike" dirty="0">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986244595"/>
                  </a:ext>
                </a:extLst>
              </a:tr>
              <a:tr h="186975">
                <a:tc>
                  <a:txBody>
                    <a:bodyPr/>
                    <a:lstStyle/>
                    <a:p>
                      <a:pPr algn="ctr" fontAlgn="ctr"/>
                      <a:r>
                        <a:rPr lang="pl-PL" sz="1000" u="none" strike="noStrike">
                          <a:effectLst/>
                        </a:rPr>
                        <a:t>ETI</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dirty="0">
                          <a:effectLst/>
                        </a:rPr>
                        <a:t>Przekaźnik kolejności i zaniku faz 1P 8A 3x400 V/230V HRN‑54N 002471412</a:t>
                      </a:r>
                      <a:endParaRPr lang="pl-PL" sz="10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0,5 Nm</a:t>
                      </a:r>
                      <a:endParaRPr lang="pl-PL" sz="12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dirty="0">
                          <a:effectLst/>
                        </a:rPr>
                        <a:t> </a:t>
                      </a:r>
                      <a:endParaRPr lang="pl-PL" sz="1200" b="0" i="0" u="none" strike="noStrike" dirty="0">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943570758"/>
                  </a:ext>
                </a:extLst>
              </a:tr>
              <a:tr h="186975">
                <a:tc>
                  <a:txBody>
                    <a:bodyPr/>
                    <a:lstStyle/>
                    <a:p>
                      <a:pPr algn="ctr" fontAlgn="ctr"/>
                      <a:r>
                        <a:rPr lang="pl-PL" sz="1000" u="none" strike="noStrike">
                          <a:effectLst/>
                        </a:rPr>
                        <a:t>Lumel</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dirty="0">
                          <a:effectLst/>
                        </a:rPr>
                        <a:t>Regulator temperatury na szynę RE62 11100M0</a:t>
                      </a:r>
                      <a:endParaRPr lang="pl-PL" sz="10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0,5 Nm</a:t>
                      </a:r>
                      <a:endParaRPr lang="pl-PL" sz="12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dirty="0">
                          <a:effectLst/>
                        </a:rPr>
                        <a:t> </a:t>
                      </a:r>
                      <a:endParaRPr lang="pl-PL" sz="1200" b="0" i="0" u="none" strike="noStrike" dirty="0">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3743474473"/>
                  </a:ext>
                </a:extLst>
              </a:tr>
              <a:tr h="186975">
                <a:tc>
                  <a:txBody>
                    <a:bodyPr/>
                    <a:lstStyle/>
                    <a:p>
                      <a:pPr algn="ctr" fontAlgn="ctr"/>
                      <a:r>
                        <a:rPr lang="pl-PL" sz="1000" u="none" strike="noStrike">
                          <a:effectLst/>
                        </a:rPr>
                        <a:t>Finder</a:t>
                      </a:r>
                      <a:endParaRPr lang="pl-PL" sz="1000" b="0" i="0" u="none" strike="noStrike">
                        <a:solidFill>
                          <a:srgbClr val="000000"/>
                        </a:solidFill>
                        <a:effectLst/>
                        <a:latin typeface="Aptos Narrow" panose="020B0004020202020204" pitchFamily="34" charset="0"/>
                      </a:endParaRPr>
                    </a:p>
                  </a:txBody>
                  <a:tcPr marL="8058" marR="8058" marT="8058" marB="0" anchor="ctr"/>
                </a:tc>
                <a:tc>
                  <a:txBody>
                    <a:bodyPr/>
                    <a:lstStyle/>
                    <a:p>
                      <a:pPr algn="l" fontAlgn="ctr"/>
                      <a:r>
                        <a:rPr lang="pl-PL" sz="1000" u="none" strike="noStrike" dirty="0">
                          <a:effectLst/>
                        </a:rPr>
                        <a:t>Ogranicznik przepięć SPD typ 2+3 do ochrony linii danych RS485 inwertera, PLC, liczników energii lub innych interfejsów</a:t>
                      </a:r>
                      <a:endParaRPr lang="pl-PL" sz="1000" b="0" i="0" u="none" strike="noStrike" dirty="0">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a:effectLst/>
                        </a:rPr>
                        <a:t>0,4 Nm</a:t>
                      </a:r>
                      <a:endParaRPr lang="pl-PL" sz="1200" b="0" i="0" u="none" strike="noStrike">
                        <a:solidFill>
                          <a:srgbClr val="000000"/>
                        </a:solidFill>
                        <a:effectLst/>
                        <a:latin typeface="Aptos Narrow" panose="020B0004020202020204" pitchFamily="34" charset="0"/>
                      </a:endParaRPr>
                    </a:p>
                  </a:txBody>
                  <a:tcPr marL="8058" marR="8058" marT="8058" marB="0" anchor="ctr"/>
                </a:tc>
                <a:tc>
                  <a:txBody>
                    <a:bodyPr/>
                    <a:lstStyle/>
                    <a:p>
                      <a:pPr algn="ctr" fontAlgn="ctr"/>
                      <a:r>
                        <a:rPr lang="pl-PL" sz="1200" u="none" strike="noStrike" dirty="0">
                          <a:effectLst/>
                        </a:rPr>
                        <a:t> </a:t>
                      </a:r>
                      <a:endParaRPr lang="pl-PL" sz="1200" b="0" i="0" u="none" strike="noStrike" dirty="0">
                        <a:solidFill>
                          <a:srgbClr val="000000"/>
                        </a:solidFill>
                        <a:effectLst/>
                        <a:latin typeface="Aptos Narrow" panose="020B0004020202020204" pitchFamily="34" charset="0"/>
                      </a:endParaRPr>
                    </a:p>
                  </a:txBody>
                  <a:tcPr marL="8058" marR="8058" marT="8058" marB="0" anchor="ctr"/>
                </a:tc>
                <a:extLst>
                  <a:ext uri="{0D108BD9-81ED-4DB2-BD59-A6C34878D82A}">
                    <a16:rowId xmlns:a16="http://schemas.microsoft.com/office/drawing/2014/main" val="1170754956"/>
                  </a:ext>
                </a:extLst>
              </a:tr>
            </a:tbl>
          </a:graphicData>
        </a:graphic>
      </p:graphicFrame>
    </p:spTree>
    <p:extLst>
      <p:ext uri="{BB962C8B-B14F-4D97-AF65-F5344CB8AC3E}">
        <p14:creationId xmlns:p14="http://schemas.microsoft.com/office/powerpoint/2010/main" val="3988029242"/>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839DE-40BC-F20E-6810-EF0380047095}"/>
            </a:ext>
          </a:extLst>
        </p:cNvPr>
        <p:cNvGrpSpPr/>
        <p:nvPr/>
      </p:nvGrpSpPr>
      <p:grpSpPr>
        <a:xfrm>
          <a:off x="0" y="0"/>
          <a:ext cx="0" cy="0"/>
          <a:chOff x="0" y="0"/>
          <a:chExt cx="0" cy="0"/>
        </a:xfrm>
      </p:grpSpPr>
      <p:sp>
        <p:nvSpPr>
          <p:cNvPr id="7" name="pole tekstowe 6">
            <a:extLst>
              <a:ext uri="{FF2B5EF4-FFF2-40B4-BE49-F238E27FC236}">
                <a16:creationId xmlns:a16="http://schemas.microsoft.com/office/drawing/2014/main" id="{C9E30100-F6B0-05E0-6AE7-19F5EC44CDB9}"/>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https://www.napiecie.salama.pl/idealna-szybkozlaczka-jak-bezpieczie-laczyc/</a:t>
            </a:r>
            <a:r>
              <a:rPr lang="pl-PL" sz="1050" dirty="0"/>
              <a:t> </a:t>
            </a:r>
          </a:p>
        </p:txBody>
      </p:sp>
      <p:sp>
        <p:nvSpPr>
          <p:cNvPr id="11" name="AutoShape 4">
            <a:extLst>
              <a:ext uri="{FF2B5EF4-FFF2-40B4-BE49-F238E27FC236}">
                <a16:creationId xmlns:a16="http://schemas.microsoft.com/office/drawing/2014/main" id="{F05894E8-E4A0-4BF0-C324-5350EA4D90B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9825F8FC-3383-246E-06F4-6BE7FC31AA06}"/>
              </a:ext>
            </a:extLst>
          </p:cNvPr>
          <p:cNvSpPr txBox="1"/>
          <p:nvPr/>
        </p:nvSpPr>
        <p:spPr>
          <a:xfrm>
            <a:off x="921067" y="1955166"/>
            <a:ext cx="10349866" cy="3788858"/>
          </a:xfrm>
          <a:prstGeom prst="rect">
            <a:avLst/>
          </a:prstGeom>
          <a:noFill/>
        </p:spPr>
        <p:txBody>
          <a:bodyPr wrap="square" rtlCol="0">
            <a:spAutoFit/>
          </a:bodyPr>
          <a:lstStyle/>
          <a:p>
            <a:pPr algn="just">
              <a:lnSpc>
                <a:spcPct val="150000"/>
              </a:lnSpc>
            </a:pPr>
            <a:r>
              <a:rPr lang="pl-PL" b="0" i="0" dirty="0">
                <a:effectLst/>
              </a:rPr>
              <a:t>Żyłę do złączki (najczęściej mosiężnej) dociska stalowa śrubka co oznacza, że mamy trzy metale każdy o innej twardości i rozszerzalności cieplnej. Jeśli do tego dodamy coraz więcej podłączanych do instalacji elektrycznej urządzeń okazuje się, że przez żyły kabla długotrwale płyną prądy sporej w stosunku do przekroju żyły kabla wartości, a jeśli prąd przepływa przez żyły musi płynąć również przez połączenia (śrubowe lub sprężynowe). W skrócie, połączenie się grzeje, stygnie, odkształca a ponieważ połączenie jest z różnych metali i po jakimś czasie pojawiają się minimalne luzy co skutkuje wzrostem rezystancji. Połączenie grzeje się jeszcze mocniej a proces powtarza się i pojawiają się jeszcze większe luzy aż w końcu pojawia się iskrzenie. Z tego powodu okresowo wymagana jest kontrola momentu dokręcenia za pomocą klucza lub wkrętaka dynamometrycznego.</a:t>
            </a:r>
            <a:endParaRPr lang="pl-PL" dirty="0"/>
          </a:p>
        </p:txBody>
      </p:sp>
      <p:sp>
        <p:nvSpPr>
          <p:cNvPr id="5" name="Tytuł 1">
            <a:extLst>
              <a:ext uri="{FF2B5EF4-FFF2-40B4-BE49-F238E27FC236}">
                <a16:creationId xmlns:a16="http://schemas.microsoft.com/office/drawing/2014/main" id="{363E7E7D-EF88-B3CB-1B38-210FF1D73872}"/>
              </a:ext>
            </a:extLst>
          </p:cNvPr>
          <p:cNvSpPr txBox="1">
            <a:spLocks/>
          </p:cNvSpPr>
          <p:nvPr/>
        </p:nvSpPr>
        <p:spPr>
          <a:xfrm>
            <a:off x="365759" y="400468"/>
            <a:ext cx="11540691" cy="84119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800" dirty="0">
                <a:latin typeface="+mn-lt"/>
              </a:rPr>
              <a:t>Połączenia śrubowe - WADA</a:t>
            </a:r>
          </a:p>
        </p:txBody>
      </p:sp>
    </p:spTree>
    <p:extLst>
      <p:ext uri="{BB962C8B-B14F-4D97-AF65-F5344CB8AC3E}">
        <p14:creationId xmlns:p14="http://schemas.microsoft.com/office/powerpoint/2010/main" val="332158967"/>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4C434-1B83-D4A9-C0B8-73CBE4A5CF4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EE133A9-94F2-3D0B-4154-7598A328E622}"/>
              </a:ext>
            </a:extLst>
          </p:cNvPr>
          <p:cNvSpPr>
            <a:spLocks noGrp="1"/>
          </p:cNvSpPr>
          <p:nvPr>
            <p:ph type="ctrTitle"/>
          </p:nvPr>
        </p:nvSpPr>
        <p:spPr>
          <a:xfrm>
            <a:off x="325654" y="2551204"/>
            <a:ext cx="11540691" cy="1450791"/>
          </a:xfrm>
        </p:spPr>
        <p:txBody>
          <a:bodyPr>
            <a:normAutofit/>
          </a:bodyPr>
          <a:lstStyle/>
          <a:p>
            <a:r>
              <a:rPr lang="pl-PL" sz="4800" dirty="0">
                <a:latin typeface="+mn-lt"/>
              </a:rPr>
              <a:t>Połączenia sprężynowe</a:t>
            </a:r>
            <a:br>
              <a:rPr lang="pl-PL" sz="4800" dirty="0">
                <a:latin typeface="+mn-lt"/>
              </a:rPr>
            </a:br>
            <a:r>
              <a:rPr lang="pl-PL" sz="4800" dirty="0">
                <a:latin typeface="+mn-lt"/>
              </a:rPr>
              <a:t>SZYBKOZŁĄCZKI</a:t>
            </a:r>
            <a:endParaRPr lang="pl-PL" sz="4800" noProof="0" dirty="0">
              <a:latin typeface="+mn-lt"/>
            </a:endParaRPr>
          </a:p>
        </p:txBody>
      </p:sp>
      <p:sp>
        <p:nvSpPr>
          <p:cNvPr id="11" name="AutoShape 4">
            <a:extLst>
              <a:ext uri="{FF2B5EF4-FFF2-40B4-BE49-F238E27FC236}">
                <a16:creationId xmlns:a16="http://schemas.microsoft.com/office/drawing/2014/main" id="{F14F762A-5660-2E5D-4746-6806AAB6B68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Tree>
    <p:extLst>
      <p:ext uri="{BB962C8B-B14F-4D97-AF65-F5344CB8AC3E}">
        <p14:creationId xmlns:p14="http://schemas.microsoft.com/office/powerpoint/2010/main" val="3624880565"/>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05446-5808-14B1-EEF1-D3895EE3B3B9}"/>
            </a:ext>
          </a:extLst>
        </p:cNvPr>
        <p:cNvGrpSpPr/>
        <p:nvPr/>
      </p:nvGrpSpPr>
      <p:grpSpPr>
        <a:xfrm>
          <a:off x="0" y="0"/>
          <a:ext cx="0" cy="0"/>
          <a:chOff x="0" y="0"/>
          <a:chExt cx="0" cy="0"/>
        </a:xfrm>
      </p:grpSpPr>
      <p:sp>
        <p:nvSpPr>
          <p:cNvPr id="7" name="pole tekstowe 6">
            <a:extLst>
              <a:ext uri="{FF2B5EF4-FFF2-40B4-BE49-F238E27FC236}">
                <a16:creationId xmlns:a16="http://schemas.microsoft.com/office/drawing/2014/main" id="{A9FEA2B4-AD38-2ED1-176B-B854E7AC980A}"/>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https://www.napiecie.salama.pl/idealna-szybkozlaczka-jak-bezpieczie-laczyc/</a:t>
            </a:r>
            <a:r>
              <a:rPr lang="pl-PL" sz="1050" dirty="0"/>
              <a:t> </a:t>
            </a:r>
          </a:p>
        </p:txBody>
      </p:sp>
      <p:sp>
        <p:nvSpPr>
          <p:cNvPr id="11" name="AutoShape 4">
            <a:extLst>
              <a:ext uri="{FF2B5EF4-FFF2-40B4-BE49-F238E27FC236}">
                <a16:creationId xmlns:a16="http://schemas.microsoft.com/office/drawing/2014/main" id="{35BF4858-2A53-3A18-5F63-3979647B5D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2338EC45-5F34-045D-1773-FB776BA3555B}"/>
              </a:ext>
            </a:extLst>
          </p:cNvPr>
          <p:cNvSpPr txBox="1"/>
          <p:nvPr/>
        </p:nvSpPr>
        <p:spPr>
          <a:xfrm>
            <a:off x="796780" y="2483356"/>
            <a:ext cx="10598439" cy="1891287"/>
          </a:xfrm>
          <a:prstGeom prst="rect">
            <a:avLst/>
          </a:prstGeom>
          <a:noFill/>
        </p:spPr>
        <p:txBody>
          <a:bodyPr wrap="square" rtlCol="0">
            <a:spAutoFit/>
          </a:bodyPr>
          <a:lstStyle/>
          <a:p>
            <a:pPr algn="just">
              <a:lnSpc>
                <a:spcPct val="150000"/>
              </a:lnSpc>
            </a:pPr>
            <a:r>
              <a:rPr lang="pl-PL" sz="2000" b="0" i="0" dirty="0">
                <a:effectLst/>
              </a:rPr>
              <a:t>Alternatywą dla połączeń śrubowych są połączenia sprężynowe w których siła docisku połączenia regulowana jest przez sprężynę. Dzięki temu połączenie ciągle pracuje i nie ma potrzeby osobnej kontroli siły docisku (odpowiedzialność za połączenie bierze producent </a:t>
            </a:r>
            <a:r>
              <a:rPr lang="pl-PL" sz="2000" b="0" i="0" dirty="0" err="1">
                <a:effectLst/>
              </a:rPr>
              <a:t>szybkozłączki</a:t>
            </a:r>
            <a:r>
              <a:rPr lang="pl-PL" sz="2000" b="0" i="0" dirty="0">
                <a:effectLst/>
              </a:rPr>
              <a:t>). Z tego powodu od wielu lat w wykonywanych instalacjach używam połączeń sprężynowych czyli </a:t>
            </a:r>
            <a:r>
              <a:rPr lang="pl-PL" sz="2000" b="0" i="0" dirty="0" err="1">
                <a:effectLst/>
              </a:rPr>
              <a:t>szybkozłączek</a:t>
            </a:r>
            <a:r>
              <a:rPr lang="pl-PL" sz="2000" b="0" i="0" dirty="0">
                <a:effectLst/>
              </a:rPr>
              <a:t>.</a:t>
            </a:r>
            <a:endParaRPr lang="pl-PL" sz="2000" dirty="0"/>
          </a:p>
        </p:txBody>
      </p:sp>
      <p:sp>
        <p:nvSpPr>
          <p:cNvPr id="5" name="Tytuł 1">
            <a:extLst>
              <a:ext uri="{FF2B5EF4-FFF2-40B4-BE49-F238E27FC236}">
                <a16:creationId xmlns:a16="http://schemas.microsoft.com/office/drawing/2014/main" id="{8A2A9D08-136B-C83F-2542-7519688EE8B3}"/>
              </a:ext>
            </a:extLst>
          </p:cNvPr>
          <p:cNvSpPr txBox="1">
            <a:spLocks/>
          </p:cNvSpPr>
          <p:nvPr/>
        </p:nvSpPr>
        <p:spPr>
          <a:xfrm>
            <a:off x="365759" y="400468"/>
            <a:ext cx="11540691" cy="84119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800" dirty="0">
                <a:latin typeface="+mn-lt"/>
              </a:rPr>
              <a:t>Połączenia sprężynowe</a:t>
            </a:r>
          </a:p>
        </p:txBody>
      </p:sp>
    </p:spTree>
    <p:extLst>
      <p:ext uri="{BB962C8B-B14F-4D97-AF65-F5344CB8AC3E}">
        <p14:creationId xmlns:p14="http://schemas.microsoft.com/office/powerpoint/2010/main" val="3604344734"/>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719EA-C627-079F-965F-2CF678E8A06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4D39852-73DA-C631-71A9-FC8854A93E73}"/>
              </a:ext>
            </a:extLst>
          </p:cNvPr>
          <p:cNvSpPr>
            <a:spLocks noGrp="1"/>
          </p:cNvSpPr>
          <p:nvPr>
            <p:ph type="ctrTitle"/>
          </p:nvPr>
        </p:nvSpPr>
        <p:spPr>
          <a:xfrm>
            <a:off x="365759" y="400468"/>
            <a:ext cx="11540691" cy="841191"/>
          </a:xfrm>
        </p:spPr>
        <p:txBody>
          <a:bodyPr>
            <a:normAutofit/>
          </a:bodyPr>
          <a:lstStyle/>
          <a:p>
            <a:r>
              <a:rPr lang="pl-PL" sz="4800" dirty="0">
                <a:latin typeface="+mn-lt"/>
              </a:rPr>
              <a:t>Połączenia sprężynowe</a:t>
            </a:r>
            <a:endParaRPr lang="pl-PL" sz="4800" noProof="0" dirty="0">
              <a:latin typeface="+mn-lt"/>
            </a:endParaRPr>
          </a:p>
        </p:txBody>
      </p:sp>
      <p:sp>
        <p:nvSpPr>
          <p:cNvPr id="7" name="pole tekstowe 6">
            <a:extLst>
              <a:ext uri="{FF2B5EF4-FFF2-40B4-BE49-F238E27FC236}">
                <a16:creationId xmlns:a16="http://schemas.microsoft.com/office/drawing/2014/main" id="{FC8C6EF5-C28E-C5C1-E2F2-A7F587E37F0C}"/>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https://www.napiecie.salama.pl/idealna-szybkozlaczka-jak-bezpieczie-laczyc/</a:t>
            </a:r>
            <a:r>
              <a:rPr lang="pl-PL" sz="1050" dirty="0"/>
              <a:t> </a:t>
            </a:r>
          </a:p>
        </p:txBody>
      </p:sp>
      <p:sp>
        <p:nvSpPr>
          <p:cNvPr id="11" name="AutoShape 4">
            <a:extLst>
              <a:ext uri="{FF2B5EF4-FFF2-40B4-BE49-F238E27FC236}">
                <a16:creationId xmlns:a16="http://schemas.microsoft.com/office/drawing/2014/main" id="{4DEA3DE9-8A82-7BE3-487B-2CDF99EF2E1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2A10CD94-F61E-2A56-CE61-81EED3AF57C4}"/>
              </a:ext>
            </a:extLst>
          </p:cNvPr>
          <p:cNvSpPr txBox="1"/>
          <p:nvPr/>
        </p:nvSpPr>
        <p:spPr>
          <a:xfrm>
            <a:off x="517235" y="2074463"/>
            <a:ext cx="6807490" cy="2814617"/>
          </a:xfrm>
          <a:prstGeom prst="rect">
            <a:avLst/>
          </a:prstGeom>
          <a:noFill/>
        </p:spPr>
        <p:txBody>
          <a:bodyPr wrap="square" rtlCol="0">
            <a:spAutoFit/>
          </a:bodyPr>
          <a:lstStyle/>
          <a:p>
            <a:pPr algn="just">
              <a:lnSpc>
                <a:spcPct val="150000"/>
              </a:lnSpc>
            </a:pPr>
            <a:r>
              <a:rPr lang="pl-PL" sz="2000" b="0" i="0" dirty="0">
                <a:effectLst/>
              </a:rPr>
              <a:t>Najważniejszym elementem połączenia sprężynowego jest sprężyna, która odpowiada za prawidłowe połączenie. Sprężyna (w tym jej przekrój roboczy i powierzchnia styku z żyłą kabla), to najważniejszy element każdego połączenia sprężynowego i to od sprężyny i jakości wprowadzonej przez instalatora żyły kabla zależy, czy połączenie będzie prawidłowo wykonane.</a:t>
            </a:r>
            <a:endParaRPr lang="pl-PL" sz="2000" dirty="0"/>
          </a:p>
        </p:txBody>
      </p:sp>
      <p:pic>
        <p:nvPicPr>
          <p:cNvPr id="3" name="Obraz 2">
            <a:extLst>
              <a:ext uri="{FF2B5EF4-FFF2-40B4-BE49-F238E27FC236}">
                <a16:creationId xmlns:a16="http://schemas.microsoft.com/office/drawing/2014/main" id="{5B939117-BC7C-B52A-AFE0-038E02068C28}"/>
              </a:ext>
            </a:extLst>
          </p:cNvPr>
          <p:cNvPicPr>
            <a:picLocks noChangeAspect="1"/>
          </p:cNvPicPr>
          <p:nvPr/>
        </p:nvPicPr>
        <p:blipFill>
          <a:blip r:embed="rId3"/>
          <a:stretch>
            <a:fillRect/>
          </a:stretch>
        </p:blipFill>
        <p:spPr>
          <a:xfrm>
            <a:off x="8001000" y="1409651"/>
            <a:ext cx="3905450" cy="2604935"/>
          </a:xfrm>
          <a:prstGeom prst="rect">
            <a:avLst/>
          </a:prstGeom>
        </p:spPr>
      </p:pic>
      <p:pic>
        <p:nvPicPr>
          <p:cNvPr id="4" name="Obraz 3">
            <a:extLst>
              <a:ext uri="{FF2B5EF4-FFF2-40B4-BE49-F238E27FC236}">
                <a16:creationId xmlns:a16="http://schemas.microsoft.com/office/drawing/2014/main" id="{A1F7DC91-98BD-893C-4B91-7FF5EED99A85}"/>
              </a:ext>
            </a:extLst>
          </p:cNvPr>
          <p:cNvPicPr>
            <a:picLocks noChangeAspect="1"/>
          </p:cNvPicPr>
          <p:nvPr/>
        </p:nvPicPr>
        <p:blipFill>
          <a:blip r:embed="rId4"/>
          <a:stretch>
            <a:fillRect/>
          </a:stretch>
        </p:blipFill>
        <p:spPr>
          <a:xfrm>
            <a:off x="8001000" y="3968016"/>
            <a:ext cx="3905450" cy="2604935"/>
          </a:xfrm>
          <a:prstGeom prst="rect">
            <a:avLst/>
          </a:prstGeom>
        </p:spPr>
      </p:pic>
    </p:spTree>
    <p:extLst>
      <p:ext uri="{BB962C8B-B14F-4D97-AF65-F5344CB8AC3E}">
        <p14:creationId xmlns:p14="http://schemas.microsoft.com/office/powerpoint/2010/main" val="609102410"/>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60B45-10C0-16FA-5BAD-EEBDD497AAF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E92CA64-D36A-A071-1DEA-1642CA50AB00}"/>
              </a:ext>
            </a:extLst>
          </p:cNvPr>
          <p:cNvSpPr>
            <a:spLocks noGrp="1"/>
          </p:cNvSpPr>
          <p:nvPr>
            <p:ph type="ctrTitle"/>
          </p:nvPr>
        </p:nvSpPr>
        <p:spPr>
          <a:xfrm>
            <a:off x="365759" y="248068"/>
            <a:ext cx="11540691" cy="841191"/>
          </a:xfrm>
        </p:spPr>
        <p:txBody>
          <a:bodyPr>
            <a:normAutofit/>
          </a:bodyPr>
          <a:lstStyle/>
          <a:p>
            <a:r>
              <a:rPr lang="pl-PL" sz="4800" dirty="0">
                <a:latin typeface="+mn-lt"/>
              </a:rPr>
              <a:t>Połączenia sprężynowe</a:t>
            </a:r>
            <a:endParaRPr lang="pl-PL" sz="4800" noProof="0" dirty="0">
              <a:latin typeface="+mn-lt"/>
            </a:endParaRPr>
          </a:p>
        </p:txBody>
      </p:sp>
      <p:sp>
        <p:nvSpPr>
          <p:cNvPr id="7" name="pole tekstowe 6">
            <a:extLst>
              <a:ext uri="{FF2B5EF4-FFF2-40B4-BE49-F238E27FC236}">
                <a16:creationId xmlns:a16="http://schemas.microsoft.com/office/drawing/2014/main" id="{22EBE34E-23D3-E741-8865-8F8FF8DF39B5}"/>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https://www.napiecie.salama.pl/idealna-szybkozlaczka-jak-bezpieczie-laczyc/</a:t>
            </a:r>
            <a:r>
              <a:rPr lang="pl-PL" sz="1050" dirty="0"/>
              <a:t> </a:t>
            </a:r>
          </a:p>
        </p:txBody>
      </p:sp>
      <p:sp>
        <p:nvSpPr>
          <p:cNvPr id="11" name="AutoShape 4">
            <a:extLst>
              <a:ext uri="{FF2B5EF4-FFF2-40B4-BE49-F238E27FC236}">
                <a16:creationId xmlns:a16="http://schemas.microsoft.com/office/drawing/2014/main" id="{13ABBC56-901A-FB53-5F02-7F081064302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DC4B740C-275B-4352-FA3C-CCFC5512BB14}"/>
              </a:ext>
            </a:extLst>
          </p:cNvPr>
          <p:cNvSpPr txBox="1"/>
          <p:nvPr/>
        </p:nvSpPr>
        <p:spPr>
          <a:xfrm>
            <a:off x="285550" y="1224721"/>
            <a:ext cx="7524950" cy="5035353"/>
          </a:xfrm>
          <a:prstGeom prst="rect">
            <a:avLst/>
          </a:prstGeom>
          <a:noFill/>
        </p:spPr>
        <p:txBody>
          <a:bodyPr wrap="square" rtlCol="0">
            <a:spAutoFit/>
          </a:bodyPr>
          <a:lstStyle/>
          <a:p>
            <a:pPr algn="just">
              <a:lnSpc>
                <a:spcPct val="150000"/>
              </a:lnSpc>
            </a:pPr>
            <a:r>
              <a:rPr lang="pl-PL" b="0" i="0" dirty="0">
                <a:effectLst/>
              </a:rPr>
              <a:t>W miejscu połączenia żyły z sprężyną następuje punktowe połączenie wykonane w sposób beztlenowy. Często spotykam się z pytaniem, czy przy połączeniu punktowym powierzchnia styku nie jest zbyt mała w stosunku do przepływającego przez </a:t>
            </a:r>
            <a:r>
              <a:rPr lang="pl-PL" b="0" i="0" dirty="0" err="1">
                <a:effectLst/>
              </a:rPr>
              <a:t>szybkozłączkę</a:t>
            </a:r>
            <a:r>
              <a:rPr lang="pl-PL" b="0" i="0" dirty="0">
                <a:effectLst/>
              </a:rPr>
              <a:t> prądu? Realnie nie musimy się tym zajmować bo za to odpowiadają konstruktorzy sprężyny i jest to odpowiedzialność producenta, oraz firm które dokonywały testów </a:t>
            </a:r>
            <a:r>
              <a:rPr lang="pl-PL" b="0" i="0" dirty="0" err="1">
                <a:effectLst/>
              </a:rPr>
              <a:t>szybkozłączki</a:t>
            </a:r>
            <a:r>
              <a:rPr lang="pl-PL" b="0" i="0" dirty="0">
                <a:effectLst/>
              </a:rPr>
              <a:t> i wydały pozytywne opinie. Pamiętaj, że największą zaletą połączenia sprężynowego jest stały docisk sprężyny do żyły kabla (niezmienny w czasie). Warto wiedzieć, że w </a:t>
            </a:r>
            <a:r>
              <a:rPr lang="pl-PL" b="1" i="0" u="sng" dirty="0">
                <a:effectLst/>
              </a:rPr>
              <a:t>punkcie styku sprężyny z żyłą powstaje punktowy styk do którego nie mają dostępu gazy (powietrze) dzięki czemu miejsce połączenia nie podlega procesom utleniania co nazywamy połączeniem beztlenowym.</a:t>
            </a:r>
            <a:endParaRPr lang="pl-PL" b="1" u="sng" dirty="0"/>
          </a:p>
        </p:txBody>
      </p:sp>
      <p:pic>
        <p:nvPicPr>
          <p:cNvPr id="1026" name="Picture 2">
            <a:extLst>
              <a:ext uri="{FF2B5EF4-FFF2-40B4-BE49-F238E27FC236}">
                <a16:creationId xmlns:a16="http://schemas.microsoft.com/office/drawing/2014/main" id="{034C9AE0-2C67-B83C-870F-F012B3C0A5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9548" y="1241659"/>
            <a:ext cx="3939576" cy="262769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DEA71393-9572-6870-9C52-58B0C0DE16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9548" y="3956793"/>
            <a:ext cx="3939576" cy="2627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49821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F5313-12D6-A586-9A32-C13B81425FA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A9484A5-864F-DA9F-37A5-3E57ACE2382D}"/>
              </a:ext>
            </a:extLst>
          </p:cNvPr>
          <p:cNvSpPr>
            <a:spLocks noGrp="1"/>
          </p:cNvSpPr>
          <p:nvPr>
            <p:ph type="ctrTitle"/>
          </p:nvPr>
        </p:nvSpPr>
        <p:spPr>
          <a:xfrm>
            <a:off x="365759" y="400468"/>
            <a:ext cx="11540691" cy="841191"/>
          </a:xfrm>
        </p:spPr>
        <p:txBody>
          <a:bodyPr>
            <a:normAutofit/>
          </a:bodyPr>
          <a:lstStyle/>
          <a:p>
            <a:r>
              <a:rPr lang="pl-PL" sz="4800" i="0" u="none" strike="noStrike" baseline="0" dirty="0">
                <a:latin typeface="+mn-lt"/>
              </a:rPr>
              <a:t>YAKY, </a:t>
            </a:r>
            <a:r>
              <a:rPr lang="pl-PL" sz="4800" i="0" u="none" strike="noStrike" baseline="0" dirty="0" err="1">
                <a:latin typeface="+mn-lt"/>
              </a:rPr>
              <a:t>YAKYżo</a:t>
            </a:r>
            <a:r>
              <a:rPr lang="pl-PL" sz="4800" i="0" u="none" strike="noStrike" baseline="0" dirty="0">
                <a:latin typeface="+mn-lt"/>
              </a:rPr>
              <a:t> 0,6/1 kV</a:t>
            </a:r>
            <a:endParaRPr lang="pl-PL" sz="4800" noProof="0" dirty="0">
              <a:latin typeface="+mn-lt"/>
            </a:endParaRPr>
          </a:p>
        </p:txBody>
      </p:sp>
      <p:sp>
        <p:nvSpPr>
          <p:cNvPr id="3" name="Podtytuł 2">
            <a:extLst>
              <a:ext uri="{FF2B5EF4-FFF2-40B4-BE49-F238E27FC236}">
                <a16:creationId xmlns:a16="http://schemas.microsoft.com/office/drawing/2014/main" id="{C35F4428-36F8-4562-7DB9-5A24BF336A2B}"/>
              </a:ext>
            </a:extLst>
          </p:cNvPr>
          <p:cNvSpPr>
            <a:spLocks noGrp="1"/>
          </p:cNvSpPr>
          <p:nvPr>
            <p:ph type="subTitle" idx="1"/>
          </p:nvPr>
        </p:nvSpPr>
        <p:spPr>
          <a:xfrm>
            <a:off x="692727" y="1435510"/>
            <a:ext cx="10991273" cy="5022022"/>
          </a:xfrm>
        </p:spPr>
        <p:txBody>
          <a:bodyPr>
            <a:normAutofit/>
          </a:bodyPr>
          <a:lstStyle/>
          <a:p>
            <a:pPr algn="l">
              <a:lnSpc>
                <a:spcPct val="115000"/>
              </a:lnSpc>
              <a:spcAft>
                <a:spcPts val="1000"/>
              </a:spcAft>
            </a:pPr>
            <a:endParaRPr lang="pl-PL" sz="1800" b="0" i="0" u="none" strike="noStrike" baseline="0" dirty="0"/>
          </a:p>
          <a:p>
            <a:pPr algn="l">
              <a:lnSpc>
                <a:spcPct val="115000"/>
              </a:lnSpc>
              <a:spcAft>
                <a:spcPts val="1000"/>
              </a:spcAft>
            </a:pPr>
            <a:r>
              <a:rPr lang="pl-PL" sz="1800" b="0" i="0" u="none" strike="noStrike" baseline="0" dirty="0"/>
              <a:t>1 - Żyła przewodząca aluminiowa </a:t>
            </a:r>
            <a:br>
              <a:rPr lang="pl-PL" sz="1800" b="0" i="0" u="none" strike="noStrike" baseline="0" dirty="0"/>
            </a:br>
            <a:r>
              <a:rPr lang="pl-PL" sz="1800" dirty="0"/>
              <a:t>2 - </a:t>
            </a:r>
            <a:r>
              <a:rPr lang="pl-PL" sz="1800" b="0" i="0" u="none" strike="noStrike" baseline="0" dirty="0"/>
              <a:t>Izolacja PVC</a:t>
            </a:r>
            <a:br>
              <a:rPr lang="pl-PL" sz="1800" b="0" i="0" u="none" strike="noStrike" baseline="0" dirty="0"/>
            </a:br>
            <a:r>
              <a:rPr lang="pl-PL" sz="1800" b="0" i="0" u="none" strike="noStrike" baseline="0" dirty="0"/>
              <a:t>3 - Powłoka zewnętrzna z PVC</a:t>
            </a:r>
          </a:p>
          <a:p>
            <a:pPr algn="l"/>
            <a:endParaRPr lang="pl-PL" sz="1800" b="0" i="0" u="none" strike="noStrike" baseline="0" dirty="0"/>
          </a:p>
          <a:p>
            <a:pPr algn="l">
              <a:lnSpc>
                <a:spcPct val="115000"/>
              </a:lnSpc>
              <a:spcAft>
                <a:spcPts val="1000"/>
              </a:spcAft>
            </a:pPr>
            <a:r>
              <a:rPr lang="pl-PL" sz="1800" b="0" i="0" u="none" strike="noStrike" baseline="0" dirty="0"/>
              <a:t>Kable elektroenergetyczne z izolacją PVC przeznaczone do układania na stałe, wewnątrz i na zewnątrz pomieszczeń, bezpośrednio w ziemi i w obudowach betonowych, odporne na promieniowanie UV.</a:t>
            </a:r>
          </a:p>
          <a:p>
            <a:pPr algn="l">
              <a:lnSpc>
                <a:spcPct val="115000"/>
              </a:lnSpc>
              <a:spcAft>
                <a:spcPts val="1000"/>
              </a:spcAft>
            </a:pPr>
            <a:r>
              <a:rPr lang="pl-PL" sz="1800" b="0" i="0" u="none" strike="noStrike" baseline="0" dirty="0"/>
              <a:t>Konstrukcja tych wyrobów jest zgodna ze wskazanymi normami przedmiotowymi.</a:t>
            </a:r>
          </a:p>
          <a:p>
            <a:pPr algn="l">
              <a:lnSpc>
                <a:spcPct val="115000"/>
              </a:lnSpc>
              <a:spcAft>
                <a:spcPts val="1000"/>
              </a:spcAft>
            </a:pPr>
            <a:r>
              <a:rPr lang="pl-PL" sz="1800" b="0" i="0" u="none" strike="noStrike" baseline="0" dirty="0"/>
              <a:t>W trakcie prac instalacyjnych wymagane jest stosowanie się do obowiązujących przepisów w tym zakresie.</a:t>
            </a:r>
          </a:p>
        </p:txBody>
      </p:sp>
      <p:pic>
        <p:nvPicPr>
          <p:cNvPr id="6" name="Obraz 5">
            <a:extLst>
              <a:ext uri="{FF2B5EF4-FFF2-40B4-BE49-F238E27FC236}">
                <a16:creationId xmlns:a16="http://schemas.microsoft.com/office/drawing/2014/main" id="{80A73564-57AC-C144-70F6-8C3BD456CD19}"/>
              </a:ext>
            </a:extLst>
          </p:cNvPr>
          <p:cNvPicPr>
            <a:picLocks noChangeAspect="1"/>
          </p:cNvPicPr>
          <p:nvPr/>
        </p:nvPicPr>
        <p:blipFill>
          <a:blip r:embed="rId2"/>
          <a:stretch>
            <a:fillRect/>
          </a:stretch>
        </p:blipFill>
        <p:spPr>
          <a:xfrm>
            <a:off x="6620558" y="1507252"/>
            <a:ext cx="4677428" cy="2162477"/>
          </a:xfrm>
          <a:prstGeom prst="rect">
            <a:avLst/>
          </a:prstGeom>
        </p:spPr>
      </p:pic>
      <p:sp>
        <p:nvSpPr>
          <p:cNvPr id="7" name="pole tekstowe 6">
            <a:extLst>
              <a:ext uri="{FF2B5EF4-FFF2-40B4-BE49-F238E27FC236}">
                <a16:creationId xmlns:a16="http://schemas.microsoft.com/office/drawing/2014/main" id="{5D5E70C2-84DB-3311-DF8A-81BA5623526E}"/>
              </a:ext>
            </a:extLst>
          </p:cNvPr>
          <p:cNvSpPr txBox="1"/>
          <p:nvPr/>
        </p:nvSpPr>
        <p:spPr>
          <a:xfrm>
            <a:off x="235526" y="6457532"/>
            <a:ext cx="4909129" cy="253916"/>
          </a:xfrm>
          <a:prstGeom prst="rect">
            <a:avLst/>
          </a:prstGeom>
          <a:noFill/>
        </p:spPr>
        <p:txBody>
          <a:bodyPr wrap="square" rtlCol="0">
            <a:spAutoFit/>
          </a:bodyPr>
          <a:lstStyle/>
          <a:p>
            <a:r>
              <a:rPr lang="pl-PL" sz="1050" dirty="0"/>
              <a:t>Źródło: Katalog NKT Przewody i kable elektroenergetyczne niskiego napięcia</a:t>
            </a:r>
          </a:p>
        </p:txBody>
      </p:sp>
    </p:spTree>
    <p:extLst>
      <p:ext uri="{BB962C8B-B14F-4D97-AF65-F5344CB8AC3E}">
        <p14:creationId xmlns:p14="http://schemas.microsoft.com/office/powerpoint/2010/main" val="29282579"/>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FEA00-0035-99F8-4B69-2FA007DE7C5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678DB92-0170-8404-C469-F8BE2FA3FF47}"/>
              </a:ext>
            </a:extLst>
          </p:cNvPr>
          <p:cNvSpPr>
            <a:spLocks noGrp="1"/>
          </p:cNvSpPr>
          <p:nvPr>
            <p:ph type="ctrTitle"/>
          </p:nvPr>
        </p:nvSpPr>
        <p:spPr>
          <a:xfrm>
            <a:off x="365759" y="400468"/>
            <a:ext cx="11540691" cy="841191"/>
          </a:xfrm>
        </p:spPr>
        <p:txBody>
          <a:bodyPr>
            <a:normAutofit/>
          </a:bodyPr>
          <a:lstStyle/>
          <a:p>
            <a:r>
              <a:rPr lang="pl-PL" sz="4800" dirty="0">
                <a:latin typeface="+mn-lt"/>
              </a:rPr>
              <a:t>Połączenia sprężynowe – najczęstsze błędy</a:t>
            </a:r>
            <a:endParaRPr lang="pl-PL" sz="4800" noProof="0" dirty="0">
              <a:latin typeface="+mn-lt"/>
            </a:endParaRPr>
          </a:p>
        </p:txBody>
      </p:sp>
      <p:sp>
        <p:nvSpPr>
          <p:cNvPr id="7" name="pole tekstowe 6">
            <a:extLst>
              <a:ext uri="{FF2B5EF4-FFF2-40B4-BE49-F238E27FC236}">
                <a16:creationId xmlns:a16="http://schemas.microsoft.com/office/drawing/2014/main" id="{03361BD2-ADF9-27DD-2C39-8EF801F1D6B3}"/>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https://www.napiecie.salama.pl/idealna-szybkozlaczka-jak-bezpieczie-laczyc/</a:t>
            </a:r>
            <a:r>
              <a:rPr lang="pl-PL" sz="1050" dirty="0"/>
              <a:t> </a:t>
            </a:r>
          </a:p>
        </p:txBody>
      </p:sp>
      <p:sp>
        <p:nvSpPr>
          <p:cNvPr id="11" name="AutoShape 4">
            <a:extLst>
              <a:ext uri="{FF2B5EF4-FFF2-40B4-BE49-F238E27FC236}">
                <a16:creationId xmlns:a16="http://schemas.microsoft.com/office/drawing/2014/main" id="{DD7742D7-0EB4-A8EA-66F8-D210026A85A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0CEF14F4-BAB3-93AF-B93D-46795BA6F5A5}"/>
              </a:ext>
            </a:extLst>
          </p:cNvPr>
          <p:cNvSpPr txBox="1"/>
          <p:nvPr/>
        </p:nvSpPr>
        <p:spPr>
          <a:xfrm>
            <a:off x="517236" y="2074463"/>
            <a:ext cx="5731164" cy="3693319"/>
          </a:xfrm>
          <a:prstGeom prst="rect">
            <a:avLst/>
          </a:prstGeom>
          <a:noFill/>
        </p:spPr>
        <p:txBody>
          <a:bodyPr wrap="square" rtlCol="0">
            <a:spAutoFit/>
          </a:bodyPr>
          <a:lstStyle/>
          <a:p>
            <a:pPr algn="just"/>
            <a:r>
              <a:rPr lang="pl-PL" b="1" u="sng" dirty="0"/>
              <a:t>Złe</a:t>
            </a:r>
            <a:r>
              <a:rPr lang="pl-PL" b="1" i="0" u="sng" dirty="0">
                <a:effectLst/>
              </a:rPr>
              <a:t> odizolowanie żyły kabla</a:t>
            </a:r>
            <a:r>
              <a:rPr lang="pl-PL" b="0" i="0" dirty="0">
                <a:effectLst/>
              </a:rPr>
              <a:t>. Izolacja zdjęta na zbyt długim odcinku zwiększa ryzyko wystąpienia zwarcia lub porażenia prądem (przewodzące części kabla dostępne poza </a:t>
            </a:r>
            <a:r>
              <a:rPr lang="pl-PL" b="0" i="0" dirty="0" err="1">
                <a:effectLst/>
              </a:rPr>
              <a:t>szybkozłączką</a:t>
            </a:r>
            <a:r>
              <a:rPr lang="pl-PL" b="0" i="0" dirty="0">
                <a:effectLst/>
              </a:rPr>
              <a:t>). Natomiast izolacja zdjęta na krótszym odcinku może spowodować, że żyła kabla nie będzie odpowiednio „umocowana” w </a:t>
            </a:r>
            <a:r>
              <a:rPr lang="pl-PL" b="0" i="0" dirty="0" err="1">
                <a:effectLst/>
              </a:rPr>
              <a:t>szybkozłączce</a:t>
            </a:r>
            <a:r>
              <a:rPr lang="pl-PL" b="0" i="0" dirty="0">
                <a:effectLst/>
              </a:rPr>
              <a:t> przez co sprężyna nie zapewni właściwego połączenia. </a:t>
            </a:r>
          </a:p>
          <a:p>
            <a:pPr algn="just"/>
            <a:endParaRPr lang="pl-PL" dirty="0"/>
          </a:p>
          <a:p>
            <a:pPr algn="just"/>
            <a:r>
              <a:rPr lang="pl-PL" b="0" i="0" dirty="0">
                <a:effectLst/>
              </a:rPr>
              <a:t>Pamiętaj, w zależności od producenta izolację trzeba ściągnąć na właściwym odcinku który u różnych producentów może być inny (rutyna doprowadza do błędów zawsze sprawdź wytyczne producenta). Do Idealnej </a:t>
            </a:r>
            <a:r>
              <a:rPr lang="pl-PL" b="0" i="0" dirty="0" err="1">
                <a:effectLst/>
              </a:rPr>
              <a:t>Szybkozłączki</a:t>
            </a:r>
            <a:r>
              <a:rPr lang="pl-PL" b="0" i="0" dirty="0">
                <a:effectLst/>
              </a:rPr>
              <a:t> izolację należy ściągnąć na odcinku 13 mm.</a:t>
            </a:r>
            <a:endParaRPr lang="pl-PL" dirty="0"/>
          </a:p>
        </p:txBody>
      </p:sp>
      <p:pic>
        <p:nvPicPr>
          <p:cNvPr id="3" name="Obraz 2">
            <a:extLst>
              <a:ext uri="{FF2B5EF4-FFF2-40B4-BE49-F238E27FC236}">
                <a16:creationId xmlns:a16="http://schemas.microsoft.com/office/drawing/2014/main" id="{0850B252-97D3-3823-C7D6-EE6BC9C086D4}"/>
              </a:ext>
            </a:extLst>
          </p:cNvPr>
          <p:cNvPicPr>
            <a:picLocks noChangeAspect="1"/>
          </p:cNvPicPr>
          <p:nvPr/>
        </p:nvPicPr>
        <p:blipFill>
          <a:blip r:embed="rId3"/>
          <a:stretch>
            <a:fillRect/>
          </a:stretch>
        </p:blipFill>
        <p:spPr>
          <a:xfrm>
            <a:off x="6488225" y="1745899"/>
            <a:ext cx="5503750" cy="3671001"/>
          </a:xfrm>
          <a:prstGeom prst="rect">
            <a:avLst/>
          </a:prstGeom>
        </p:spPr>
      </p:pic>
    </p:spTree>
    <p:extLst>
      <p:ext uri="{BB962C8B-B14F-4D97-AF65-F5344CB8AC3E}">
        <p14:creationId xmlns:p14="http://schemas.microsoft.com/office/powerpoint/2010/main" val="1355865628"/>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75551-ED60-7655-7B73-3389C060102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26F9CA5-FA8E-E68C-4D72-4123BE1D4825}"/>
              </a:ext>
            </a:extLst>
          </p:cNvPr>
          <p:cNvSpPr>
            <a:spLocks noGrp="1"/>
          </p:cNvSpPr>
          <p:nvPr>
            <p:ph type="ctrTitle"/>
          </p:nvPr>
        </p:nvSpPr>
        <p:spPr>
          <a:xfrm>
            <a:off x="365759" y="400468"/>
            <a:ext cx="11540691" cy="841191"/>
          </a:xfrm>
        </p:spPr>
        <p:txBody>
          <a:bodyPr>
            <a:normAutofit/>
          </a:bodyPr>
          <a:lstStyle/>
          <a:p>
            <a:r>
              <a:rPr lang="pl-PL" sz="4800" dirty="0">
                <a:latin typeface="+mn-lt"/>
              </a:rPr>
              <a:t>Połączenia sprężynowe – najczęstsze błędy</a:t>
            </a:r>
            <a:endParaRPr lang="pl-PL" sz="4800" noProof="0" dirty="0">
              <a:latin typeface="+mn-lt"/>
            </a:endParaRPr>
          </a:p>
        </p:txBody>
      </p:sp>
      <p:sp>
        <p:nvSpPr>
          <p:cNvPr id="7" name="pole tekstowe 6">
            <a:extLst>
              <a:ext uri="{FF2B5EF4-FFF2-40B4-BE49-F238E27FC236}">
                <a16:creationId xmlns:a16="http://schemas.microsoft.com/office/drawing/2014/main" id="{E3592297-4812-EBE6-7B2A-7129D66092B6}"/>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https://www.napiecie.salama.pl/idealna-szybkozlaczka-jak-bezpieczie-laczyc/</a:t>
            </a:r>
            <a:r>
              <a:rPr lang="pl-PL" sz="1050" dirty="0"/>
              <a:t> </a:t>
            </a:r>
          </a:p>
        </p:txBody>
      </p:sp>
      <p:sp>
        <p:nvSpPr>
          <p:cNvPr id="11" name="AutoShape 4">
            <a:extLst>
              <a:ext uri="{FF2B5EF4-FFF2-40B4-BE49-F238E27FC236}">
                <a16:creationId xmlns:a16="http://schemas.microsoft.com/office/drawing/2014/main" id="{7296F756-2A20-EE51-558C-3957DB739C7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78BC605B-95F8-4291-5729-7A59B6973D53}"/>
              </a:ext>
            </a:extLst>
          </p:cNvPr>
          <p:cNvSpPr txBox="1"/>
          <p:nvPr/>
        </p:nvSpPr>
        <p:spPr>
          <a:xfrm>
            <a:off x="517236" y="2074463"/>
            <a:ext cx="5731164" cy="2862322"/>
          </a:xfrm>
          <a:prstGeom prst="rect">
            <a:avLst/>
          </a:prstGeom>
          <a:noFill/>
        </p:spPr>
        <p:txBody>
          <a:bodyPr wrap="square" rtlCol="0">
            <a:spAutoFit/>
          </a:bodyPr>
          <a:lstStyle/>
          <a:p>
            <a:pPr algn="just"/>
            <a:r>
              <a:rPr lang="pl-PL" b="1" i="0" u="sng" dirty="0">
                <a:effectLst/>
              </a:rPr>
              <a:t>Wprowadzanie do połączenia sprężynowego krzywych żył.</a:t>
            </a:r>
            <a:r>
              <a:rPr lang="pl-PL" b="0" i="0" dirty="0">
                <a:effectLst/>
              </a:rPr>
              <a:t> </a:t>
            </a:r>
          </a:p>
          <a:p>
            <a:pPr algn="just"/>
            <a:r>
              <a:rPr lang="pl-PL" b="0" i="0" dirty="0">
                <a:effectLst/>
              </a:rPr>
              <a:t>Nawet leciutko powyginana żyła powoduje, że sprężyna nie dociska żyły kabla na całej przewidzianej przez projektanta powierzchni. W takiej sytuacji pomiar rezystancji połączenia może wyjść bez zarzutów, ale gdy przez </a:t>
            </a:r>
            <a:r>
              <a:rPr lang="pl-PL" b="0" i="0" dirty="0" err="1">
                <a:effectLst/>
              </a:rPr>
              <a:t>szybkozłączkę</a:t>
            </a:r>
            <a:r>
              <a:rPr lang="pl-PL" b="0" i="0" dirty="0">
                <a:effectLst/>
              </a:rPr>
              <a:t> zaczynają płynąć większe wartości prądów mniejsza od przewidzianej powierzchnia połączenia zaczyna się nadmiernie nagrzewać co prowadzi do przegrzania a nawet spalenia </a:t>
            </a:r>
            <a:r>
              <a:rPr lang="pl-PL" b="0" i="0" dirty="0" err="1">
                <a:effectLst/>
              </a:rPr>
              <a:t>szybkozłączki</a:t>
            </a:r>
            <a:r>
              <a:rPr lang="pl-PL" b="0" i="0" dirty="0">
                <a:effectLst/>
              </a:rPr>
              <a:t>. W takiej sytuacji uszkodzenie </a:t>
            </a:r>
            <a:r>
              <a:rPr lang="pl-PL" b="0" i="0" dirty="0" err="1">
                <a:effectLst/>
              </a:rPr>
              <a:t>szybkozłączki</a:t>
            </a:r>
            <a:r>
              <a:rPr lang="pl-PL" b="0" i="0" dirty="0">
                <a:effectLst/>
              </a:rPr>
              <a:t> nie jest winą producenta.</a:t>
            </a:r>
            <a:endParaRPr lang="pl-PL" dirty="0"/>
          </a:p>
        </p:txBody>
      </p:sp>
      <p:pic>
        <p:nvPicPr>
          <p:cNvPr id="2050" name="Picture 2">
            <a:extLst>
              <a:ext uri="{FF2B5EF4-FFF2-40B4-BE49-F238E27FC236}">
                <a16:creationId xmlns:a16="http://schemas.microsoft.com/office/drawing/2014/main" id="{43B11E3C-05D7-A47F-C661-3C7B2720C5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1063" y="1912954"/>
            <a:ext cx="5190912" cy="3462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8350441"/>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36B4A-FE7A-CF9B-BFE0-7EAAD76A28A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2E83083-E757-B6AF-BDDB-D23210810A92}"/>
              </a:ext>
            </a:extLst>
          </p:cNvPr>
          <p:cNvSpPr>
            <a:spLocks noGrp="1"/>
          </p:cNvSpPr>
          <p:nvPr>
            <p:ph type="ctrTitle"/>
          </p:nvPr>
        </p:nvSpPr>
        <p:spPr>
          <a:xfrm>
            <a:off x="365759" y="400468"/>
            <a:ext cx="11540691" cy="841191"/>
          </a:xfrm>
        </p:spPr>
        <p:txBody>
          <a:bodyPr>
            <a:normAutofit/>
          </a:bodyPr>
          <a:lstStyle/>
          <a:p>
            <a:r>
              <a:rPr lang="pl-PL" sz="4800" dirty="0">
                <a:latin typeface="+mn-lt"/>
              </a:rPr>
              <a:t>Połączenia sprężynowe – najczęstsze błędy</a:t>
            </a:r>
            <a:endParaRPr lang="pl-PL" sz="4800" noProof="0" dirty="0">
              <a:latin typeface="+mn-lt"/>
            </a:endParaRPr>
          </a:p>
        </p:txBody>
      </p:sp>
      <p:sp>
        <p:nvSpPr>
          <p:cNvPr id="7" name="pole tekstowe 6">
            <a:extLst>
              <a:ext uri="{FF2B5EF4-FFF2-40B4-BE49-F238E27FC236}">
                <a16:creationId xmlns:a16="http://schemas.microsoft.com/office/drawing/2014/main" id="{AF58EB0D-D3C0-E440-291D-9C9B06D5F434}"/>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https://www.napiecie.salama.pl/idealna-szybkozlaczka-jak-bezpieczie-laczyc/</a:t>
            </a:r>
            <a:r>
              <a:rPr lang="pl-PL" sz="1050" dirty="0"/>
              <a:t> </a:t>
            </a:r>
          </a:p>
        </p:txBody>
      </p:sp>
      <p:sp>
        <p:nvSpPr>
          <p:cNvPr id="11" name="AutoShape 4">
            <a:extLst>
              <a:ext uri="{FF2B5EF4-FFF2-40B4-BE49-F238E27FC236}">
                <a16:creationId xmlns:a16="http://schemas.microsoft.com/office/drawing/2014/main" id="{29F467E2-4A4D-013E-3FB7-76AC5FB8A8D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A862FFC5-EF6A-C13B-ABCD-62DAE7679CF6}"/>
              </a:ext>
            </a:extLst>
          </p:cNvPr>
          <p:cNvSpPr txBox="1"/>
          <p:nvPr/>
        </p:nvSpPr>
        <p:spPr>
          <a:xfrm>
            <a:off x="285550" y="1587438"/>
            <a:ext cx="6353374" cy="4524315"/>
          </a:xfrm>
          <a:prstGeom prst="rect">
            <a:avLst/>
          </a:prstGeom>
          <a:noFill/>
        </p:spPr>
        <p:txBody>
          <a:bodyPr wrap="square" rtlCol="0">
            <a:spAutoFit/>
          </a:bodyPr>
          <a:lstStyle/>
          <a:p>
            <a:pPr algn="just"/>
            <a:r>
              <a:rPr lang="pl-PL" b="0" i="0" dirty="0">
                <a:solidFill>
                  <a:srgbClr val="6B655E"/>
                </a:solidFill>
                <a:effectLst/>
              </a:rPr>
              <a:t>W przypadku łączenia żył wielodrutowych poważny błąd popełniany jest przez większość </a:t>
            </a:r>
            <a:r>
              <a:rPr lang="pl-PL" i="0" dirty="0">
                <a:solidFill>
                  <a:srgbClr val="6B655E"/>
                </a:solidFill>
                <a:effectLst/>
              </a:rPr>
              <a:t>instalatorów polega na tym, że po zdjęciu izolacji instalatorzy skręcają w palcach pojedyncze żyły (ma to na celu zapobieganie </a:t>
            </a:r>
            <a:r>
              <a:rPr lang="pl-PL" b="0" i="0" dirty="0">
                <a:solidFill>
                  <a:srgbClr val="6B655E"/>
                </a:solidFill>
                <a:effectLst/>
              </a:rPr>
              <a:t>zaginaniu się pojedynczych drucików i ułatwienie wprowadzenia wielodrutowej żyły do zacisku sprężynowego). Dlaczego skręcenie drucików jest błędem? </a:t>
            </a:r>
            <a:r>
              <a:rPr lang="pl-PL" b="1" i="0" u="sng" dirty="0">
                <a:solidFill>
                  <a:srgbClr val="6B655E"/>
                </a:solidFill>
                <a:effectLst/>
              </a:rPr>
              <a:t>Gdy do zacisku wprowadzona jest duża ilość prostych drucików ułożonych równolegle względem siebie to sprężyna powoduje ich ściśniecie na stosunkowo dużej powierzchni. Pomiędzy sprężyną a ściśniętymi pojedynczymi drucikami tworzy się beztlenowe połączenie które jest w stanie bezpiecznie przewodzić prądy przewidziane przez konstruktorów. Natomiast gdy instalator wprowadzi do zacisku skręcone żyły, pomiędzy pojedynczymi drucikami są puste przestrzenie, realne połączenie ma mniejszą od zakładanej powierzchnię styku co powoduje nadmierne grzanie i może doprowadzić do zniszczenia </a:t>
            </a:r>
            <a:r>
              <a:rPr lang="pl-PL" b="1" i="0" u="sng" dirty="0" err="1">
                <a:solidFill>
                  <a:srgbClr val="6B655E"/>
                </a:solidFill>
                <a:effectLst/>
              </a:rPr>
              <a:t>szybkozłączki</a:t>
            </a:r>
            <a:r>
              <a:rPr lang="pl-PL" b="1" i="0" u="sng" dirty="0">
                <a:solidFill>
                  <a:srgbClr val="6B655E"/>
                </a:solidFill>
                <a:effectLst/>
              </a:rPr>
              <a:t>.</a:t>
            </a:r>
            <a:endParaRPr lang="pl-PL" b="1" u="sng" dirty="0"/>
          </a:p>
        </p:txBody>
      </p:sp>
      <p:pic>
        <p:nvPicPr>
          <p:cNvPr id="3074" name="Picture 2">
            <a:extLst>
              <a:ext uri="{FF2B5EF4-FFF2-40B4-BE49-F238E27FC236}">
                <a16:creationId xmlns:a16="http://schemas.microsoft.com/office/drawing/2014/main" id="{5B4A2B9D-024E-BAB6-72EB-3834D9CBC4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1220" y="2181225"/>
            <a:ext cx="5105230" cy="3405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0513811"/>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856D5-CB8D-4628-DF0C-AD7EE728E61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66DC27E-A5F7-69B3-4422-4444F8C05623}"/>
              </a:ext>
            </a:extLst>
          </p:cNvPr>
          <p:cNvSpPr>
            <a:spLocks noGrp="1"/>
          </p:cNvSpPr>
          <p:nvPr>
            <p:ph type="ctrTitle"/>
          </p:nvPr>
        </p:nvSpPr>
        <p:spPr>
          <a:xfrm>
            <a:off x="365759" y="124243"/>
            <a:ext cx="11540691" cy="841191"/>
          </a:xfrm>
        </p:spPr>
        <p:txBody>
          <a:bodyPr>
            <a:normAutofit/>
          </a:bodyPr>
          <a:lstStyle/>
          <a:p>
            <a:r>
              <a:rPr lang="pl-PL" sz="4800" dirty="0">
                <a:latin typeface="+mn-lt"/>
              </a:rPr>
              <a:t>Połączenia sprężynowe – najczęstsze błędy</a:t>
            </a:r>
            <a:endParaRPr lang="pl-PL" sz="4800" noProof="0" dirty="0">
              <a:latin typeface="+mn-lt"/>
            </a:endParaRPr>
          </a:p>
        </p:txBody>
      </p:sp>
      <p:sp>
        <p:nvSpPr>
          <p:cNvPr id="7" name="pole tekstowe 6">
            <a:extLst>
              <a:ext uri="{FF2B5EF4-FFF2-40B4-BE49-F238E27FC236}">
                <a16:creationId xmlns:a16="http://schemas.microsoft.com/office/drawing/2014/main" id="{E56D44FF-2B6D-5387-AAE1-9B39A09CE202}"/>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https://www.napiecie.salama.pl/idealna-szybkozlaczka-jak-bezpieczie-laczyc/</a:t>
            </a:r>
            <a:r>
              <a:rPr lang="pl-PL" sz="1050" dirty="0"/>
              <a:t> </a:t>
            </a:r>
          </a:p>
        </p:txBody>
      </p:sp>
      <p:sp>
        <p:nvSpPr>
          <p:cNvPr id="11" name="AutoShape 4">
            <a:extLst>
              <a:ext uri="{FF2B5EF4-FFF2-40B4-BE49-F238E27FC236}">
                <a16:creationId xmlns:a16="http://schemas.microsoft.com/office/drawing/2014/main" id="{01C3D2AE-CB61-002B-C1CB-D9AC408CC4E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93417399-D7BA-D9EC-6C5A-3DF293EAFA18}"/>
              </a:ext>
            </a:extLst>
          </p:cNvPr>
          <p:cNvSpPr txBox="1"/>
          <p:nvPr/>
        </p:nvSpPr>
        <p:spPr>
          <a:xfrm>
            <a:off x="207819" y="1025463"/>
            <a:ext cx="11540690" cy="2308324"/>
          </a:xfrm>
          <a:prstGeom prst="rect">
            <a:avLst/>
          </a:prstGeom>
          <a:noFill/>
        </p:spPr>
        <p:txBody>
          <a:bodyPr wrap="square" rtlCol="0">
            <a:spAutoFit/>
          </a:bodyPr>
          <a:lstStyle/>
          <a:p>
            <a:pPr algn="just"/>
            <a:r>
              <a:rPr lang="pl-PL" b="1" i="0" u="sng" dirty="0">
                <a:effectLst/>
              </a:rPr>
              <a:t>Wprowadzenie do </a:t>
            </a:r>
            <a:r>
              <a:rPr lang="pl-PL" b="1" i="0" u="sng" dirty="0" err="1">
                <a:effectLst/>
              </a:rPr>
              <a:t>szybkozłączki</a:t>
            </a:r>
            <a:r>
              <a:rPr lang="pl-PL" b="1" i="0" u="sng" dirty="0">
                <a:effectLst/>
              </a:rPr>
              <a:t> zaśniedziałych żył kabla</a:t>
            </a:r>
            <a:r>
              <a:rPr lang="pl-PL" b="0" i="0" dirty="0">
                <a:effectLst/>
              </a:rPr>
              <a:t>. Nawet nowe kable jeśli są przechowywane w złych warunkach (szczególnie jeśli dostanie się do nich wilgoć) mogą nadawać się … na złom. Na różnych obiektach stosunkowo często spotykam się z miedzianymi żyłami (linka lub drut) pokrytymi czarnym nalotem. Kilkukrotnie zwracałem uwagę instalatorom, którzy taką „czarną” żyłę wciskali do </a:t>
            </a:r>
            <a:r>
              <a:rPr lang="pl-PL" b="0" i="0" dirty="0" err="1">
                <a:effectLst/>
              </a:rPr>
              <a:t>szybkozłączki</a:t>
            </a:r>
            <a:r>
              <a:rPr lang="pl-PL" b="0" i="0" dirty="0">
                <a:effectLst/>
              </a:rPr>
              <a:t>, lub tym, którzy na różne sposoby próbowali ją doczyścić (skrobali nożem drut, lub co gorsza w ten sam sposób próbowali doczyścić pojedyncze druciki w żyłach wielodrutowych). Czy tak podłączona instalacja będzie działać? Raczej tak, ale pod wpływem przepływu prądu tak wykonane połączenie będzie się nadmiernie grzać, a w przypadku większych prądów doprowadzi do zniszczenia (stopienia) </a:t>
            </a:r>
            <a:r>
              <a:rPr lang="pl-PL" b="0" i="0" dirty="0" err="1">
                <a:effectLst/>
              </a:rPr>
              <a:t>szybkozłączki</a:t>
            </a:r>
            <a:r>
              <a:rPr lang="pl-PL" b="0" i="0" dirty="0">
                <a:effectLst/>
              </a:rPr>
              <a:t>. W takim wypadku wina za uszkodzenie </a:t>
            </a:r>
            <a:r>
              <a:rPr lang="pl-PL" b="0" i="0" dirty="0" err="1">
                <a:effectLst/>
              </a:rPr>
              <a:t>szybkozłączki</a:t>
            </a:r>
            <a:r>
              <a:rPr lang="pl-PL" b="0" i="0" dirty="0">
                <a:effectLst/>
              </a:rPr>
              <a:t> jest jedynie po stronie osoby która dokonała połączenia.</a:t>
            </a:r>
            <a:endParaRPr lang="pl-PL" b="1" u="sng" dirty="0"/>
          </a:p>
        </p:txBody>
      </p:sp>
      <p:pic>
        <p:nvPicPr>
          <p:cNvPr id="4098" name="Picture 2">
            <a:extLst>
              <a:ext uri="{FF2B5EF4-FFF2-40B4-BE49-F238E27FC236}">
                <a16:creationId xmlns:a16="http://schemas.microsoft.com/office/drawing/2014/main" id="{C274CF44-2C72-74A5-8892-51F3A203B2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3116" y="3428076"/>
            <a:ext cx="4400550" cy="2935167"/>
          </a:xfrm>
          <a:prstGeom prst="rect">
            <a:avLst/>
          </a:prstGeom>
          <a:noFill/>
          <a:extLst>
            <a:ext uri="{909E8E84-426E-40DD-AFC4-6F175D3DCCD1}">
              <a14:hiddenFill xmlns:a14="http://schemas.microsoft.com/office/drawing/2010/main">
                <a:solidFill>
                  <a:srgbClr val="FFFFFF"/>
                </a:solidFill>
              </a14:hiddenFill>
            </a:ext>
          </a:extLst>
        </p:spPr>
      </p:pic>
      <p:pic>
        <p:nvPicPr>
          <p:cNvPr id="3" name="Obraz 2">
            <a:extLst>
              <a:ext uri="{FF2B5EF4-FFF2-40B4-BE49-F238E27FC236}">
                <a16:creationId xmlns:a16="http://schemas.microsoft.com/office/drawing/2014/main" id="{17E67F32-78CB-D8D6-E036-35F4DF5BC3EE}"/>
              </a:ext>
            </a:extLst>
          </p:cNvPr>
          <p:cNvPicPr>
            <a:picLocks noChangeAspect="1"/>
          </p:cNvPicPr>
          <p:nvPr/>
        </p:nvPicPr>
        <p:blipFill>
          <a:blip r:embed="rId4"/>
          <a:stretch>
            <a:fillRect/>
          </a:stretch>
        </p:blipFill>
        <p:spPr>
          <a:xfrm>
            <a:off x="6339579" y="3428076"/>
            <a:ext cx="4400550" cy="2935167"/>
          </a:xfrm>
          <a:prstGeom prst="rect">
            <a:avLst/>
          </a:prstGeom>
        </p:spPr>
      </p:pic>
    </p:spTree>
    <p:extLst>
      <p:ext uri="{BB962C8B-B14F-4D97-AF65-F5344CB8AC3E}">
        <p14:creationId xmlns:p14="http://schemas.microsoft.com/office/powerpoint/2010/main" val="1148041073"/>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A4B38-184E-662B-7B82-350D17CCC57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DAFB377-A855-9865-FC82-26C50FEDE77C}"/>
              </a:ext>
            </a:extLst>
          </p:cNvPr>
          <p:cNvSpPr>
            <a:spLocks noGrp="1"/>
          </p:cNvSpPr>
          <p:nvPr>
            <p:ph type="ctrTitle"/>
          </p:nvPr>
        </p:nvSpPr>
        <p:spPr>
          <a:xfrm>
            <a:off x="365759" y="124243"/>
            <a:ext cx="11540691" cy="841191"/>
          </a:xfrm>
        </p:spPr>
        <p:txBody>
          <a:bodyPr>
            <a:normAutofit/>
          </a:bodyPr>
          <a:lstStyle/>
          <a:p>
            <a:r>
              <a:rPr lang="pl-PL" sz="4800" dirty="0">
                <a:latin typeface="+mn-lt"/>
              </a:rPr>
              <a:t>Wyjmowanie żyły z połączenia sprężynowego</a:t>
            </a:r>
            <a:endParaRPr lang="pl-PL" sz="4800" noProof="0" dirty="0">
              <a:latin typeface="+mn-lt"/>
            </a:endParaRPr>
          </a:p>
        </p:txBody>
      </p:sp>
      <p:sp>
        <p:nvSpPr>
          <p:cNvPr id="7" name="pole tekstowe 6">
            <a:extLst>
              <a:ext uri="{FF2B5EF4-FFF2-40B4-BE49-F238E27FC236}">
                <a16:creationId xmlns:a16="http://schemas.microsoft.com/office/drawing/2014/main" id="{E6EAA3CE-07C9-2105-A635-5EE5FCCCC9C0}"/>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https://www.napiecie.salama.pl/idealna-szybkozlaczka-jak-bezpieczie-laczyc/</a:t>
            </a:r>
            <a:r>
              <a:rPr lang="pl-PL" sz="1050" dirty="0"/>
              <a:t> </a:t>
            </a:r>
          </a:p>
        </p:txBody>
      </p:sp>
      <p:sp>
        <p:nvSpPr>
          <p:cNvPr id="11" name="AutoShape 4">
            <a:extLst>
              <a:ext uri="{FF2B5EF4-FFF2-40B4-BE49-F238E27FC236}">
                <a16:creationId xmlns:a16="http://schemas.microsoft.com/office/drawing/2014/main" id="{8BB454F5-DCDB-F319-200E-CCED578F4FE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CD567A3F-0FB7-79D0-FEFC-8DCC47C7BBEE}"/>
              </a:ext>
            </a:extLst>
          </p:cNvPr>
          <p:cNvSpPr txBox="1"/>
          <p:nvPr/>
        </p:nvSpPr>
        <p:spPr>
          <a:xfrm>
            <a:off x="2115688" y="1392228"/>
            <a:ext cx="8040831" cy="646331"/>
          </a:xfrm>
          <a:prstGeom prst="rect">
            <a:avLst/>
          </a:prstGeom>
          <a:noFill/>
        </p:spPr>
        <p:txBody>
          <a:bodyPr wrap="square" rtlCol="0">
            <a:spAutoFit/>
          </a:bodyPr>
          <a:lstStyle/>
          <a:p>
            <a:pPr algn="just"/>
            <a:r>
              <a:rPr lang="pl-PL" i="0" dirty="0">
                <a:effectLst/>
              </a:rPr>
              <a:t>Z większości połączeń sprężynowych żyłę kabla można usunąć poprzez zwolnienie sprężyny za pomocą specjalnego przycisku lub dźwigni, lub w pokazany niżej sposób.</a:t>
            </a:r>
            <a:endParaRPr lang="pl-PL" dirty="0"/>
          </a:p>
        </p:txBody>
      </p:sp>
      <p:pic>
        <p:nvPicPr>
          <p:cNvPr id="7170" name="Picture 2">
            <a:extLst>
              <a:ext uri="{FF2B5EF4-FFF2-40B4-BE49-F238E27FC236}">
                <a16:creationId xmlns:a16="http://schemas.microsoft.com/office/drawing/2014/main" id="{9FC1D997-77BA-5E20-83BF-0C05B3812F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837" y="2314574"/>
            <a:ext cx="5590763" cy="372903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64593CBF-9DD8-1CC1-E2B9-1FC7D9AAD5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1" y="2314575"/>
            <a:ext cx="5590762" cy="3729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599710"/>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4EB93-BAAD-7FD1-A02C-2FDDEB2E433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6B5126D-E85A-133D-7F64-7EA7D27A9341}"/>
              </a:ext>
            </a:extLst>
          </p:cNvPr>
          <p:cNvSpPr>
            <a:spLocks noGrp="1"/>
          </p:cNvSpPr>
          <p:nvPr>
            <p:ph type="ctrTitle"/>
          </p:nvPr>
        </p:nvSpPr>
        <p:spPr>
          <a:xfrm>
            <a:off x="365759" y="124243"/>
            <a:ext cx="11540691" cy="841191"/>
          </a:xfrm>
        </p:spPr>
        <p:txBody>
          <a:bodyPr>
            <a:normAutofit/>
          </a:bodyPr>
          <a:lstStyle/>
          <a:p>
            <a:r>
              <a:rPr lang="pl-PL" sz="4800" dirty="0">
                <a:latin typeface="+mn-lt"/>
              </a:rPr>
              <a:t>Połączenia sprężynowe</a:t>
            </a:r>
            <a:endParaRPr lang="pl-PL" sz="4800" noProof="0" dirty="0">
              <a:latin typeface="+mn-lt"/>
            </a:endParaRPr>
          </a:p>
        </p:txBody>
      </p:sp>
      <p:sp>
        <p:nvSpPr>
          <p:cNvPr id="7" name="pole tekstowe 6">
            <a:extLst>
              <a:ext uri="{FF2B5EF4-FFF2-40B4-BE49-F238E27FC236}">
                <a16:creationId xmlns:a16="http://schemas.microsoft.com/office/drawing/2014/main" id="{3B7E5582-5DFA-C664-7EAF-9C5EBAAECD32}"/>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https://www.napiecie.salama.pl/idealna-szybkozlaczka-jak-bezpieczie-laczyc/</a:t>
            </a:r>
            <a:r>
              <a:rPr lang="pl-PL" sz="1050" dirty="0"/>
              <a:t> </a:t>
            </a:r>
          </a:p>
        </p:txBody>
      </p:sp>
      <p:sp>
        <p:nvSpPr>
          <p:cNvPr id="11" name="AutoShape 4">
            <a:extLst>
              <a:ext uri="{FF2B5EF4-FFF2-40B4-BE49-F238E27FC236}">
                <a16:creationId xmlns:a16="http://schemas.microsoft.com/office/drawing/2014/main" id="{7CEA9BEB-B6F9-F0FD-F579-491BAEFC27D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0CEE864F-F858-8835-8682-9BD1D0B2A0EA}"/>
              </a:ext>
            </a:extLst>
          </p:cNvPr>
          <p:cNvSpPr txBox="1"/>
          <p:nvPr/>
        </p:nvSpPr>
        <p:spPr>
          <a:xfrm>
            <a:off x="207819" y="1025463"/>
            <a:ext cx="11540690" cy="5112297"/>
          </a:xfrm>
          <a:prstGeom prst="rect">
            <a:avLst/>
          </a:prstGeom>
          <a:noFill/>
        </p:spPr>
        <p:txBody>
          <a:bodyPr wrap="square" rtlCol="0">
            <a:spAutoFit/>
          </a:bodyPr>
          <a:lstStyle/>
          <a:p>
            <a:pPr algn="just">
              <a:lnSpc>
                <a:spcPct val="150000"/>
              </a:lnSpc>
              <a:spcAft>
                <a:spcPts val="1950"/>
              </a:spcAft>
              <a:buNone/>
            </a:pPr>
            <a:r>
              <a:rPr lang="pl-PL" b="1" i="0" u="sng" dirty="0">
                <a:effectLst/>
              </a:rPr>
              <a:t>Czy do </a:t>
            </a:r>
            <a:r>
              <a:rPr lang="pl-PL" b="1" i="0" u="sng" dirty="0" err="1">
                <a:effectLst/>
              </a:rPr>
              <a:t>szybkozłączki</a:t>
            </a:r>
            <a:r>
              <a:rPr lang="pl-PL" b="1" i="0" u="sng" dirty="0">
                <a:effectLst/>
              </a:rPr>
              <a:t> można wprowadzać </a:t>
            </a:r>
            <a:r>
              <a:rPr lang="pl-PL" b="1" i="0" u="sng" dirty="0" err="1">
                <a:effectLst/>
              </a:rPr>
              <a:t>zatulejkowane</a:t>
            </a:r>
            <a:r>
              <a:rPr lang="pl-PL" b="1" i="0" u="sng" dirty="0">
                <a:effectLst/>
              </a:rPr>
              <a:t> wielodrutowe żyły kabli?</a:t>
            </a:r>
            <a:r>
              <a:rPr lang="pl-PL" b="0" i="0" dirty="0">
                <a:effectLst/>
              </a:rPr>
              <a:t> Czy pamiętasz jak omawialiśmy budowę wewnętrzną </a:t>
            </a:r>
            <a:r>
              <a:rPr lang="pl-PL" b="0" i="0" dirty="0" err="1">
                <a:effectLst/>
              </a:rPr>
              <a:t>szybkozłączki</a:t>
            </a:r>
            <a:r>
              <a:rPr lang="pl-PL" b="0" i="0" dirty="0">
                <a:effectLst/>
              </a:rPr>
              <a:t>, a w szczególności jak sprężyna dociska żyłę? Czy Twoim zdaniem tulejka zapewni tak samo dużą i dobrą powierzchnię styku sprężyny z żyłą kabla? Zdaniem ekspertów nie powinno się dokonywać takich połączeń. Przypominam, że istnieją różne typy </a:t>
            </a:r>
            <a:r>
              <a:rPr lang="pl-PL" b="0" i="0" dirty="0" err="1">
                <a:effectLst/>
              </a:rPr>
              <a:t>zaciskarek</a:t>
            </a:r>
            <a:r>
              <a:rPr lang="pl-PL" b="0" i="0" dirty="0">
                <a:effectLst/>
              </a:rPr>
              <a:t>, ale patrząc tylko na wykonywane połączenia rozróżniamy:</a:t>
            </a:r>
          </a:p>
          <a:p>
            <a:pPr marL="742950" lvl="1" indent="-285750" algn="just">
              <a:spcAft>
                <a:spcPts val="1950"/>
              </a:spcAft>
              <a:buFont typeface="Arial" panose="020B0604020202020204" pitchFamily="34" charset="0"/>
              <a:buChar char="•"/>
            </a:pPr>
            <a:r>
              <a:rPr lang="pl-PL" b="0" i="0" dirty="0">
                <a:effectLst/>
              </a:rPr>
              <a:t>zaciśniecie „normalne”</a:t>
            </a:r>
            <a:endParaRPr lang="pl-PL" dirty="0"/>
          </a:p>
          <a:p>
            <a:pPr marL="742950" lvl="1" indent="-285750" algn="just">
              <a:spcAft>
                <a:spcPts val="1950"/>
              </a:spcAft>
              <a:buFont typeface="Arial" panose="020B0604020202020204" pitchFamily="34" charset="0"/>
              <a:buChar char="•"/>
            </a:pPr>
            <a:r>
              <a:rPr lang="pl-PL" b="0" i="0" dirty="0">
                <a:effectLst/>
              </a:rPr>
              <a:t>zaciśnięcie beztlenowe</a:t>
            </a:r>
          </a:p>
          <a:p>
            <a:pPr algn="just">
              <a:lnSpc>
                <a:spcPct val="150000"/>
              </a:lnSpc>
              <a:spcAft>
                <a:spcPts val="1950"/>
              </a:spcAft>
            </a:pPr>
            <a:r>
              <a:rPr lang="pl-PL" b="0" i="0" dirty="0">
                <a:effectLst/>
              </a:rPr>
              <a:t>W przypadku zaciśnięcia „normalnego” pojedyncze druciki znajdują się wewnątrz tulejki, ale powietrze również wnika pomiędzy pojedyncze druciki co z czasem doprowadza do śniedzienia, wzrostu rezystancji i grzania połączenia. O ile kabel był poprawnie przygotowany i tulejka zaciśnięta jest beztlenowo, to ryzyko wewnętrznego wzrostu rezystancji jest zminimalizowane, ale nadal pozostaje połączenie sprężyny z nierówną powierzchnią tulejki (wracamy do zagadnienia wprowadzenia do </a:t>
            </a:r>
            <a:r>
              <a:rPr lang="pl-PL" b="0" i="0" dirty="0" err="1">
                <a:effectLst/>
              </a:rPr>
              <a:t>szybkozłączki</a:t>
            </a:r>
            <a:r>
              <a:rPr lang="pl-PL" b="0" i="0" dirty="0">
                <a:effectLst/>
              </a:rPr>
              <a:t> krzywych żył kabli).  </a:t>
            </a:r>
          </a:p>
        </p:txBody>
      </p:sp>
    </p:spTree>
    <p:extLst>
      <p:ext uri="{BB962C8B-B14F-4D97-AF65-F5344CB8AC3E}">
        <p14:creationId xmlns:p14="http://schemas.microsoft.com/office/powerpoint/2010/main" val="1056683111"/>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9EED0-917D-71E0-001D-C58B5221C64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CCD5A9B-E236-9002-9926-807396EFF9E7}"/>
              </a:ext>
            </a:extLst>
          </p:cNvPr>
          <p:cNvSpPr>
            <a:spLocks noGrp="1"/>
          </p:cNvSpPr>
          <p:nvPr>
            <p:ph type="ctrTitle"/>
          </p:nvPr>
        </p:nvSpPr>
        <p:spPr>
          <a:xfrm>
            <a:off x="325654" y="2856004"/>
            <a:ext cx="11540691" cy="841191"/>
          </a:xfrm>
        </p:spPr>
        <p:txBody>
          <a:bodyPr>
            <a:normAutofit/>
          </a:bodyPr>
          <a:lstStyle/>
          <a:p>
            <a:r>
              <a:rPr lang="pl-PL" sz="4800" dirty="0">
                <a:latin typeface="+mn-lt"/>
              </a:rPr>
              <a:t>Kolejność podłączenia żył w złączce</a:t>
            </a:r>
            <a:endParaRPr lang="pl-PL" sz="4800" noProof="0" dirty="0">
              <a:latin typeface="+mn-lt"/>
            </a:endParaRPr>
          </a:p>
        </p:txBody>
      </p:sp>
      <p:sp>
        <p:nvSpPr>
          <p:cNvPr id="11" name="AutoShape 4">
            <a:extLst>
              <a:ext uri="{FF2B5EF4-FFF2-40B4-BE49-F238E27FC236}">
                <a16:creationId xmlns:a16="http://schemas.microsoft.com/office/drawing/2014/main" id="{83A0DA6B-62E6-3C3A-A274-C66001138EA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Tree>
    <p:extLst>
      <p:ext uri="{BB962C8B-B14F-4D97-AF65-F5344CB8AC3E}">
        <p14:creationId xmlns:p14="http://schemas.microsoft.com/office/powerpoint/2010/main" val="1510393697"/>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EDCFD-CC49-BC90-8005-6D443672386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4002E7B-242F-117C-55BC-402BFA216391}"/>
              </a:ext>
            </a:extLst>
          </p:cNvPr>
          <p:cNvSpPr>
            <a:spLocks noGrp="1"/>
          </p:cNvSpPr>
          <p:nvPr>
            <p:ph type="ctrTitle"/>
          </p:nvPr>
        </p:nvSpPr>
        <p:spPr>
          <a:xfrm>
            <a:off x="365759" y="400468"/>
            <a:ext cx="11540691" cy="841191"/>
          </a:xfrm>
        </p:spPr>
        <p:txBody>
          <a:bodyPr>
            <a:normAutofit/>
          </a:bodyPr>
          <a:lstStyle/>
          <a:p>
            <a:r>
              <a:rPr lang="pl-PL" sz="4800" dirty="0">
                <a:latin typeface="+mn-lt"/>
              </a:rPr>
              <a:t>Kolejność podłączenia żył w złączce</a:t>
            </a:r>
            <a:endParaRPr lang="pl-PL" sz="4800" noProof="0" dirty="0">
              <a:latin typeface="+mn-lt"/>
            </a:endParaRPr>
          </a:p>
        </p:txBody>
      </p:sp>
      <p:sp>
        <p:nvSpPr>
          <p:cNvPr id="7" name="pole tekstowe 6">
            <a:extLst>
              <a:ext uri="{FF2B5EF4-FFF2-40B4-BE49-F238E27FC236}">
                <a16:creationId xmlns:a16="http://schemas.microsoft.com/office/drawing/2014/main" id="{1EF5DCC0-D16F-F6C8-35F3-0404D298FDEA}"/>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https://www.napiecie.salama.pl/idealna-szybkozlaczka-jak-bezpieczie-laczyc/</a:t>
            </a:r>
            <a:r>
              <a:rPr lang="pl-PL" sz="1050" dirty="0"/>
              <a:t> </a:t>
            </a:r>
          </a:p>
        </p:txBody>
      </p:sp>
      <p:sp>
        <p:nvSpPr>
          <p:cNvPr id="11" name="AutoShape 4">
            <a:extLst>
              <a:ext uri="{FF2B5EF4-FFF2-40B4-BE49-F238E27FC236}">
                <a16:creationId xmlns:a16="http://schemas.microsoft.com/office/drawing/2014/main" id="{87EDAF3A-AD54-1878-F8DB-9572070141D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58C11922-76A2-F9F3-32B1-DB157319EB01}"/>
              </a:ext>
            </a:extLst>
          </p:cNvPr>
          <p:cNvSpPr txBox="1"/>
          <p:nvPr/>
        </p:nvSpPr>
        <p:spPr>
          <a:xfrm>
            <a:off x="517236" y="2074463"/>
            <a:ext cx="11018982" cy="3373359"/>
          </a:xfrm>
          <a:prstGeom prst="rect">
            <a:avLst/>
          </a:prstGeom>
          <a:noFill/>
        </p:spPr>
        <p:txBody>
          <a:bodyPr wrap="square" rtlCol="0">
            <a:spAutoFit/>
          </a:bodyPr>
          <a:lstStyle/>
          <a:p>
            <a:pPr algn="just">
              <a:lnSpc>
                <a:spcPct val="150000"/>
              </a:lnSpc>
            </a:pPr>
            <a:r>
              <a:rPr lang="pl-PL" dirty="0"/>
              <a:t>Czy kolejność w jakiej do złączki śrubowej lub sprężynowej wprowadzone są kable ma znaczenie? </a:t>
            </a:r>
          </a:p>
          <a:p>
            <a:pPr algn="just">
              <a:lnSpc>
                <a:spcPct val="150000"/>
              </a:lnSpc>
            </a:pPr>
            <a:r>
              <a:rPr lang="pl-PL" dirty="0"/>
              <a:t>Wystarczy przypomnieć sobie zagadnienia z lekcji fizyki, aby odpowiedź okaże się banalnie prosta. Przypomnę jedno z podstawowych praw dotyczących elektryki jakim jest pierwsze prawo Kirchhoffa i dotyczy prądów w węźle obwodu elektrycznego:</a:t>
            </a:r>
          </a:p>
          <a:p>
            <a:pPr algn="just">
              <a:lnSpc>
                <a:spcPct val="150000"/>
              </a:lnSpc>
            </a:pPr>
            <a:endParaRPr lang="pl-PL" dirty="0"/>
          </a:p>
          <a:p>
            <a:pPr algn="ctr">
              <a:lnSpc>
                <a:spcPct val="150000"/>
              </a:lnSpc>
            </a:pPr>
            <a:r>
              <a:rPr lang="pl-PL" b="1" u="sng" dirty="0"/>
              <a:t>Suma natężeń prądów wpływających do węzła jest równa sumie natężeń prądów wypływających z tego węzła.</a:t>
            </a:r>
          </a:p>
          <a:p>
            <a:pPr algn="just">
              <a:lnSpc>
                <a:spcPct val="150000"/>
              </a:lnSpc>
            </a:pPr>
            <a:endParaRPr lang="pl-PL" dirty="0"/>
          </a:p>
          <a:p>
            <a:pPr algn="just">
              <a:lnSpc>
                <a:spcPct val="150000"/>
              </a:lnSpc>
            </a:pPr>
            <a:r>
              <a:rPr lang="pl-PL" dirty="0"/>
              <a:t>Co to w praktyce oznacza?</a:t>
            </a:r>
          </a:p>
        </p:txBody>
      </p:sp>
    </p:spTree>
    <p:extLst>
      <p:ext uri="{BB962C8B-B14F-4D97-AF65-F5344CB8AC3E}">
        <p14:creationId xmlns:p14="http://schemas.microsoft.com/office/powerpoint/2010/main" val="1788724941"/>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7052D-AA06-B82A-C822-D74CF3CCAAC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A7642A8-48E2-777E-B598-2E179864B38F}"/>
              </a:ext>
            </a:extLst>
          </p:cNvPr>
          <p:cNvSpPr>
            <a:spLocks noGrp="1"/>
          </p:cNvSpPr>
          <p:nvPr>
            <p:ph type="ctrTitle"/>
          </p:nvPr>
        </p:nvSpPr>
        <p:spPr>
          <a:xfrm>
            <a:off x="365759" y="400468"/>
            <a:ext cx="11540691" cy="841191"/>
          </a:xfrm>
        </p:spPr>
        <p:txBody>
          <a:bodyPr>
            <a:normAutofit/>
          </a:bodyPr>
          <a:lstStyle/>
          <a:p>
            <a:r>
              <a:rPr lang="pl-PL" sz="4800" dirty="0">
                <a:latin typeface="+mn-lt"/>
              </a:rPr>
              <a:t>Kolejność podłączenia żył w złączce</a:t>
            </a:r>
            <a:endParaRPr lang="pl-PL" sz="4800" noProof="0" dirty="0">
              <a:latin typeface="+mn-lt"/>
            </a:endParaRPr>
          </a:p>
        </p:txBody>
      </p:sp>
      <p:sp>
        <p:nvSpPr>
          <p:cNvPr id="7" name="pole tekstowe 6">
            <a:extLst>
              <a:ext uri="{FF2B5EF4-FFF2-40B4-BE49-F238E27FC236}">
                <a16:creationId xmlns:a16="http://schemas.microsoft.com/office/drawing/2014/main" id="{D8175464-29D1-E530-B5D1-8EE83DE0D276}"/>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https://www.napiecie.salama.pl/idealna-szybkozlaczka-jak-bezpieczie-laczyc/</a:t>
            </a:r>
            <a:r>
              <a:rPr lang="pl-PL" sz="1050" dirty="0"/>
              <a:t> </a:t>
            </a:r>
          </a:p>
        </p:txBody>
      </p:sp>
      <p:sp>
        <p:nvSpPr>
          <p:cNvPr id="11" name="AutoShape 4">
            <a:extLst>
              <a:ext uri="{FF2B5EF4-FFF2-40B4-BE49-F238E27FC236}">
                <a16:creationId xmlns:a16="http://schemas.microsoft.com/office/drawing/2014/main" id="{321A7AE7-15F0-23FE-913C-9D37EBF3DF4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56A761CA-9B52-1B0A-6BEA-0D60B8C00B65}"/>
              </a:ext>
            </a:extLst>
          </p:cNvPr>
          <p:cNvSpPr txBox="1"/>
          <p:nvPr/>
        </p:nvSpPr>
        <p:spPr>
          <a:xfrm>
            <a:off x="500702" y="1894720"/>
            <a:ext cx="3747447" cy="3373359"/>
          </a:xfrm>
          <a:prstGeom prst="rect">
            <a:avLst/>
          </a:prstGeom>
          <a:noFill/>
        </p:spPr>
        <p:txBody>
          <a:bodyPr wrap="square" rtlCol="0">
            <a:spAutoFit/>
          </a:bodyPr>
          <a:lstStyle/>
          <a:p>
            <a:pPr algn="just">
              <a:lnSpc>
                <a:spcPct val="150000"/>
              </a:lnSpc>
            </a:pPr>
            <a:r>
              <a:rPr lang="pl-PL" dirty="0"/>
              <a:t>W instalacji elektrycznej najczęściej zasilanie wprowadzane jest do </a:t>
            </a:r>
            <a:r>
              <a:rPr lang="pl-PL" dirty="0" err="1"/>
              <a:t>szybkozłączki</a:t>
            </a:r>
            <a:r>
              <a:rPr lang="pl-PL" dirty="0"/>
              <a:t> jednym kablem a poprzez sprężynę prąd rozpływa się na pozostałe żyły. </a:t>
            </a:r>
            <a:r>
              <a:rPr lang="pl-PL" b="0" i="0" dirty="0">
                <a:effectLst/>
              </a:rPr>
              <a:t>Załóżmy, że w kablu zasilającym płynie prąd o wartości 16 A i po stronie odbiorów mamy dwa 7 A i dwa 1 A obwody.</a:t>
            </a:r>
            <a:endParaRPr lang="pl-PL" dirty="0"/>
          </a:p>
        </p:txBody>
      </p:sp>
      <p:pic>
        <p:nvPicPr>
          <p:cNvPr id="6146" name="Picture 2">
            <a:extLst>
              <a:ext uri="{FF2B5EF4-FFF2-40B4-BE49-F238E27FC236}">
                <a16:creationId xmlns:a16="http://schemas.microsoft.com/office/drawing/2014/main" id="{95335ADF-09E9-3B38-8DCC-453D2C2F51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2101" y="1368617"/>
            <a:ext cx="7819899" cy="5215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3883124"/>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F15B5-583F-32C3-6909-E1609C5D781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33A6A44-F520-EB23-3E1D-3841343C03F9}"/>
              </a:ext>
            </a:extLst>
          </p:cNvPr>
          <p:cNvSpPr>
            <a:spLocks noGrp="1"/>
          </p:cNvSpPr>
          <p:nvPr>
            <p:ph type="ctrTitle"/>
          </p:nvPr>
        </p:nvSpPr>
        <p:spPr>
          <a:xfrm>
            <a:off x="365759" y="400468"/>
            <a:ext cx="11540691" cy="841191"/>
          </a:xfrm>
        </p:spPr>
        <p:txBody>
          <a:bodyPr>
            <a:normAutofit/>
          </a:bodyPr>
          <a:lstStyle/>
          <a:p>
            <a:r>
              <a:rPr lang="pl-PL" sz="4800" dirty="0">
                <a:latin typeface="+mn-lt"/>
              </a:rPr>
              <a:t>Kolejność podłączenia żył w złączce</a:t>
            </a:r>
            <a:endParaRPr lang="pl-PL" sz="4800" noProof="0" dirty="0">
              <a:latin typeface="+mn-lt"/>
            </a:endParaRPr>
          </a:p>
        </p:txBody>
      </p:sp>
      <p:sp>
        <p:nvSpPr>
          <p:cNvPr id="7" name="pole tekstowe 6">
            <a:extLst>
              <a:ext uri="{FF2B5EF4-FFF2-40B4-BE49-F238E27FC236}">
                <a16:creationId xmlns:a16="http://schemas.microsoft.com/office/drawing/2014/main" id="{498D25EC-B260-7310-B3BA-AF0FA74694FA}"/>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https://www.napiecie.salama.pl/idealna-szybkozlaczka-jak-bezpieczie-laczyc/</a:t>
            </a:r>
            <a:r>
              <a:rPr lang="pl-PL" sz="1050" dirty="0"/>
              <a:t> </a:t>
            </a:r>
          </a:p>
        </p:txBody>
      </p:sp>
      <p:sp>
        <p:nvSpPr>
          <p:cNvPr id="11" name="AutoShape 4">
            <a:extLst>
              <a:ext uri="{FF2B5EF4-FFF2-40B4-BE49-F238E27FC236}">
                <a16:creationId xmlns:a16="http://schemas.microsoft.com/office/drawing/2014/main" id="{CC454A84-5A4A-AF2A-0E19-51CAA3F5563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E2F483FD-3C56-DC9E-FD32-974F787BE1CE}"/>
              </a:ext>
            </a:extLst>
          </p:cNvPr>
          <p:cNvSpPr txBox="1"/>
          <p:nvPr/>
        </p:nvSpPr>
        <p:spPr>
          <a:xfrm>
            <a:off x="365759" y="1650760"/>
            <a:ext cx="6459400" cy="4116768"/>
          </a:xfrm>
          <a:prstGeom prst="rect">
            <a:avLst/>
          </a:prstGeom>
          <a:noFill/>
        </p:spPr>
        <p:txBody>
          <a:bodyPr wrap="square" rtlCol="0">
            <a:spAutoFit/>
          </a:bodyPr>
          <a:lstStyle/>
          <a:p>
            <a:pPr algn="just">
              <a:lnSpc>
                <a:spcPct val="150000"/>
              </a:lnSpc>
            </a:pPr>
            <a:r>
              <a:rPr lang="pl-PL" sz="1600" b="0" i="0" dirty="0">
                <a:effectLst/>
              </a:rPr>
              <a:t>Aby rozwiać wątpliwości. O ile sumaryczny prąd płynący przez </a:t>
            </a:r>
            <a:r>
              <a:rPr lang="pl-PL" sz="1600" b="0" i="0" dirty="0" err="1">
                <a:effectLst/>
              </a:rPr>
              <a:t>szybkozłączkę</a:t>
            </a:r>
            <a:r>
              <a:rPr lang="pl-PL" sz="1600" b="0" i="0" dirty="0">
                <a:effectLst/>
              </a:rPr>
              <a:t> nie przekracza prądu znamionowego </a:t>
            </a:r>
            <a:r>
              <a:rPr lang="pl-PL" sz="1600" b="0" i="0" dirty="0" err="1">
                <a:effectLst/>
              </a:rPr>
              <a:t>szybkozłączki</a:t>
            </a:r>
            <a:r>
              <a:rPr lang="pl-PL" sz="1600" b="0" i="0" dirty="0">
                <a:effectLst/>
              </a:rPr>
              <a:t> to oba przedstawione na schemacie sposoby podłączeń są prawidłowe, ale w przedstawionym po lewej stronie układzie przez część sprężyny płynie prąd o wartości 16 A który z każdą podłączoną żyłą (odpływem) maleje. Schemat po prawej stronie również przedstawia podłączenie tych samych odbiorników, ale dzięki innej kolejności podłączenia żył przez kolejne części sprężyny płyną znacznie mniejsze prądy. Jaka z tego korzyść? Mniejszy prąd (przy tym samym napięciu) powoduje mniejsze ilości wydzielanego ciepła (</a:t>
            </a:r>
            <a:r>
              <a:rPr lang="pl-PL" sz="1600" b="0" i="0" dirty="0" err="1">
                <a:effectLst/>
              </a:rPr>
              <a:t>szybkozłączka</a:t>
            </a:r>
            <a:r>
              <a:rPr lang="pl-PL" sz="1600" b="0" i="0" dirty="0">
                <a:effectLst/>
              </a:rPr>
              <a:t> mniej się grzeje) co w połączeniu z omawianymi błędami łatwo może doprowadzić do uszkodzenia </a:t>
            </a:r>
            <a:r>
              <a:rPr lang="pl-PL" sz="1600" b="0" i="0" dirty="0" err="1">
                <a:effectLst/>
              </a:rPr>
              <a:t>szybkozłączki</a:t>
            </a:r>
            <a:r>
              <a:rPr lang="pl-PL" sz="1600" b="0" i="0" dirty="0">
                <a:effectLst/>
              </a:rPr>
              <a:t>.</a:t>
            </a:r>
            <a:endParaRPr lang="pl-PL" sz="1600" dirty="0"/>
          </a:p>
        </p:txBody>
      </p:sp>
      <p:pic>
        <p:nvPicPr>
          <p:cNvPr id="6146" name="Picture 2">
            <a:extLst>
              <a:ext uri="{FF2B5EF4-FFF2-40B4-BE49-F238E27FC236}">
                <a16:creationId xmlns:a16="http://schemas.microsoft.com/office/drawing/2014/main" id="{46F1900C-F256-595E-F795-EAA8823C97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5636" y="1936137"/>
            <a:ext cx="5316364" cy="35460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33692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26219-9B10-3831-1D20-F6BFE872EFC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0C07B56-33F9-AE62-0F39-502AB06953D6}"/>
              </a:ext>
            </a:extLst>
          </p:cNvPr>
          <p:cNvSpPr>
            <a:spLocks noGrp="1"/>
          </p:cNvSpPr>
          <p:nvPr>
            <p:ph type="ctrTitle"/>
          </p:nvPr>
        </p:nvSpPr>
        <p:spPr>
          <a:xfrm>
            <a:off x="365759" y="400468"/>
            <a:ext cx="11540691" cy="841191"/>
          </a:xfrm>
        </p:spPr>
        <p:txBody>
          <a:bodyPr>
            <a:normAutofit/>
          </a:bodyPr>
          <a:lstStyle/>
          <a:p>
            <a:r>
              <a:rPr lang="pl-PL" sz="4800" i="0" u="none" strike="noStrike" baseline="0" dirty="0">
                <a:latin typeface="+mn-lt"/>
              </a:rPr>
              <a:t>YAKXS, </a:t>
            </a:r>
            <a:r>
              <a:rPr lang="pl-PL" sz="4800" i="0" u="none" strike="noStrike" baseline="0" dirty="0" err="1">
                <a:latin typeface="+mn-lt"/>
              </a:rPr>
              <a:t>YAKXSżo</a:t>
            </a:r>
            <a:r>
              <a:rPr lang="pl-PL" sz="4800" i="0" u="none" strike="noStrike" baseline="0" dirty="0">
                <a:latin typeface="+mn-lt"/>
              </a:rPr>
              <a:t> 0,6/1 kV</a:t>
            </a:r>
            <a:endParaRPr lang="pl-PL" sz="4800" noProof="0" dirty="0">
              <a:latin typeface="+mn-lt"/>
            </a:endParaRPr>
          </a:p>
        </p:txBody>
      </p:sp>
      <p:sp>
        <p:nvSpPr>
          <p:cNvPr id="3" name="Podtytuł 2">
            <a:extLst>
              <a:ext uri="{FF2B5EF4-FFF2-40B4-BE49-F238E27FC236}">
                <a16:creationId xmlns:a16="http://schemas.microsoft.com/office/drawing/2014/main" id="{11E5E7FC-C9A3-583F-A989-AD2381F76246}"/>
              </a:ext>
            </a:extLst>
          </p:cNvPr>
          <p:cNvSpPr>
            <a:spLocks noGrp="1"/>
          </p:cNvSpPr>
          <p:nvPr>
            <p:ph type="subTitle" idx="1"/>
          </p:nvPr>
        </p:nvSpPr>
        <p:spPr>
          <a:xfrm>
            <a:off x="692727" y="1435510"/>
            <a:ext cx="10991273" cy="5022022"/>
          </a:xfrm>
        </p:spPr>
        <p:txBody>
          <a:bodyPr>
            <a:normAutofit/>
          </a:bodyPr>
          <a:lstStyle/>
          <a:p>
            <a:pPr algn="l">
              <a:lnSpc>
                <a:spcPct val="115000"/>
              </a:lnSpc>
              <a:spcAft>
                <a:spcPts val="1000"/>
              </a:spcAft>
            </a:pPr>
            <a:endParaRPr lang="pl-PL" sz="1800" b="0" i="0" u="none" strike="noStrike" baseline="0" dirty="0"/>
          </a:p>
          <a:p>
            <a:pPr algn="l">
              <a:lnSpc>
                <a:spcPct val="115000"/>
              </a:lnSpc>
              <a:spcAft>
                <a:spcPts val="1000"/>
              </a:spcAft>
            </a:pPr>
            <a:r>
              <a:rPr lang="pl-PL" sz="1800" b="0" i="0" u="none" strike="noStrike" baseline="0" dirty="0"/>
              <a:t>1 - Żyła przewodząca aluminiowa </a:t>
            </a:r>
            <a:br>
              <a:rPr lang="pl-PL" sz="1800" b="0" i="0" u="none" strike="noStrike" baseline="0" dirty="0"/>
            </a:br>
            <a:r>
              <a:rPr lang="pl-PL" sz="1800" dirty="0"/>
              <a:t>2 - </a:t>
            </a:r>
            <a:r>
              <a:rPr lang="pl-PL" sz="1800" b="0" i="0" u="none" strike="noStrike" baseline="0" dirty="0"/>
              <a:t>Izolacja XLPE</a:t>
            </a:r>
            <a:br>
              <a:rPr lang="pl-PL" sz="1800" b="0" i="0" u="none" strike="noStrike" baseline="0" dirty="0"/>
            </a:br>
            <a:r>
              <a:rPr lang="pl-PL" sz="1800" b="0" i="0" u="none" strike="noStrike" baseline="0" dirty="0"/>
              <a:t>3 - Powłoka zewnętrzna z PVC</a:t>
            </a:r>
          </a:p>
          <a:p>
            <a:pPr algn="l"/>
            <a:endParaRPr lang="pl-PL" sz="1800" b="0" i="0" u="none" strike="noStrike" baseline="0" dirty="0"/>
          </a:p>
          <a:p>
            <a:pPr algn="l"/>
            <a:endParaRPr lang="pl-PL" sz="1800" b="0" i="0" u="none" strike="noStrike" baseline="0" dirty="0"/>
          </a:p>
          <a:p>
            <a:pPr algn="l">
              <a:lnSpc>
                <a:spcPct val="115000"/>
              </a:lnSpc>
              <a:spcAft>
                <a:spcPts val="1000"/>
              </a:spcAft>
            </a:pPr>
            <a:r>
              <a:rPr lang="pl-PL" sz="1800" b="0" i="0" u="none" strike="noStrike" baseline="0" dirty="0"/>
              <a:t>Kable elektroenergetyczne z izolacją XLPE przeznaczone do układania na stałe, wewnątrz i na zewnątrz pomieszczeń, bezpośrednio w ziemi i w obudowach betonowych, odporne na promieniowanie UV.</a:t>
            </a:r>
          </a:p>
          <a:p>
            <a:pPr algn="l">
              <a:lnSpc>
                <a:spcPct val="115000"/>
              </a:lnSpc>
              <a:spcAft>
                <a:spcPts val="1000"/>
              </a:spcAft>
            </a:pPr>
            <a:r>
              <a:rPr lang="pl-PL" sz="1800" b="0" i="0" u="none" strike="noStrike" baseline="0" dirty="0"/>
              <a:t>Konstrukcja tych wyrobów jest zgodna ze wskazanymi normami przedmiotowymi.</a:t>
            </a:r>
          </a:p>
          <a:p>
            <a:pPr algn="l">
              <a:lnSpc>
                <a:spcPct val="115000"/>
              </a:lnSpc>
              <a:spcAft>
                <a:spcPts val="1000"/>
              </a:spcAft>
            </a:pPr>
            <a:r>
              <a:rPr lang="pl-PL" sz="1800" b="0" i="0" u="none" strike="noStrike" baseline="0" dirty="0"/>
              <a:t>W trakcie prac instalacyjnych wymagane jest stosowanie się do obowiązujących przepisów w tym zakresie.</a:t>
            </a:r>
          </a:p>
        </p:txBody>
      </p:sp>
      <p:pic>
        <p:nvPicPr>
          <p:cNvPr id="6" name="Obraz 5">
            <a:extLst>
              <a:ext uri="{FF2B5EF4-FFF2-40B4-BE49-F238E27FC236}">
                <a16:creationId xmlns:a16="http://schemas.microsoft.com/office/drawing/2014/main" id="{9C78C1D1-581E-082D-7F75-1DC3FEEC6199}"/>
              </a:ext>
            </a:extLst>
          </p:cNvPr>
          <p:cNvPicPr>
            <a:picLocks noChangeAspect="1"/>
          </p:cNvPicPr>
          <p:nvPr/>
        </p:nvPicPr>
        <p:blipFill>
          <a:blip r:embed="rId2"/>
          <a:stretch>
            <a:fillRect/>
          </a:stretch>
        </p:blipFill>
        <p:spPr>
          <a:xfrm>
            <a:off x="6620558" y="1507252"/>
            <a:ext cx="4677428" cy="2162477"/>
          </a:xfrm>
          <a:prstGeom prst="rect">
            <a:avLst/>
          </a:prstGeom>
        </p:spPr>
      </p:pic>
      <p:sp>
        <p:nvSpPr>
          <p:cNvPr id="4" name="pole tekstowe 3">
            <a:extLst>
              <a:ext uri="{FF2B5EF4-FFF2-40B4-BE49-F238E27FC236}">
                <a16:creationId xmlns:a16="http://schemas.microsoft.com/office/drawing/2014/main" id="{6982F1FE-B12B-286F-EBFD-A5D5B59DB58B}"/>
              </a:ext>
            </a:extLst>
          </p:cNvPr>
          <p:cNvSpPr txBox="1"/>
          <p:nvPr/>
        </p:nvSpPr>
        <p:spPr>
          <a:xfrm>
            <a:off x="235526" y="6457532"/>
            <a:ext cx="4909129" cy="253916"/>
          </a:xfrm>
          <a:prstGeom prst="rect">
            <a:avLst/>
          </a:prstGeom>
          <a:noFill/>
        </p:spPr>
        <p:txBody>
          <a:bodyPr wrap="square" rtlCol="0">
            <a:spAutoFit/>
          </a:bodyPr>
          <a:lstStyle/>
          <a:p>
            <a:r>
              <a:rPr lang="pl-PL" sz="1050" dirty="0"/>
              <a:t>Źródło: Katalog NKT Przewody i kable elektroenergetyczne niskiego napięcia</a:t>
            </a:r>
          </a:p>
        </p:txBody>
      </p:sp>
    </p:spTree>
    <p:extLst>
      <p:ext uri="{BB962C8B-B14F-4D97-AF65-F5344CB8AC3E}">
        <p14:creationId xmlns:p14="http://schemas.microsoft.com/office/powerpoint/2010/main" val="2786490300"/>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32187-E5F4-458B-CBEE-F0D3209C4A4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C81A4CE-EAA8-70CE-A108-862F403A3CBE}"/>
              </a:ext>
            </a:extLst>
          </p:cNvPr>
          <p:cNvSpPr>
            <a:spLocks noGrp="1"/>
          </p:cNvSpPr>
          <p:nvPr>
            <p:ph type="ctrTitle"/>
          </p:nvPr>
        </p:nvSpPr>
        <p:spPr>
          <a:xfrm>
            <a:off x="365759" y="400468"/>
            <a:ext cx="11540691" cy="841191"/>
          </a:xfrm>
        </p:spPr>
        <p:txBody>
          <a:bodyPr>
            <a:normAutofit/>
          </a:bodyPr>
          <a:lstStyle/>
          <a:p>
            <a:r>
              <a:rPr lang="pl-PL" sz="4800" dirty="0">
                <a:latin typeface="+mn-lt"/>
              </a:rPr>
              <a:t>Przykłady złącz sprężynowych</a:t>
            </a:r>
            <a:endParaRPr lang="pl-PL" sz="4800" noProof="0" dirty="0">
              <a:latin typeface="+mn-lt"/>
            </a:endParaRPr>
          </a:p>
        </p:txBody>
      </p:sp>
      <p:sp>
        <p:nvSpPr>
          <p:cNvPr id="7" name="pole tekstowe 6">
            <a:extLst>
              <a:ext uri="{FF2B5EF4-FFF2-40B4-BE49-F238E27FC236}">
                <a16:creationId xmlns:a16="http://schemas.microsoft.com/office/drawing/2014/main" id="{7A4ED5AF-5FF4-6423-4F36-2F53C2DF33F4}"/>
              </a:ext>
            </a:extLst>
          </p:cNvPr>
          <p:cNvSpPr txBox="1"/>
          <p:nvPr/>
        </p:nvSpPr>
        <p:spPr>
          <a:xfrm>
            <a:off x="207818" y="6362282"/>
            <a:ext cx="10146146" cy="415498"/>
          </a:xfrm>
          <a:prstGeom prst="rect">
            <a:avLst/>
          </a:prstGeom>
          <a:noFill/>
        </p:spPr>
        <p:txBody>
          <a:bodyPr wrap="square" rtlCol="0">
            <a:spAutoFit/>
          </a:bodyPr>
          <a:lstStyle/>
          <a:p>
            <a:r>
              <a:rPr lang="pl-PL" sz="1050" dirty="0"/>
              <a:t>Źródło: </a:t>
            </a:r>
            <a:r>
              <a:rPr lang="pl-PL" sz="1050" dirty="0">
                <a:hlinkClick r:id="rId2"/>
              </a:rPr>
              <a:t>https://www.napiecie.salama.pl/idealna-szybkozlaczka-jak-bezpieczie-laczyc/</a:t>
            </a:r>
            <a:r>
              <a:rPr lang="pl-PL" sz="1050" dirty="0"/>
              <a:t> </a:t>
            </a:r>
          </a:p>
          <a:p>
            <a:r>
              <a:rPr lang="pl-PL" sz="1050" dirty="0">
                <a:hlinkClick r:id="rId3"/>
              </a:rPr>
              <a:t>https://www.napiecie.salama.pl/jak-laczyc-kable-i-przewody-szybkozlaczka/</a:t>
            </a:r>
            <a:r>
              <a:rPr lang="pl-PL" sz="1050" dirty="0"/>
              <a:t> </a:t>
            </a:r>
          </a:p>
        </p:txBody>
      </p:sp>
      <p:sp>
        <p:nvSpPr>
          <p:cNvPr id="11" name="AutoShape 4">
            <a:extLst>
              <a:ext uri="{FF2B5EF4-FFF2-40B4-BE49-F238E27FC236}">
                <a16:creationId xmlns:a16="http://schemas.microsoft.com/office/drawing/2014/main" id="{CB7E4F06-D6FD-8F8D-04FB-91C50DD7702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E6E39D4B-022E-86A8-2CD6-45AEC6A96A93}"/>
              </a:ext>
            </a:extLst>
          </p:cNvPr>
          <p:cNvSpPr txBox="1"/>
          <p:nvPr/>
        </p:nvSpPr>
        <p:spPr>
          <a:xfrm>
            <a:off x="434109" y="1426763"/>
            <a:ext cx="11018982" cy="646331"/>
          </a:xfrm>
          <a:prstGeom prst="rect">
            <a:avLst/>
          </a:prstGeom>
          <a:noFill/>
        </p:spPr>
        <p:txBody>
          <a:bodyPr wrap="square" rtlCol="0">
            <a:spAutoFit/>
          </a:bodyPr>
          <a:lstStyle/>
          <a:p>
            <a:r>
              <a:rPr lang="pl-PL" dirty="0" err="1"/>
              <a:t>Szybkozłączki</a:t>
            </a:r>
            <a:r>
              <a:rPr lang="pl-PL" dirty="0"/>
              <a:t> instalacyjne</a:t>
            </a:r>
          </a:p>
          <a:p>
            <a:endParaRPr lang="pl-PL" dirty="0"/>
          </a:p>
        </p:txBody>
      </p:sp>
      <p:pic>
        <p:nvPicPr>
          <p:cNvPr id="8194" name="Picture 2">
            <a:extLst>
              <a:ext uri="{FF2B5EF4-FFF2-40B4-BE49-F238E27FC236}">
                <a16:creationId xmlns:a16="http://schemas.microsoft.com/office/drawing/2014/main" id="{EF664347-A54C-0A07-E56E-AC998BB075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7622" y="1496978"/>
            <a:ext cx="2676524" cy="1785241"/>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a:extLst>
              <a:ext uri="{FF2B5EF4-FFF2-40B4-BE49-F238E27FC236}">
                <a16:creationId xmlns:a16="http://schemas.microsoft.com/office/drawing/2014/main" id="{6FD3BBBC-4495-28FF-0079-19508129E3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94008" y="3282219"/>
            <a:ext cx="2676525" cy="1785242"/>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a:extLst>
              <a:ext uri="{FF2B5EF4-FFF2-40B4-BE49-F238E27FC236}">
                <a16:creationId xmlns:a16="http://schemas.microsoft.com/office/drawing/2014/main" id="{E541F935-CDF2-7FBD-DD47-0ABB786021C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35854" y="5052984"/>
            <a:ext cx="2417237" cy="1612297"/>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a:extLst>
              <a:ext uri="{FF2B5EF4-FFF2-40B4-BE49-F238E27FC236}">
                <a16:creationId xmlns:a16="http://schemas.microsoft.com/office/drawing/2014/main" id="{CE7A8230-8C9E-8E99-FE14-BCB1EB475E5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91125" y="2689275"/>
            <a:ext cx="1504950" cy="1504950"/>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a:extLst>
              <a:ext uri="{FF2B5EF4-FFF2-40B4-BE49-F238E27FC236}">
                <a16:creationId xmlns:a16="http://schemas.microsoft.com/office/drawing/2014/main" id="{E1107D65-9192-E9F0-A8AF-5E694DBA347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76896" y="4758470"/>
            <a:ext cx="1431545" cy="1431545"/>
          </a:xfrm>
          <a:prstGeom prst="rect">
            <a:avLst/>
          </a:prstGeom>
          <a:noFill/>
          <a:extLst>
            <a:ext uri="{909E8E84-426E-40DD-AFC4-6F175D3DCCD1}">
              <a14:hiddenFill xmlns:a14="http://schemas.microsoft.com/office/drawing/2010/main">
                <a:solidFill>
                  <a:srgbClr val="FFFFFF"/>
                </a:solidFill>
              </a14:hiddenFill>
            </a:ext>
          </a:extLst>
        </p:spPr>
      </p:pic>
      <p:pic>
        <p:nvPicPr>
          <p:cNvPr id="8204" name="Picture 12">
            <a:extLst>
              <a:ext uri="{FF2B5EF4-FFF2-40B4-BE49-F238E27FC236}">
                <a16:creationId xmlns:a16="http://schemas.microsoft.com/office/drawing/2014/main" id="{93D438AD-D349-E8F9-5D12-14E6177673E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48400" y="4055423"/>
            <a:ext cx="1644061" cy="1644061"/>
          </a:xfrm>
          <a:prstGeom prst="rect">
            <a:avLst/>
          </a:prstGeom>
          <a:noFill/>
          <a:extLst>
            <a:ext uri="{909E8E84-426E-40DD-AFC4-6F175D3DCCD1}">
              <a14:hiddenFill xmlns:a14="http://schemas.microsoft.com/office/drawing/2010/main">
                <a:solidFill>
                  <a:srgbClr val="FFFFFF"/>
                </a:solidFill>
              </a14:hiddenFill>
            </a:ext>
          </a:extLst>
        </p:spPr>
      </p:pic>
      <p:pic>
        <p:nvPicPr>
          <p:cNvPr id="8206" name="Picture 14">
            <a:extLst>
              <a:ext uri="{FF2B5EF4-FFF2-40B4-BE49-F238E27FC236}">
                <a16:creationId xmlns:a16="http://schemas.microsoft.com/office/drawing/2014/main" id="{DA1D5DEB-8A5E-0785-316D-845DA124813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28289" y="3415105"/>
            <a:ext cx="1501592" cy="1501592"/>
          </a:xfrm>
          <a:prstGeom prst="rect">
            <a:avLst/>
          </a:prstGeom>
          <a:noFill/>
          <a:extLst>
            <a:ext uri="{909E8E84-426E-40DD-AFC4-6F175D3DCCD1}">
              <a14:hiddenFill xmlns:a14="http://schemas.microsoft.com/office/drawing/2010/main">
                <a:solidFill>
                  <a:srgbClr val="FFFFFF"/>
                </a:solidFill>
              </a14:hiddenFill>
            </a:ext>
          </a:extLst>
        </p:spPr>
      </p:pic>
      <p:pic>
        <p:nvPicPr>
          <p:cNvPr id="8208" name="Picture 16">
            <a:extLst>
              <a:ext uri="{FF2B5EF4-FFF2-40B4-BE49-F238E27FC236}">
                <a16:creationId xmlns:a16="http://schemas.microsoft.com/office/drawing/2014/main" id="{3478662A-22E6-6A7C-07FD-A714417B06D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00949" y="4784907"/>
            <a:ext cx="1362863" cy="1362863"/>
          </a:xfrm>
          <a:prstGeom prst="rect">
            <a:avLst/>
          </a:prstGeom>
          <a:noFill/>
          <a:extLst>
            <a:ext uri="{909E8E84-426E-40DD-AFC4-6F175D3DCCD1}">
              <a14:hiddenFill xmlns:a14="http://schemas.microsoft.com/office/drawing/2010/main">
                <a:solidFill>
                  <a:srgbClr val="FFFFFF"/>
                </a:solidFill>
              </a14:hiddenFill>
            </a:ext>
          </a:extLst>
        </p:spPr>
      </p:pic>
      <p:pic>
        <p:nvPicPr>
          <p:cNvPr id="8210" name="Picture 18">
            <a:extLst>
              <a:ext uri="{FF2B5EF4-FFF2-40B4-BE49-F238E27FC236}">
                <a16:creationId xmlns:a16="http://schemas.microsoft.com/office/drawing/2014/main" id="{F5E04F09-7E6E-FC47-7A10-970FD345D2FA}"/>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13677" y="1120594"/>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8212" name="Picture 20">
            <a:extLst>
              <a:ext uri="{FF2B5EF4-FFF2-40B4-BE49-F238E27FC236}">
                <a16:creationId xmlns:a16="http://schemas.microsoft.com/office/drawing/2014/main" id="{E05CC489-8368-7281-6E00-52A5D0F5226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38909" y="5052984"/>
            <a:ext cx="964765" cy="964765"/>
          </a:xfrm>
          <a:prstGeom prst="rect">
            <a:avLst/>
          </a:prstGeom>
          <a:noFill/>
          <a:extLst>
            <a:ext uri="{909E8E84-426E-40DD-AFC4-6F175D3DCCD1}">
              <a14:hiddenFill xmlns:a14="http://schemas.microsoft.com/office/drawing/2010/main">
                <a:solidFill>
                  <a:srgbClr val="FFFFFF"/>
                </a:solidFill>
              </a14:hiddenFill>
            </a:ext>
          </a:extLst>
        </p:spPr>
      </p:pic>
      <p:pic>
        <p:nvPicPr>
          <p:cNvPr id="8214" name="Picture 22">
            <a:extLst>
              <a:ext uri="{FF2B5EF4-FFF2-40B4-BE49-F238E27FC236}">
                <a16:creationId xmlns:a16="http://schemas.microsoft.com/office/drawing/2014/main" id="{A89E7FC9-9CD3-790E-BF15-75BDE410887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033349" y="2646207"/>
            <a:ext cx="1210384" cy="1210384"/>
          </a:xfrm>
          <a:prstGeom prst="rect">
            <a:avLst/>
          </a:prstGeom>
          <a:noFill/>
          <a:extLst>
            <a:ext uri="{909E8E84-426E-40DD-AFC4-6F175D3DCCD1}">
              <a14:hiddenFill xmlns:a14="http://schemas.microsoft.com/office/drawing/2010/main">
                <a:solidFill>
                  <a:srgbClr val="FFFFFF"/>
                </a:solidFill>
              </a14:hiddenFill>
            </a:ext>
          </a:extLst>
        </p:spPr>
      </p:pic>
      <p:pic>
        <p:nvPicPr>
          <p:cNvPr id="8216" name="Picture 24">
            <a:extLst>
              <a:ext uri="{FF2B5EF4-FFF2-40B4-BE49-F238E27FC236}">
                <a16:creationId xmlns:a16="http://schemas.microsoft.com/office/drawing/2014/main" id="{209F034A-98E6-1D1B-5298-D05067302FAF}"/>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00070" y="3344291"/>
            <a:ext cx="1471584" cy="1471584"/>
          </a:xfrm>
          <a:prstGeom prst="rect">
            <a:avLst/>
          </a:prstGeom>
          <a:noFill/>
          <a:extLst>
            <a:ext uri="{909E8E84-426E-40DD-AFC4-6F175D3DCCD1}">
              <a14:hiddenFill xmlns:a14="http://schemas.microsoft.com/office/drawing/2010/main">
                <a:solidFill>
                  <a:srgbClr val="FFFFFF"/>
                </a:solidFill>
              </a14:hiddenFill>
            </a:ext>
          </a:extLst>
        </p:spPr>
      </p:pic>
      <p:pic>
        <p:nvPicPr>
          <p:cNvPr id="8218" name="Picture 26">
            <a:extLst>
              <a:ext uri="{FF2B5EF4-FFF2-40B4-BE49-F238E27FC236}">
                <a16:creationId xmlns:a16="http://schemas.microsoft.com/office/drawing/2014/main" id="{55A28404-F33B-F397-908E-7DE30D26BC4D}"/>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34109" y="1985934"/>
            <a:ext cx="1351590" cy="1351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6059501"/>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B12E5-C978-3843-070A-A1C4E03140F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EAC76AC-DB87-72CC-3ED2-AA5CC3CB527E}"/>
              </a:ext>
            </a:extLst>
          </p:cNvPr>
          <p:cNvSpPr>
            <a:spLocks noGrp="1"/>
          </p:cNvSpPr>
          <p:nvPr>
            <p:ph type="ctrTitle"/>
          </p:nvPr>
        </p:nvSpPr>
        <p:spPr>
          <a:xfrm>
            <a:off x="365759" y="400468"/>
            <a:ext cx="11540691" cy="841191"/>
          </a:xfrm>
        </p:spPr>
        <p:txBody>
          <a:bodyPr>
            <a:normAutofit/>
          </a:bodyPr>
          <a:lstStyle/>
          <a:p>
            <a:r>
              <a:rPr lang="pl-PL" sz="4800" dirty="0">
                <a:latin typeface="+mn-lt"/>
              </a:rPr>
              <a:t>Przykłady złącz sprężynowych</a:t>
            </a:r>
            <a:endParaRPr lang="pl-PL" sz="4800" noProof="0" dirty="0">
              <a:latin typeface="+mn-lt"/>
            </a:endParaRPr>
          </a:p>
        </p:txBody>
      </p:sp>
      <p:sp>
        <p:nvSpPr>
          <p:cNvPr id="7" name="pole tekstowe 6">
            <a:extLst>
              <a:ext uri="{FF2B5EF4-FFF2-40B4-BE49-F238E27FC236}">
                <a16:creationId xmlns:a16="http://schemas.microsoft.com/office/drawing/2014/main" id="{DAA64B79-775B-35C7-744D-DEA9FEC82F80}"/>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https://www.wago.com/pl/technika-laczeniowa/odkryj-zlaczki-listwowe</a:t>
            </a:r>
            <a:r>
              <a:rPr lang="pl-PL" sz="1050" dirty="0"/>
              <a:t> </a:t>
            </a:r>
          </a:p>
        </p:txBody>
      </p:sp>
      <p:sp>
        <p:nvSpPr>
          <p:cNvPr id="11" name="AutoShape 4">
            <a:extLst>
              <a:ext uri="{FF2B5EF4-FFF2-40B4-BE49-F238E27FC236}">
                <a16:creationId xmlns:a16="http://schemas.microsoft.com/office/drawing/2014/main" id="{C40CB9CC-B24D-BAE2-7E00-E82E1E851BC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31494020-C695-6729-7465-B44AA228D352}"/>
              </a:ext>
            </a:extLst>
          </p:cNvPr>
          <p:cNvSpPr txBox="1"/>
          <p:nvPr/>
        </p:nvSpPr>
        <p:spPr>
          <a:xfrm>
            <a:off x="434109" y="1426763"/>
            <a:ext cx="11018982" cy="369332"/>
          </a:xfrm>
          <a:prstGeom prst="rect">
            <a:avLst/>
          </a:prstGeom>
          <a:noFill/>
        </p:spPr>
        <p:txBody>
          <a:bodyPr wrap="square" rtlCol="0">
            <a:spAutoFit/>
          </a:bodyPr>
          <a:lstStyle/>
          <a:p>
            <a:r>
              <a:rPr lang="pl-PL" dirty="0"/>
              <a:t>Złączki szynowe (listwowe)</a:t>
            </a:r>
          </a:p>
        </p:txBody>
      </p:sp>
      <p:pic>
        <p:nvPicPr>
          <p:cNvPr id="8" name="Obraz 7">
            <a:extLst>
              <a:ext uri="{FF2B5EF4-FFF2-40B4-BE49-F238E27FC236}">
                <a16:creationId xmlns:a16="http://schemas.microsoft.com/office/drawing/2014/main" id="{6895BCFE-2608-7D91-2187-FE287EC4D385}"/>
              </a:ext>
            </a:extLst>
          </p:cNvPr>
          <p:cNvPicPr>
            <a:picLocks noChangeAspect="1"/>
          </p:cNvPicPr>
          <p:nvPr/>
        </p:nvPicPr>
        <p:blipFill>
          <a:blip r:embed="rId3"/>
          <a:stretch>
            <a:fillRect/>
          </a:stretch>
        </p:blipFill>
        <p:spPr>
          <a:xfrm>
            <a:off x="7324554" y="3254477"/>
            <a:ext cx="4377273" cy="3099009"/>
          </a:xfrm>
          <a:prstGeom prst="rect">
            <a:avLst/>
          </a:prstGeom>
        </p:spPr>
      </p:pic>
      <p:pic>
        <p:nvPicPr>
          <p:cNvPr id="10" name="Obraz 9">
            <a:extLst>
              <a:ext uri="{FF2B5EF4-FFF2-40B4-BE49-F238E27FC236}">
                <a16:creationId xmlns:a16="http://schemas.microsoft.com/office/drawing/2014/main" id="{619BA689-71ED-8984-4616-2DE24324426A}"/>
              </a:ext>
            </a:extLst>
          </p:cNvPr>
          <p:cNvPicPr>
            <a:picLocks noChangeAspect="1"/>
          </p:cNvPicPr>
          <p:nvPr/>
        </p:nvPicPr>
        <p:blipFill>
          <a:blip r:embed="rId4"/>
          <a:stretch>
            <a:fillRect/>
          </a:stretch>
        </p:blipFill>
        <p:spPr>
          <a:xfrm>
            <a:off x="3533354" y="2700041"/>
            <a:ext cx="4630879" cy="2412046"/>
          </a:xfrm>
          <a:prstGeom prst="rect">
            <a:avLst/>
          </a:prstGeom>
        </p:spPr>
      </p:pic>
      <p:pic>
        <p:nvPicPr>
          <p:cNvPr id="14" name="Obraz 13">
            <a:extLst>
              <a:ext uri="{FF2B5EF4-FFF2-40B4-BE49-F238E27FC236}">
                <a16:creationId xmlns:a16="http://schemas.microsoft.com/office/drawing/2014/main" id="{7FFA7DBA-DF34-0282-4EAD-27320E16F3A3}"/>
              </a:ext>
            </a:extLst>
          </p:cNvPr>
          <p:cNvPicPr>
            <a:picLocks noChangeAspect="1"/>
          </p:cNvPicPr>
          <p:nvPr/>
        </p:nvPicPr>
        <p:blipFill>
          <a:blip r:embed="rId5"/>
          <a:stretch>
            <a:fillRect/>
          </a:stretch>
        </p:blipFill>
        <p:spPr>
          <a:xfrm>
            <a:off x="8214191" y="1069398"/>
            <a:ext cx="3243779" cy="2185079"/>
          </a:xfrm>
          <a:prstGeom prst="rect">
            <a:avLst/>
          </a:prstGeom>
        </p:spPr>
      </p:pic>
      <p:pic>
        <p:nvPicPr>
          <p:cNvPr id="16" name="Obraz 15">
            <a:extLst>
              <a:ext uri="{FF2B5EF4-FFF2-40B4-BE49-F238E27FC236}">
                <a16:creationId xmlns:a16="http://schemas.microsoft.com/office/drawing/2014/main" id="{46E7E82C-D178-79B4-426F-5CB73A0A3D4F}"/>
              </a:ext>
            </a:extLst>
          </p:cNvPr>
          <p:cNvPicPr>
            <a:picLocks noChangeAspect="1"/>
          </p:cNvPicPr>
          <p:nvPr/>
        </p:nvPicPr>
        <p:blipFill>
          <a:blip r:embed="rId6"/>
          <a:stretch>
            <a:fillRect/>
          </a:stretch>
        </p:blipFill>
        <p:spPr>
          <a:xfrm>
            <a:off x="596736" y="1896335"/>
            <a:ext cx="2779906" cy="2412046"/>
          </a:xfrm>
          <a:prstGeom prst="rect">
            <a:avLst/>
          </a:prstGeom>
        </p:spPr>
      </p:pic>
      <p:pic>
        <p:nvPicPr>
          <p:cNvPr id="18" name="Obraz 17">
            <a:extLst>
              <a:ext uri="{FF2B5EF4-FFF2-40B4-BE49-F238E27FC236}">
                <a16:creationId xmlns:a16="http://schemas.microsoft.com/office/drawing/2014/main" id="{AEF34841-8043-A5F8-7005-7001B83E2F81}"/>
              </a:ext>
            </a:extLst>
          </p:cNvPr>
          <p:cNvPicPr>
            <a:picLocks noChangeAspect="1"/>
          </p:cNvPicPr>
          <p:nvPr/>
        </p:nvPicPr>
        <p:blipFill>
          <a:blip r:embed="rId7"/>
          <a:stretch>
            <a:fillRect/>
          </a:stretch>
        </p:blipFill>
        <p:spPr>
          <a:xfrm>
            <a:off x="365759" y="4562167"/>
            <a:ext cx="3016319" cy="1451367"/>
          </a:xfrm>
          <a:prstGeom prst="rect">
            <a:avLst/>
          </a:prstGeom>
        </p:spPr>
      </p:pic>
    </p:spTree>
    <p:extLst>
      <p:ext uri="{BB962C8B-B14F-4D97-AF65-F5344CB8AC3E}">
        <p14:creationId xmlns:p14="http://schemas.microsoft.com/office/powerpoint/2010/main" val="456031472"/>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99F98-0D4D-4F30-A937-C6A3629BA82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BB64047-0D44-7935-404D-856956A11B1E}"/>
              </a:ext>
            </a:extLst>
          </p:cNvPr>
          <p:cNvSpPr>
            <a:spLocks noGrp="1"/>
          </p:cNvSpPr>
          <p:nvPr>
            <p:ph type="ctrTitle"/>
          </p:nvPr>
        </p:nvSpPr>
        <p:spPr>
          <a:xfrm>
            <a:off x="365759" y="400468"/>
            <a:ext cx="11540691" cy="841191"/>
          </a:xfrm>
        </p:spPr>
        <p:txBody>
          <a:bodyPr>
            <a:normAutofit/>
          </a:bodyPr>
          <a:lstStyle/>
          <a:p>
            <a:r>
              <a:rPr lang="pl-PL" sz="4800" dirty="0">
                <a:latin typeface="+mn-lt"/>
              </a:rPr>
              <a:t>Przykłady złącz sprężynowych</a:t>
            </a:r>
            <a:endParaRPr lang="pl-PL" sz="4800" noProof="0" dirty="0">
              <a:latin typeface="+mn-lt"/>
            </a:endParaRPr>
          </a:p>
        </p:txBody>
      </p:sp>
      <p:sp>
        <p:nvSpPr>
          <p:cNvPr id="7" name="pole tekstowe 6">
            <a:extLst>
              <a:ext uri="{FF2B5EF4-FFF2-40B4-BE49-F238E27FC236}">
                <a16:creationId xmlns:a16="http://schemas.microsoft.com/office/drawing/2014/main" id="{45912E15-D3A8-D99F-88F3-E9C55C45C02B}"/>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https://www.phoenixcontact.com/pl-pl/produkty/bloki-rozdzielcze?ps=50&amp;p=21</a:t>
            </a:r>
            <a:r>
              <a:rPr lang="pl-PL" sz="1050" dirty="0"/>
              <a:t> </a:t>
            </a:r>
          </a:p>
        </p:txBody>
      </p:sp>
      <p:sp>
        <p:nvSpPr>
          <p:cNvPr id="11" name="AutoShape 4">
            <a:extLst>
              <a:ext uri="{FF2B5EF4-FFF2-40B4-BE49-F238E27FC236}">
                <a16:creationId xmlns:a16="http://schemas.microsoft.com/office/drawing/2014/main" id="{31DE6AAF-1DF6-E0CB-01D9-BEFE970CBD5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B6A3E20D-2889-83A7-DE46-D7663AB1BA30}"/>
              </a:ext>
            </a:extLst>
          </p:cNvPr>
          <p:cNvSpPr txBox="1"/>
          <p:nvPr/>
        </p:nvSpPr>
        <p:spPr>
          <a:xfrm>
            <a:off x="434109" y="1426763"/>
            <a:ext cx="11018982" cy="369332"/>
          </a:xfrm>
          <a:prstGeom prst="rect">
            <a:avLst/>
          </a:prstGeom>
          <a:noFill/>
        </p:spPr>
        <p:txBody>
          <a:bodyPr wrap="square" rtlCol="0">
            <a:spAutoFit/>
          </a:bodyPr>
          <a:lstStyle/>
          <a:p>
            <a:r>
              <a:rPr lang="pl-PL" dirty="0"/>
              <a:t>Bloki rozdzielcze PTVIX, PTVFIX</a:t>
            </a:r>
          </a:p>
        </p:txBody>
      </p:sp>
      <p:pic>
        <p:nvPicPr>
          <p:cNvPr id="9218" name="Picture 2" descr="Go to Product Detail Page for item 3273112">
            <a:extLst>
              <a:ext uri="{FF2B5EF4-FFF2-40B4-BE49-F238E27FC236}">
                <a16:creationId xmlns:a16="http://schemas.microsoft.com/office/drawing/2014/main" id="{B72475C7-CA51-137B-C0F0-EFFB819A67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6131" y="3117336"/>
            <a:ext cx="1730022" cy="1730022"/>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Go to Product Detail Page for item 1091670">
            <a:extLst>
              <a:ext uri="{FF2B5EF4-FFF2-40B4-BE49-F238E27FC236}">
                <a16:creationId xmlns:a16="http://schemas.microsoft.com/office/drawing/2014/main" id="{AD004172-5FE2-6D00-0016-AD461C04D0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9400" y="2409951"/>
            <a:ext cx="1875279" cy="1875279"/>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Go to Product Detail Page for item 3273200">
            <a:extLst>
              <a:ext uri="{FF2B5EF4-FFF2-40B4-BE49-F238E27FC236}">
                <a16:creationId xmlns:a16="http://schemas.microsoft.com/office/drawing/2014/main" id="{4A6EAAF9-4FCC-09B4-F8C1-494CF81869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16030" y="1380642"/>
            <a:ext cx="1660021" cy="1660021"/>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Go to Product Detail Page for item 3002763">
            <a:extLst>
              <a:ext uri="{FF2B5EF4-FFF2-40B4-BE49-F238E27FC236}">
                <a16:creationId xmlns:a16="http://schemas.microsoft.com/office/drawing/2014/main" id="{A4710CCA-F0B6-250C-685D-F32319C7ED0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56021" y="4546609"/>
            <a:ext cx="1649543" cy="1649543"/>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Go to Product Detail Page for item 1045923">
            <a:extLst>
              <a:ext uri="{FF2B5EF4-FFF2-40B4-BE49-F238E27FC236}">
                <a16:creationId xmlns:a16="http://schemas.microsoft.com/office/drawing/2014/main" id="{99D7F29D-E257-CA63-F355-8DD54490D29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974679" y="4467225"/>
            <a:ext cx="1913634" cy="1913634"/>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descr="Go to Product Detail Page for item 3273334">
            <a:extLst>
              <a:ext uri="{FF2B5EF4-FFF2-40B4-BE49-F238E27FC236}">
                <a16:creationId xmlns:a16="http://schemas.microsoft.com/office/drawing/2014/main" id="{F6A5C81F-454C-E3F2-5303-EAB84922740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92817" y="1433958"/>
            <a:ext cx="1913633" cy="1913633"/>
          </a:xfrm>
          <a:prstGeom prst="rect">
            <a:avLst/>
          </a:prstGeom>
          <a:noFill/>
          <a:extLst>
            <a:ext uri="{909E8E84-426E-40DD-AFC4-6F175D3DCCD1}">
              <a14:hiddenFill xmlns:a14="http://schemas.microsoft.com/office/drawing/2010/main">
                <a:solidFill>
                  <a:srgbClr val="FFFFFF"/>
                </a:solidFill>
              </a14:hiddenFill>
            </a:ext>
          </a:extLst>
        </p:spPr>
      </p:pic>
      <p:pic>
        <p:nvPicPr>
          <p:cNvPr id="9230" name="Picture 14" descr="Go to Product Detail Page for item 1019548">
            <a:extLst>
              <a:ext uri="{FF2B5EF4-FFF2-40B4-BE49-F238E27FC236}">
                <a16:creationId xmlns:a16="http://schemas.microsoft.com/office/drawing/2014/main" id="{CF968B7B-698A-0C09-B146-D43921003D9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329288" y="3926488"/>
            <a:ext cx="238125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9232" name="Picture 16" descr="Go to Product Detail Page for item 1019544">
            <a:extLst>
              <a:ext uri="{FF2B5EF4-FFF2-40B4-BE49-F238E27FC236}">
                <a16:creationId xmlns:a16="http://schemas.microsoft.com/office/drawing/2014/main" id="{0A060C51-4F14-15D1-32F4-456292B2CC1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6331" y="1796095"/>
            <a:ext cx="238125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9234" name="Picture 18" descr="Go to Product Detail Page for item 1019558">
            <a:extLst>
              <a:ext uri="{FF2B5EF4-FFF2-40B4-BE49-F238E27FC236}">
                <a16:creationId xmlns:a16="http://schemas.microsoft.com/office/drawing/2014/main" id="{C3A985F4-9A05-138E-E584-F672AC57C6E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44" y="4020837"/>
            <a:ext cx="238125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9236" name="Picture 20" descr="Go to Product Detail Page for item 1019459">
            <a:extLst>
              <a:ext uri="{FF2B5EF4-FFF2-40B4-BE49-F238E27FC236}">
                <a16:creationId xmlns:a16="http://schemas.microsoft.com/office/drawing/2014/main" id="{2C3D8FF8-18FA-360B-1ACA-572C5E28610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961719" y="4521168"/>
            <a:ext cx="2039357" cy="2039357"/>
          </a:xfrm>
          <a:prstGeom prst="rect">
            <a:avLst/>
          </a:prstGeom>
          <a:noFill/>
          <a:extLst>
            <a:ext uri="{909E8E84-426E-40DD-AFC4-6F175D3DCCD1}">
              <a14:hiddenFill xmlns:a14="http://schemas.microsoft.com/office/drawing/2010/main">
                <a:solidFill>
                  <a:srgbClr val="FFFFFF"/>
                </a:solidFill>
              </a14:hiddenFill>
            </a:ext>
          </a:extLst>
        </p:spPr>
      </p:pic>
      <p:pic>
        <p:nvPicPr>
          <p:cNvPr id="9238" name="Picture 22" descr="Go to Product Detail Page for item 1186866">
            <a:extLst>
              <a:ext uri="{FF2B5EF4-FFF2-40B4-BE49-F238E27FC236}">
                <a16:creationId xmlns:a16="http://schemas.microsoft.com/office/drawing/2014/main" id="{35612624-E408-0E05-7A86-F726F6321AB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391231" y="1545238"/>
            <a:ext cx="2381250" cy="238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3252213"/>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6365C-8022-38AA-C060-57E10762EB47}"/>
            </a:ext>
          </a:extLst>
        </p:cNvPr>
        <p:cNvGrpSpPr/>
        <p:nvPr/>
      </p:nvGrpSpPr>
      <p:grpSpPr>
        <a:xfrm>
          <a:off x="0" y="0"/>
          <a:ext cx="0" cy="0"/>
          <a:chOff x="0" y="0"/>
          <a:chExt cx="0" cy="0"/>
        </a:xfrm>
      </p:grpSpPr>
      <p:pic>
        <p:nvPicPr>
          <p:cNvPr id="4" name="Obraz 3">
            <a:extLst>
              <a:ext uri="{FF2B5EF4-FFF2-40B4-BE49-F238E27FC236}">
                <a16:creationId xmlns:a16="http://schemas.microsoft.com/office/drawing/2014/main" id="{1C1C2C51-F771-F845-DC0F-B21215946F4E}"/>
              </a:ext>
            </a:extLst>
          </p:cNvPr>
          <p:cNvPicPr>
            <a:picLocks noChangeAspect="1"/>
          </p:cNvPicPr>
          <p:nvPr/>
        </p:nvPicPr>
        <p:blipFill>
          <a:blip r:embed="rId2"/>
          <a:stretch>
            <a:fillRect/>
          </a:stretch>
        </p:blipFill>
        <p:spPr>
          <a:xfrm>
            <a:off x="1216339" y="2779256"/>
            <a:ext cx="4648603" cy="3619814"/>
          </a:xfrm>
          <a:prstGeom prst="rect">
            <a:avLst/>
          </a:prstGeom>
        </p:spPr>
      </p:pic>
      <p:sp>
        <p:nvSpPr>
          <p:cNvPr id="2" name="Tytuł 1">
            <a:extLst>
              <a:ext uri="{FF2B5EF4-FFF2-40B4-BE49-F238E27FC236}">
                <a16:creationId xmlns:a16="http://schemas.microsoft.com/office/drawing/2014/main" id="{A823D976-242F-8D6C-24C7-FA234EF28D6E}"/>
              </a:ext>
            </a:extLst>
          </p:cNvPr>
          <p:cNvSpPr>
            <a:spLocks noGrp="1"/>
          </p:cNvSpPr>
          <p:nvPr>
            <p:ph type="ctrTitle"/>
          </p:nvPr>
        </p:nvSpPr>
        <p:spPr>
          <a:xfrm>
            <a:off x="365759" y="400468"/>
            <a:ext cx="11540691" cy="841191"/>
          </a:xfrm>
        </p:spPr>
        <p:txBody>
          <a:bodyPr>
            <a:normAutofit/>
          </a:bodyPr>
          <a:lstStyle/>
          <a:p>
            <a:r>
              <a:rPr lang="pl-PL" sz="4800" noProof="0" dirty="0">
                <a:latin typeface="+mn-lt"/>
              </a:rPr>
              <a:t>Złącza sprężynowe do</a:t>
            </a:r>
            <a:r>
              <a:rPr lang="pl-PL" sz="4800" dirty="0">
                <a:latin typeface="+mn-lt"/>
              </a:rPr>
              <a:t> DC (do </a:t>
            </a:r>
            <a:r>
              <a:rPr lang="pl-PL" sz="4800" dirty="0" err="1">
                <a:latin typeface="+mn-lt"/>
              </a:rPr>
              <a:t>fotowoltaiki</a:t>
            </a:r>
            <a:r>
              <a:rPr lang="pl-PL" sz="4800" dirty="0">
                <a:latin typeface="+mn-lt"/>
              </a:rPr>
              <a:t>)</a:t>
            </a:r>
            <a:endParaRPr lang="pl-PL" sz="4800" noProof="0" dirty="0">
              <a:latin typeface="+mn-lt"/>
            </a:endParaRPr>
          </a:p>
        </p:txBody>
      </p:sp>
      <p:sp>
        <p:nvSpPr>
          <p:cNvPr id="7" name="pole tekstowe 6">
            <a:extLst>
              <a:ext uri="{FF2B5EF4-FFF2-40B4-BE49-F238E27FC236}">
                <a16:creationId xmlns:a16="http://schemas.microsoft.com/office/drawing/2014/main" id="{BEAADB95-2099-4079-F0B5-16A7F7887848}"/>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3"/>
              </a:rPr>
              <a:t>https://www.phoenixcontact.com/pl-pl/produkty/zlacza/zlacza-fotowoltaiczne</a:t>
            </a:r>
            <a:r>
              <a:rPr lang="pl-PL" sz="1050" dirty="0"/>
              <a:t> </a:t>
            </a:r>
          </a:p>
        </p:txBody>
      </p:sp>
      <p:sp>
        <p:nvSpPr>
          <p:cNvPr id="11" name="AutoShape 4">
            <a:extLst>
              <a:ext uri="{FF2B5EF4-FFF2-40B4-BE49-F238E27FC236}">
                <a16:creationId xmlns:a16="http://schemas.microsoft.com/office/drawing/2014/main" id="{EA4DB5B1-5316-FC1D-21F7-76C24DE4917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1876BF43-1506-C8E9-A4E5-78620BCE03B5}"/>
              </a:ext>
            </a:extLst>
          </p:cNvPr>
          <p:cNvSpPr txBox="1"/>
          <p:nvPr/>
        </p:nvSpPr>
        <p:spPr>
          <a:xfrm>
            <a:off x="764979" y="1797464"/>
            <a:ext cx="10357242" cy="923330"/>
          </a:xfrm>
          <a:prstGeom prst="rect">
            <a:avLst/>
          </a:prstGeom>
          <a:noFill/>
        </p:spPr>
        <p:txBody>
          <a:bodyPr wrap="square" rtlCol="0">
            <a:spAutoFit/>
          </a:bodyPr>
          <a:lstStyle/>
          <a:p>
            <a:r>
              <a:rPr lang="pl-PL" dirty="0"/>
              <a:t>Złącza sprężynowe stosowane są również w układach DC np. do </a:t>
            </a:r>
            <a:r>
              <a:rPr lang="pl-PL" dirty="0" err="1"/>
              <a:t>fotowoltaiki</a:t>
            </a:r>
            <a:r>
              <a:rPr lang="pl-PL" dirty="0"/>
              <a:t> PV-C3M-S (-); PV-C3F-S (+) </a:t>
            </a:r>
          </a:p>
          <a:p>
            <a:r>
              <a:rPr lang="pl-PL" dirty="0"/>
              <a:t>Do żył o przekroju 2,5 do 6 mm</a:t>
            </a:r>
            <a:r>
              <a:rPr lang="pl-PL" baseline="30000" dirty="0"/>
              <a:t>2</a:t>
            </a:r>
            <a:r>
              <a:rPr lang="pl-PL" dirty="0"/>
              <a:t> prąd obliczeniowy do 35A </a:t>
            </a:r>
          </a:p>
          <a:p>
            <a:endParaRPr lang="pl-PL" dirty="0"/>
          </a:p>
        </p:txBody>
      </p:sp>
      <p:pic>
        <p:nvPicPr>
          <p:cNvPr id="6" name="Obraz 5">
            <a:hlinkClick r:id="rId4"/>
            <a:extLst>
              <a:ext uri="{FF2B5EF4-FFF2-40B4-BE49-F238E27FC236}">
                <a16:creationId xmlns:a16="http://schemas.microsoft.com/office/drawing/2014/main" id="{9F5A6D96-B9F7-394B-3690-8F1F45813C91}"/>
              </a:ext>
            </a:extLst>
          </p:cNvPr>
          <p:cNvPicPr>
            <a:picLocks noChangeAspect="1"/>
          </p:cNvPicPr>
          <p:nvPr/>
        </p:nvPicPr>
        <p:blipFill>
          <a:blip r:embed="rId5"/>
          <a:stretch>
            <a:fillRect/>
          </a:stretch>
        </p:blipFill>
        <p:spPr>
          <a:xfrm>
            <a:off x="7731764" y="3873909"/>
            <a:ext cx="4174686" cy="2289473"/>
          </a:xfrm>
          <a:prstGeom prst="rect">
            <a:avLst/>
          </a:prstGeom>
        </p:spPr>
      </p:pic>
    </p:spTree>
    <p:extLst>
      <p:ext uri="{BB962C8B-B14F-4D97-AF65-F5344CB8AC3E}">
        <p14:creationId xmlns:p14="http://schemas.microsoft.com/office/powerpoint/2010/main" val="1155741399"/>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6E873-F2F0-B142-722E-EA9F8F5AA62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6ADF545-4107-A2D1-4673-FC0379F73AB6}"/>
              </a:ext>
            </a:extLst>
          </p:cNvPr>
          <p:cNvSpPr>
            <a:spLocks noGrp="1"/>
          </p:cNvSpPr>
          <p:nvPr>
            <p:ph type="ctrTitle"/>
          </p:nvPr>
        </p:nvSpPr>
        <p:spPr>
          <a:xfrm>
            <a:off x="173254" y="1438022"/>
            <a:ext cx="11540691" cy="841191"/>
          </a:xfrm>
        </p:spPr>
        <p:txBody>
          <a:bodyPr>
            <a:normAutofit/>
          </a:bodyPr>
          <a:lstStyle/>
          <a:p>
            <a:r>
              <a:rPr lang="pl-PL" sz="4800" noProof="0" dirty="0">
                <a:latin typeface="+mn-lt"/>
              </a:rPr>
              <a:t>Dławnice kablowe</a:t>
            </a:r>
          </a:p>
        </p:txBody>
      </p:sp>
      <p:sp>
        <p:nvSpPr>
          <p:cNvPr id="11" name="AutoShape 4">
            <a:extLst>
              <a:ext uri="{FF2B5EF4-FFF2-40B4-BE49-F238E27FC236}">
                <a16:creationId xmlns:a16="http://schemas.microsoft.com/office/drawing/2014/main" id="{6F9AD493-4B1C-8C17-8058-0C0AD0F4F96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3074" name="Picture 2" descr="lapp-product-group-picture">
            <a:extLst>
              <a:ext uri="{FF2B5EF4-FFF2-40B4-BE49-F238E27FC236}">
                <a16:creationId xmlns:a16="http://schemas.microsoft.com/office/drawing/2014/main" id="{C48A9802-A28C-A225-884B-A9BEEA48C0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71978"/>
            <a:ext cx="12192000" cy="3048000"/>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a:extLst>
              <a:ext uri="{FF2B5EF4-FFF2-40B4-BE49-F238E27FC236}">
                <a16:creationId xmlns:a16="http://schemas.microsoft.com/office/drawing/2014/main" id="{631ACB54-4484-D3CB-AA7F-3532A2F49386}"/>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3"/>
              </a:rPr>
              <a:t>https://www.lapp.com/pl/pl/PLN/produkty/dawnice-kablowe/c/113980</a:t>
            </a:r>
            <a:r>
              <a:rPr lang="pl-PL" sz="1050" dirty="0"/>
              <a:t> </a:t>
            </a:r>
          </a:p>
        </p:txBody>
      </p:sp>
    </p:spTree>
    <p:extLst>
      <p:ext uri="{BB962C8B-B14F-4D97-AF65-F5344CB8AC3E}">
        <p14:creationId xmlns:p14="http://schemas.microsoft.com/office/powerpoint/2010/main" val="4229758656"/>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F12EE-1D02-4C39-5A81-633B4FA46B4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2E5FB06-4502-7EA1-13E3-EDFBF57D734E}"/>
              </a:ext>
            </a:extLst>
          </p:cNvPr>
          <p:cNvSpPr>
            <a:spLocks noGrp="1"/>
          </p:cNvSpPr>
          <p:nvPr>
            <p:ph type="ctrTitle"/>
          </p:nvPr>
        </p:nvSpPr>
        <p:spPr>
          <a:xfrm>
            <a:off x="365759" y="400468"/>
            <a:ext cx="11540691" cy="841191"/>
          </a:xfrm>
        </p:spPr>
        <p:txBody>
          <a:bodyPr>
            <a:normAutofit/>
          </a:bodyPr>
          <a:lstStyle/>
          <a:p>
            <a:r>
              <a:rPr lang="pl-PL" sz="4800" dirty="0">
                <a:latin typeface="+mn-lt"/>
              </a:rPr>
              <a:t>Dławnice kablowe</a:t>
            </a:r>
            <a:endParaRPr lang="pl-PL" sz="4800" noProof="0" dirty="0">
              <a:latin typeface="+mn-lt"/>
            </a:endParaRPr>
          </a:p>
        </p:txBody>
      </p:sp>
      <p:sp>
        <p:nvSpPr>
          <p:cNvPr id="11" name="AutoShape 4">
            <a:extLst>
              <a:ext uri="{FF2B5EF4-FFF2-40B4-BE49-F238E27FC236}">
                <a16:creationId xmlns:a16="http://schemas.microsoft.com/office/drawing/2014/main" id="{14418ADB-8B1F-C990-4EB0-CBE5E3B77A7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0FDA5895-B3E0-6049-B2DD-4B24325BB072}"/>
              </a:ext>
            </a:extLst>
          </p:cNvPr>
          <p:cNvSpPr txBox="1"/>
          <p:nvPr/>
        </p:nvSpPr>
        <p:spPr>
          <a:xfrm>
            <a:off x="796439" y="1691694"/>
            <a:ext cx="10679329" cy="4212050"/>
          </a:xfrm>
          <a:prstGeom prst="rect">
            <a:avLst/>
          </a:prstGeom>
          <a:noFill/>
        </p:spPr>
        <p:txBody>
          <a:bodyPr wrap="square" rtlCol="0">
            <a:spAutoFit/>
          </a:bodyPr>
          <a:lstStyle/>
          <a:p>
            <a:pPr algn="just">
              <a:lnSpc>
                <a:spcPct val="150000"/>
              </a:lnSpc>
              <a:spcBef>
                <a:spcPts val="450"/>
              </a:spcBef>
              <a:spcAft>
                <a:spcPts val="750"/>
              </a:spcAft>
              <a:buNone/>
            </a:pPr>
            <a:r>
              <a:rPr lang="pl-PL" b="0" i="0" dirty="0">
                <a:effectLst/>
              </a:rPr>
              <a:t>Dławnice (potocznie przepusty kablowe) to elementy stosowane w elektrotechnice i automatyce, które służą do wprowadzania kabli do obudów urządzeń elektrycznych, rozdzielnic, puszek instalacyjnych czy szaf sterowniczych. </a:t>
            </a:r>
          </a:p>
          <a:p>
            <a:pPr algn="just">
              <a:lnSpc>
                <a:spcPct val="150000"/>
              </a:lnSpc>
              <a:spcBef>
                <a:spcPts val="450"/>
              </a:spcBef>
              <a:spcAft>
                <a:spcPts val="750"/>
              </a:spcAft>
              <a:buNone/>
            </a:pPr>
            <a:r>
              <a:rPr lang="pl-PL" b="0" i="0" dirty="0">
                <a:effectLst/>
              </a:rPr>
              <a:t>Ich głównym zadaniem jest zapewnienie:</a:t>
            </a:r>
          </a:p>
          <a:p>
            <a:pPr lvl="1" algn="just">
              <a:lnSpc>
                <a:spcPct val="150000"/>
              </a:lnSpc>
              <a:spcAft>
                <a:spcPts val="600"/>
              </a:spcAft>
              <a:buFont typeface="+mj-lt"/>
              <a:buAutoNum type="arabicPeriod"/>
            </a:pPr>
            <a:r>
              <a:rPr lang="pl-PL" b="0" i="0" dirty="0">
                <a:effectLst/>
              </a:rPr>
              <a:t> </a:t>
            </a:r>
            <a:r>
              <a:rPr lang="pl-PL" b="1" i="0" dirty="0">
                <a:effectLst/>
              </a:rPr>
              <a:t>Uszczelnienia</a:t>
            </a:r>
            <a:r>
              <a:rPr lang="pl-PL" b="0" i="0" dirty="0">
                <a:effectLst/>
              </a:rPr>
              <a:t> – chronią wnętrze urządzenia</a:t>
            </a:r>
            <a:r>
              <a:rPr lang="pl-PL" dirty="0"/>
              <a:t> lub</a:t>
            </a:r>
            <a:r>
              <a:rPr lang="pl-PL" b="0" i="0" dirty="0">
                <a:effectLst/>
              </a:rPr>
              <a:t> puszki przed kurzem, wilgocią, </a:t>
            </a:r>
            <a:br>
              <a:rPr lang="pl-PL" b="0" i="0" dirty="0">
                <a:effectLst/>
              </a:rPr>
            </a:br>
            <a:r>
              <a:rPr lang="pl-PL" b="0" i="0" dirty="0">
                <a:effectLst/>
              </a:rPr>
              <a:t>     wodą i innymi zanieczyszczeniami.</a:t>
            </a:r>
          </a:p>
          <a:p>
            <a:pPr lvl="1" algn="just">
              <a:lnSpc>
                <a:spcPct val="150000"/>
              </a:lnSpc>
              <a:spcAft>
                <a:spcPts val="600"/>
              </a:spcAft>
              <a:buFont typeface="+mj-lt"/>
              <a:buAutoNum type="arabicPeriod"/>
            </a:pPr>
            <a:r>
              <a:rPr lang="pl-PL" b="0" i="0" dirty="0">
                <a:effectLst/>
              </a:rPr>
              <a:t> </a:t>
            </a:r>
            <a:r>
              <a:rPr lang="pl-PL" b="1" i="0" dirty="0">
                <a:effectLst/>
              </a:rPr>
              <a:t>Odciążenia mechanicznego</a:t>
            </a:r>
            <a:r>
              <a:rPr lang="pl-PL" b="0" i="0" dirty="0">
                <a:effectLst/>
              </a:rPr>
              <a:t> – zabezpieczają kabel przed wyrwaniem lub uszkodzeniem </a:t>
            </a:r>
            <a:br>
              <a:rPr lang="pl-PL" b="0" i="0" dirty="0">
                <a:effectLst/>
              </a:rPr>
            </a:br>
            <a:r>
              <a:rPr lang="pl-PL" b="0" i="0" dirty="0">
                <a:effectLst/>
              </a:rPr>
              <a:t>     na skutek </a:t>
            </a:r>
            <a:r>
              <a:rPr lang="pl-PL" b="0" i="0" dirty="0" err="1">
                <a:effectLst/>
              </a:rPr>
              <a:t>naprężeń</a:t>
            </a:r>
            <a:r>
              <a:rPr lang="pl-PL" b="0" i="0" dirty="0">
                <a:effectLst/>
              </a:rPr>
              <a:t> mechanicznych.</a:t>
            </a:r>
          </a:p>
          <a:p>
            <a:pPr lvl="1" algn="just">
              <a:lnSpc>
                <a:spcPct val="150000"/>
              </a:lnSpc>
              <a:spcAft>
                <a:spcPts val="600"/>
              </a:spcAft>
              <a:buFont typeface="+mj-lt"/>
              <a:buAutoNum type="arabicPeriod"/>
            </a:pPr>
            <a:r>
              <a:rPr lang="pl-PL" b="0" i="0" dirty="0">
                <a:effectLst/>
              </a:rPr>
              <a:t> </a:t>
            </a:r>
            <a:r>
              <a:rPr lang="pl-PL" b="1" i="0" dirty="0">
                <a:effectLst/>
              </a:rPr>
              <a:t>Uziemienia</a:t>
            </a:r>
            <a:r>
              <a:rPr lang="pl-PL" b="0" i="0" dirty="0">
                <a:effectLst/>
              </a:rPr>
              <a:t> – w przypadku kabli ekranowanych lub z oplotem metalowym, dławnice </a:t>
            </a:r>
            <a:br>
              <a:rPr lang="pl-PL" b="0" i="0" dirty="0">
                <a:effectLst/>
              </a:rPr>
            </a:br>
            <a:r>
              <a:rPr lang="pl-PL" b="0" i="0" dirty="0">
                <a:effectLst/>
              </a:rPr>
              <a:t>     mogą zapewniać połączenie uziemiające.</a:t>
            </a:r>
          </a:p>
        </p:txBody>
      </p:sp>
    </p:spTree>
    <p:extLst>
      <p:ext uri="{BB962C8B-B14F-4D97-AF65-F5344CB8AC3E}">
        <p14:creationId xmlns:p14="http://schemas.microsoft.com/office/powerpoint/2010/main" val="137403323"/>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0B87D-3520-124C-D240-25F979EC17C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721763F-7E07-6510-294F-FD59F87FAC8B}"/>
              </a:ext>
            </a:extLst>
          </p:cNvPr>
          <p:cNvSpPr>
            <a:spLocks noGrp="1"/>
          </p:cNvSpPr>
          <p:nvPr>
            <p:ph type="ctrTitle"/>
          </p:nvPr>
        </p:nvSpPr>
        <p:spPr>
          <a:xfrm>
            <a:off x="365759" y="400468"/>
            <a:ext cx="11540691" cy="841191"/>
          </a:xfrm>
        </p:spPr>
        <p:txBody>
          <a:bodyPr>
            <a:normAutofit/>
          </a:bodyPr>
          <a:lstStyle/>
          <a:p>
            <a:r>
              <a:rPr lang="pl-PL" sz="4800" dirty="0">
                <a:latin typeface="+mn-lt"/>
              </a:rPr>
              <a:t>Dławnice kablowe</a:t>
            </a:r>
            <a:endParaRPr lang="pl-PL" sz="4800" noProof="0" dirty="0">
              <a:latin typeface="+mn-lt"/>
            </a:endParaRPr>
          </a:p>
        </p:txBody>
      </p:sp>
      <p:sp>
        <p:nvSpPr>
          <p:cNvPr id="11" name="AutoShape 4">
            <a:extLst>
              <a:ext uri="{FF2B5EF4-FFF2-40B4-BE49-F238E27FC236}">
                <a16:creationId xmlns:a16="http://schemas.microsoft.com/office/drawing/2014/main" id="{1250CEAE-127F-25FF-ACC2-CB0F9F50CD3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4749A5E4-BE9D-FAAB-21CD-D3C76EA55464}"/>
              </a:ext>
            </a:extLst>
          </p:cNvPr>
          <p:cNvSpPr txBox="1"/>
          <p:nvPr/>
        </p:nvSpPr>
        <p:spPr>
          <a:xfrm>
            <a:off x="365759" y="1696776"/>
            <a:ext cx="11018982" cy="4122282"/>
          </a:xfrm>
          <a:prstGeom prst="rect">
            <a:avLst/>
          </a:prstGeom>
          <a:noFill/>
        </p:spPr>
        <p:txBody>
          <a:bodyPr wrap="square" rtlCol="0">
            <a:spAutoFit/>
          </a:bodyPr>
          <a:lstStyle/>
          <a:p>
            <a:pPr algn="just">
              <a:lnSpc>
                <a:spcPct val="150000"/>
              </a:lnSpc>
              <a:spcBef>
                <a:spcPts val="450"/>
              </a:spcBef>
              <a:spcAft>
                <a:spcPts val="750"/>
              </a:spcAft>
              <a:buNone/>
            </a:pPr>
            <a:r>
              <a:rPr lang="pl-PL" b="0" i="0" dirty="0">
                <a:effectLst/>
              </a:rPr>
              <a:t>Dławnice można podzielić według różnych kryteriów:</a:t>
            </a:r>
          </a:p>
          <a:p>
            <a:pPr algn="just">
              <a:lnSpc>
                <a:spcPct val="150000"/>
              </a:lnSpc>
              <a:buNone/>
            </a:pPr>
            <a:r>
              <a:rPr lang="pl-PL" b="0" i="0" dirty="0">
                <a:effectLst/>
              </a:rPr>
              <a:t>1. Ze względu na materiał wykonania:</a:t>
            </a:r>
          </a:p>
          <a:p>
            <a:pPr lvl="1" algn="just">
              <a:lnSpc>
                <a:spcPct val="150000"/>
              </a:lnSpc>
              <a:spcAft>
                <a:spcPts val="600"/>
              </a:spcAft>
              <a:buFont typeface="Arial" panose="020B0604020202020204" pitchFamily="34" charset="0"/>
              <a:buChar char="•"/>
            </a:pPr>
            <a:r>
              <a:rPr lang="pl-PL" b="0" i="0" dirty="0">
                <a:effectLst/>
              </a:rPr>
              <a:t> Metalowe (np. mosiężne, stal nierdzewna) – stosowane w trudnych warunkach przemysłowych, odporniejsze  </a:t>
            </a:r>
            <a:br>
              <a:rPr lang="pl-PL" b="0" i="0" dirty="0">
                <a:effectLst/>
              </a:rPr>
            </a:br>
            <a:r>
              <a:rPr lang="pl-PL" b="0" i="0" dirty="0">
                <a:effectLst/>
              </a:rPr>
              <a:t>   na uszkodzenia mechaniczne i temperaturę.</a:t>
            </a:r>
          </a:p>
          <a:p>
            <a:pPr lvl="1" algn="just">
              <a:lnSpc>
                <a:spcPct val="150000"/>
              </a:lnSpc>
              <a:spcAft>
                <a:spcPts val="600"/>
              </a:spcAft>
              <a:buFont typeface="Arial" panose="020B0604020202020204" pitchFamily="34" charset="0"/>
              <a:buChar char="•"/>
            </a:pPr>
            <a:r>
              <a:rPr lang="pl-PL" b="0" i="0" dirty="0">
                <a:effectLst/>
              </a:rPr>
              <a:t> Plastikowe (np. poliamidowe) – lżejsze, tańsze, odporne na korozję, często stosowane w instalacjach</a:t>
            </a:r>
            <a:br>
              <a:rPr lang="pl-PL" b="0" i="0" dirty="0">
                <a:effectLst/>
              </a:rPr>
            </a:br>
            <a:r>
              <a:rPr lang="pl-PL" b="0" i="0" dirty="0">
                <a:effectLst/>
              </a:rPr>
              <a:t>   wewnętrznych.</a:t>
            </a:r>
          </a:p>
          <a:p>
            <a:pPr algn="just">
              <a:lnSpc>
                <a:spcPct val="150000"/>
              </a:lnSpc>
              <a:buNone/>
            </a:pPr>
            <a:r>
              <a:rPr lang="pl-PL" b="0" i="0" dirty="0">
                <a:effectLst/>
              </a:rPr>
              <a:t>2. Ze względu na stopień ochrony:</a:t>
            </a:r>
          </a:p>
          <a:p>
            <a:pPr lvl="1" algn="just">
              <a:lnSpc>
                <a:spcPct val="150000"/>
              </a:lnSpc>
              <a:spcAft>
                <a:spcPts val="600"/>
              </a:spcAft>
              <a:buFont typeface="Arial" panose="020B0604020202020204" pitchFamily="34" charset="0"/>
              <a:buChar char="•"/>
            </a:pPr>
            <a:r>
              <a:rPr lang="pl-PL" b="0" i="0" dirty="0">
                <a:effectLst/>
              </a:rPr>
              <a:t> Standardowe – np. IP54, IP65.</a:t>
            </a:r>
          </a:p>
          <a:p>
            <a:pPr lvl="1" algn="just">
              <a:lnSpc>
                <a:spcPct val="150000"/>
              </a:lnSpc>
              <a:spcAft>
                <a:spcPts val="600"/>
              </a:spcAft>
              <a:buFont typeface="Arial" panose="020B0604020202020204" pitchFamily="34" charset="0"/>
              <a:buChar char="•"/>
            </a:pPr>
            <a:r>
              <a:rPr lang="pl-PL" b="0" i="0" dirty="0">
                <a:effectLst/>
              </a:rPr>
              <a:t> Wysokiej szczelności – np. IP67, IP68 – do zastosowań w środowiskach wilgotnych lub zanurzeniowych.</a:t>
            </a:r>
          </a:p>
        </p:txBody>
      </p:sp>
    </p:spTree>
    <p:extLst>
      <p:ext uri="{BB962C8B-B14F-4D97-AF65-F5344CB8AC3E}">
        <p14:creationId xmlns:p14="http://schemas.microsoft.com/office/powerpoint/2010/main" val="607300549"/>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F9604-0704-875E-653D-DD8598ED881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99E1D49-6B5C-391A-B796-FB6A4942CD4F}"/>
              </a:ext>
            </a:extLst>
          </p:cNvPr>
          <p:cNvSpPr>
            <a:spLocks noGrp="1"/>
          </p:cNvSpPr>
          <p:nvPr>
            <p:ph type="ctrTitle"/>
          </p:nvPr>
        </p:nvSpPr>
        <p:spPr>
          <a:xfrm>
            <a:off x="365759" y="400468"/>
            <a:ext cx="11540691" cy="841191"/>
          </a:xfrm>
        </p:spPr>
        <p:txBody>
          <a:bodyPr>
            <a:normAutofit/>
          </a:bodyPr>
          <a:lstStyle/>
          <a:p>
            <a:r>
              <a:rPr lang="pl-PL" sz="4800" dirty="0">
                <a:latin typeface="+mn-lt"/>
              </a:rPr>
              <a:t>Dławnice kablowe</a:t>
            </a:r>
            <a:endParaRPr lang="pl-PL" sz="4800" noProof="0" dirty="0">
              <a:latin typeface="+mn-lt"/>
            </a:endParaRPr>
          </a:p>
        </p:txBody>
      </p:sp>
      <p:sp>
        <p:nvSpPr>
          <p:cNvPr id="11" name="AutoShape 4">
            <a:extLst>
              <a:ext uri="{FF2B5EF4-FFF2-40B4-BE49-F238E27FC236}">
                <a16:creationId xmlns:a16="http://schemas.microsoft.com/office/drawing/2014/main" id="{230B6CC5-77AA-2D09-7266-0109452397F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7710815C-7E1A-49B0-468C-7BFD6C085E9F}"/>
              </a:ext>
            </a:extLst>
          </p:cNvPr>
          <p:cNvSpPr txBox="1"/>
          <p:nvPr/>
        </p:nvSpPr>
        <p:spPr>
          <a:xfrm>
            <a:off x="365759" y="1948581"/>
            <a:ext cx="11018982" cy="3758080"/>
          </a:xfrm>
          <a:prstGeom prst="rect">
            <a:avLst/>
          </a:prstGeom>
          <a:noFill/>
        </p:spPr>
        <p:txBody>
          <a:bodyPr wrap="square" rtlCol="0">
            <a:spAutoFit/>
          </a:bodyPr>
          <a:lstStyle/>
          <a:p>
            <a:pPr algn="just">
              <a:lnSpc>
                <a:spcPct val="150000"/>
              </a:lnSpc>
              <a:buNone/>
            </a:pPr>
            <a:r>
              <a:rPr lang="pl-PL" b="0" i="0" dirty="0">
                <a:effectLst/>
              </a:rPr>
              <a:t>3. Ze względu na sposób montażu:</a:t>
            </a:r>
          </a:p>
          <a:p>
            <a:pPr lvl="1" algn="just">
              <a:lnSpc>
                <a:spcPct val="150000"/>
              </a:lnSpc>
              <a:spcAft>
                <a:spcPts val="600"/>
              </a:spcAft>
              <a:buFont typeface="Arial" panose="020B0604020202020204" pitchFamily="34" charset="0"/>
              <a:buChar char="•"/>
            </a:pPr>
            <a:r>
              <a:rPr lang="pl-PL" b="0" i="0" dirty="0">
                <a:effectLst/>
              </a:rPr>
              <a:t> Z gwintem metrycznym (np. M20, M25) – najczęściej spotykane.</a:t>
            </a:r>
          </a:p>
          <a:p>
            <a:pPr lvl="1" algn="just">
              <a:lnSpc>
                <a:spcPct val="150000"/>
              </a:lnSpc>
              <a:spcAft>
                <a:spcPts val="600"/>
              </a:spcAft>
              <a:buFont typeface="Arial" panose="020B0604020202020204" pitchFamily="34" charset="0"/>
              <a:buChar char="•"/>
            </a:pPr>
            <a:r>
              <a:rPr lang="pl-PL" b="0" i="0" dirty="0">
                <a:effectLst/>
              </a:rPr>
              <a:t> Z gwintem PG – starszy standard, nadal używany w niektórych instalacjach.</a:t>
            </a:r>
          </a:p>
          <a:p>
            <a:pPr lvl="1" algn="just">
              <a:lnSpc>
                <a:spcPct val="150000"/>
              </a:lnSpc>
              <a:spcAft>
                <a:spcPts val="600"/>
              </a:spcAft>
              <a:buFont typeface="Arial" panose="020B0604020202020204" pitchFamily="34" charset="0"/>
              <a:buChar char="•"/>
            </a:pPr>
            <a:r>
              <a:rPr lang="pl-PL" dirty="0"/>
              <a:t> Z gwintem NPT – głównie rynek USA</a:t>
            </a:r>
            <a:endParaRPr lang="pl-PL" b="0" i="0" dirty="0">
              <a:effectLst/>
            </a:endParaRPr>
          </a:p>
          <a:p>
            <a:pPr algn="just">
              <a:lnSpc>
                <a:spcPct val="150000"/>
              </a:lnSpc>
              <a:buNone/>
            </a:pPr>
            <a:r>
              <a:rPr lang="pl-PL" b="0" i="0" dirty="0">
                <a:effectLst/>
              </a:rPr>
              <a:t>4. Specjalistyczne dławnice:</a:t>
            </a:r>
          </a:p>
          <a:p>
            <a:pPr lvl="1" algn="just">
              <a:lnSpc>
                <a:spcPct val="150000"/>
              </a:lnSpc>
              <a:spcAft>
                <a:spcPts val="600"/>
              </a:spcAft>
              <a:buFont typeface="Arial" panose="020B0604020202020204" pitchFamily="34" charset="0"/>
              <a:buChar char="•"/>
            </a:pPr>
            <a:r>
              <a:rPr lang="pl-PL" b="0" i="0" dirty="0">
                <a:effectLst/>
              </a:rPr>
              <a:t> EMC (przeciwzakłóceniowe) – zapewniają ekranowanie elektromagnetyczne.</a:t>
            </a:r>
          </a:p>
          <a:p>
            <a:pPr lvl="1" algn="just">
              <a:lnSpc>
                <a:spcPct val="150000"/>
              </a:lnSpc>
              <a:spcAft>
                <a:spcPts val="600"/>
              </a:spcAft>
              <a:buFont typeface="Arial" panose="020B0604020202020204" pitchFamily="34" charset="0"/>
              <a:buChar char="•"/>
            </a:pPr>
            <a:r>
              <a:rPr lang="pl-PL" b="0" i="0" dirty="0">
                <a:effectLst/>
              </a:rPr>
              <a:t> Przeciwwybuchowe (Ex) – do stref zagrożonych wybuchem (np. w przemyśle chemicznym).</a:t>
            </a:r>
          </a:p>
          <a:p>
            <a:pPr lvl="1" algn="just">
              <a:lnSpc>
                <a:spcPct val="150000"/>
              </a:lnSpc>
              <a:spcAft>
                <a:spcPts val="600"/>
              </a:spcAft>
              <a:buFont typeface="Arial" panose="020B0604020202020204" pitchFamily="34" charset="0"/>
              <a:buChar char="•"/>
            </a:pPr>
            <a:r>
              <a:rPr lang="pl-PL" b="0" i="0" dirty="0">
                <a:effectLst/>
              </a:rPr>
              <a:t> Z wkładką żelową lub żelową uszczelką – do kabli o nieregularnym kształcie lub wielu kablach.</a:t>
            </a:r>
          </a:p>
        </p:txBody>
      </p:sp>
    </p:spTree>
    <p:extLst>
      <p:ext uri="{BB962C8B-B14F-4D97-AF65-F5344CB8AC3E}">
        <p14:creationId xmlns:p14="http://schemas.microsoft.com/office/powerpoint/2010/main" val="166133840"/>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34B01-9BB2-D71A-231C-CF44A45CA12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DD0974E-23BC-5256-9AD3-8259887F28F4}"/>
              </a:ext>
            </a:extLst>
          </p:cNvPr>
          <p:cNvSpPr>
            <a:spLocks noGrp="1"/>
          </p:cNvSpPr>
          <p:nvPr>
            <p:ph type="ctrTitle"/>
          </p:nvPr>
        </p:nvSpPr>
        <p:spPr>
          <a:xfrm>
            <a:off x="365759" y="400468"/>
            <a:ext cx="11540691" cy="841191"/>
          </a:xfrm>
        </p:spPr>
        <p:txBody>
          <a:bodyPr>
            <a:normAutofit/>
          </a:bodyPr>
          <a:lstStyle/>
          <a:p>
            <a:r>
              <a:rPr lang="pl-PL" sz="4800" dirty="0">
                <a:latin typeface="+mn-lt"/>
              </a:rPr>
              <a:t>Jak dobrać dławnicę kablową?</a:t>
            </a:r>
            <a:endParaRPr lang="pl-PL" sz="4800" noProof="0" dirty="0">
              <a:latin typeface="+mn-lt"/>
            </a:endParaRPr>
          </a:p>
        </p:txBody>
      </p:sp>
      <p:sp>
        <p:nvSpPr>
          <p:cNvPr id="7" name="pole tekstowe 6">
            <a:extLst>
              <a:ext uri="{FF2B5EF4-FFF2-40B4-BE49-F238E27FC236}">
                <a16:creationId xmlns:a16="http://schemas.microsoft.com/office/drawing/2014/main" id="{B789D3A1-D80C-5DB9-8292-B2018C5944FE}"/>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https://www.lapp.com/pl/pl/PLN/produkty/dawnice-kablowe/pojedyncze-wejscia/c/113981</a:t>
            </a:r>
            <a:r>
              <a:rPr lang="pl-PL" sz="1050" dirty="0"/>
              <a:t> </a:t>
            </a:r>
          </a:p>
        </p:txBody>
      </p:sp>
      <p:sp>
        <p:nvSpPr>
          <p:cNvPr id="11" name="AutoShape 4">
            <a:extLst>
              <a:ext uri="{FF2B5EF4-FFF2-40B4-BE49-F238E27FC236}">
                <a16:creationId xmlns:a16="http://schemas.microsoft.com/office/drawing/2014/main" id="{ABA380CE-94E5-1883-7FD7-C466C991922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9EE3E8AF-71FD-2107-3B82-1A1C8710CB9E}"/>
              </a:ext>
            </a:extLst>
          </p:cNvPr>
          <p:cNvSpPr txBox="1"/>
          <p:nvPr/>
        </p:nvSpPr>
        <p:spPr>
          <a:xfrm>
            <a:off x="434107" y="1706715"/>
            <a:ext cx="11323883" cy="3788858"/>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r>
              <a:rPr lang="pl-PL" dirty="0"/>
              <a:t>Jaki typ dławnicy jest wymagany?</a:t>
            </a:r>
          </a:p>
          <a:p>
            <a:pPr marL="285750" indent="-285750" algn="just">
              <a:lnSpc>
                <a:spcPct val="150000"/>
              </a:lnSpc>
              <a:buFont typeface="Arial" panose="020B0604020202020204" pitchFamily="34" charset="0"/>
              <a:buChar char="•"/>
            </a:pPr>
            <a:r>
              <a:rPr lang="pl-PL" dirty="0"/>
              <a:t>Jaki gwint przyłączeniowy jest wymagany (metryczny, NPT, PG)?</a:t>
            </a:r>
          </a:p>
          <a:p>
            <a:pPr marL="285750" indent="-285750" algn="just">
              <a:lnSpc>
                <a:spcPct val="150000"/>
              </a:lnSpc>
              <a:buFont typeface="Arial" panose="020B0604020202020204" pitchFamily="34" charset="0"/>
              <a:buChar char="•"/>
            </a:pPr>
            <a:r>
              <a:rPr lang="pl-PL" dirty="0"/>
              <a:t>Jaki rozmiar gwintu jest wymagany (np. M 20)?</a:t>
            </a:r>
          </a:p>
          <a:p>
            <a:pPr marL="285750" indent="-285750" algn="just">
              <a:lnSpc>
                <a:spcPct val="150000"/>
              </a:lnSpc>
              <a:buFont typeface="Arial" panose="020B0604020202020204" pitchFamily="34" charset="0"/>
              <a:buChar char="•"/>
            </a:pPr>
            <a:r>
              <a:rPr lang="pl-PL" dirty="0"/>
              <a:t>Czy wymagana jest zgodność z niektórymi standardami lub specjalna certyfikacja produktu (np. UL lub VDE)?</a:t>
            </a:r>
          </a:p>
          <a:p>
            <a:pPr marL="285750" indent="-285750" algn="just">
              <a:lnSpc>
                <a:spcPct val="150000"/>
              </a:lnSpc>
              <a:buFont typeface="Arial" panose="020B0604020202020204" pitchFamily="34" charset="0"/>
              <a:buChar char="•"/>
            </a:pPr>
            <a:r>
              <a:rPr lang="pl-PL" dirty="0"/>
              <a:t>W jakim zakresie temperatury produkt będzie używany?</a:t>
            </a:r>
          </a:p>
          <a:p>
            <a:pPr marL="285750" indent="-285750" algn="just">
              <a:lnSpc>
                <a:spcPct val="150000"/>
              </a:lnSpc>
              <a:buFont typeface="Arial" panose="020B0604020202020204" pitchFamily="34" charset="0"/>
              <a:buChar char="•"/>
            </a:pPr>
            <a:r>
              <a:rPr lang="pl-PL" dirty="0"/>
              <a:t>Jaka klasa ochrony IP powinna być dostępna, w zależności od wpływów środowiskowych?</a:t>
            </a:r>
          </a:p>
          <a:p>
            <a:pPr marL="285750" indent="-285750" algn="just">
              <a:lnSpc>
                <a:spcPct val="150000"/>
              </a:lnSpc>
              <a:buFont typeface="Arial" panose="020B0604020202020204" pitchFamily="34" charset="0"/>
              <a:buChar char="•"/>
            </a:pPr>
            <a:r>
              <a:rPr lang="pl-PL" dirty="0"/>
              <a:t>Czy wymagane są specjalne właściwości produktu, których nie pokrywa konwencjonalna dławnica kablowa (np. znacznie wyższe odciążenie, specjalna ochrona przed gięciem kabla itp.)?</a:t>
            </a:r>
          </a:p>
          <a:p>
            <a:pPr marL="285750" indent="-285750" algn="just">
              <a:lnSpc>
                <a:spcPct val="150000"/>
              </a:lnSpc>
              <a:buFont typeface="Arial" panose="020B0604020202020204" pitchFamily="34" charset="0"/>
              <a:buChar char="•"/>
            </a:pPr>
            <a:r>
              <a:rPr lang="pl-PL" dirty="0"/>
              <a:t>Czy należy wprowadzić więcej niż jeden kabel?</a:t>
            </a:r>
          </a:p>
        </p:txBody>
      </p:sp>
    </p:spTree>
    <p:extLst>
      <p:ext uri="{BB962C8B-B14F-4D97-AF65-F5344CB8AC3E}">
        <p14:creationId xmlns:p14="http://schemas.microsoft.com/office/powerpoint/2010/main" val="3175287903"/>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B20AC-9386-6B5C-49D5-8325ADA6134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14CD17B-91B8-150D-8C6E-946336F5F1E1}"/>
              </a:ext>
            </a:extLst>
          </p:cNvPr>
          <p:cNvSpPr>
            <a:spLocks noGrp="1"/>
          </p:cNvSpPr>
          <p:nvPr>
            <p:ph type="ctrTitle"/>
          </p:nvPr>
        </p:nvSpPr>
        <p:spPr>
          <a:xfrm>
            <a:off x="365759" y="400468"/>
            <a:ext cx="11540691" cy="841191"/>
          </a:xfrm>
        </p:spPr>
        <p:txBody>
          <a:bodyPr>
            <a:normAutofit/>
          </a:bodyPr>
          <a:lstStyle/>
          <a:p>
            <a:r>
              <a:rPr lang="pl-PL" sz="4800" dirty="0">
                <a:latin typeface="+mn-lt"/>
              </a:rPr>
              <a:t>Dławnice kablowe - </a:t>
            </a:r>
            <a:r>
              <a:rPr lang="pl-PL" sz="4800" dirty="0" err="1">
                <a:latin typeface="+mn-lt"/>
              </a:rPr>
              <a:t>membramowe</a:t>
            </a:r>
            <a:endParaRPr lang="pl-PL" sz="4800" noProof="0" dirty="0">
              <a:latin typeface="+mn-lt"/>
            </a:endParaRPr>
          </a:p>
        </p:txBody>
      </p:sp>
      <p:sp>
        <p:nvSpPr>
          <p:cNvPr id="7" name="pole tekstowe 6">
            <a:extLst>
              <a:ext uri="{FF2B5EF4-FFF2-40B4-BE49-F238E27FC236}">
                <a16:creationId xmlns:a16="http://schemas.microsoft.com/office/drawing/2014/main" id="{315F7477-0E2A-DA0F-47D2-A341B51BEB82}"/>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https://www.simet.com.pl/produkty/dlawnica-do-przewodow-i-rur-fi-516-mm-ip54/</a:t>
            </a:r>
            <a:r>
              <a:rPr lang="pl-PL" sz="1050" dirty="0"/>
              <a:t> </a:t>
            </a:r>
          </a:p>
        </p:txBody>
      </p:sp>
      <p:sp>
        <p:nvSpPr>
          <p:cNvPr id="11" name="AutoShape 4">
            <a:extLst>
              <a:ext uri="{FF2B5EF4-FFF2-40B4-BE49-F238E27FC236}">
                <a16:creationId xmlns:a16="http://schemas.microsoft.com/office/drawing/2014/main" id="{6CEF76AA-5E83-DABE-31A9-5068D637830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EE61AE40-183F-C2F3-722A-A6DDC7584132}"/>
              </a:ext>
            </a:extLst>
          </p:cNvPr>
          <p:cNvSpPr txBox="1"/>
          <p:nvPr/>
        </p:nvSpPr>
        <p:spPr>
          <a:xfrm>
            <a:off x="434109" y="1706715"/>
            <a:ext cx="7278656" cy="3373359"/>
          </a:xfrm>
          <a:prstGeom prst="rect">
            <a:avLst/>
          </a:prstGeom>
          <a:noFill/>
        </p:spPr>
        <p:txBody>
          <a:bodyPr wrap="square" rtlCol="0">
            <a:spAutoFit/>
          </a:bodyPr>
          <a:lstStyle/>
          <a:p>
            <a:pPr algn="just">
              <a:lnSpc>
                <a:spcPct val="150000"/>
              </a:lnSpc>
            </a:pPr>
            <a:r>
              <a:rPr lang="pl-PL" dirty="0"/>
              <a:t>Dławnice </a:t>
            </a:r>
            <a:r>
              <a:rPr lang="pl-PL" dirty="0" err="1"/>
              <a:t>membramowe</a:t>
            </a:r>
            <a:r>
              <a:rPr lang="pl-PL" dirty="0"/>
              <a:t> do kabli i rur</a:t>
            </a:r>
          </a:p>
          <a:p>
            <a:pPr algn="just">
              <a:lnSpc>
                <a:spcPct val="150000"/>
              </a:lnSpc>
            </a:pPr>
            <a:endParaRPr lang="pl-PL" dirty="0"/>
          </a:p>
          <a:p>
            <a:pPr marL="742950" lvl="1" indent="-285750" algn="just">
              <a:lnSpc>
                <a:spcPct val="150000"/>
              </a:lnSpc>
              <a:buFont typeface="Arial" panose="020B0604020202020204" pitchFamily="34" charset="0"/>
              <a:buChar char="•"/>
            </a:pPr>
            <a:r>
              <a:rPr lang="pl-PL" dirty="0"/>
              <a:t>Nadają się </a:t>
            </a:r>
            <a:r>
              <a:rPr lang="pl-PL" b="1" u="sng" dirty="0"/>
              <a:t>tylko do kabli okrągłych lub rur</a:t>
            </a:r>
          </a:p>
          <a:p>
            <a:pPr marL="742950" lvl="1" indent="-285750" algn="just">
              <a:lnSpc>
                <a:spcPct val="150000"/>
              </a:lnSpc>
              <a:buFont typeface="Arial" panose="020B0604020202020204" pitchFamily="34" charset="0"/>
              <a:buChar char="•"/>
            </a:pPr>
            <a:r>
              <a:rPr lang="pl-PL" dirty="0"/>
              <a:t>Mają mniejszy stopień IP niż dławnice skręcane</a:t>
            </a:r>
          </a:p>
          <a:p>
            <a:pPr marL="742950" lvl="1" indent="-285750" algn="just">
              <a:lnSpc>
                <a:spcPct val="150000"/>
              </a:lnSpc>
              <a:buFont typeface="Arial" panose="020B0604020202020204" pitchFamily="34" charset="0"/>
              <a:buChar char="•"/>
            </a:pPr>
            <a:r>
              <a:rPr lang="pl-PL" dirty="0"/>
              <a:t>Nie zapewniają odciążenia mechanicznego kabli</a:t>
            </a:r>
          </a:p>
          <a:p>
            <a:pPr marL="742950" lvl="1" indent="-285750" algn="just">
              <a:lnSpc>
                <a:spcPct val="150000"/>
              </a:lnSpc>
              <a:buFont typeface="Arial" panose="020B0604020202020204" pitchFamily="34" charset="0"/>
              <a:buChar char="•"/>
            </a:pPr>
            <a:r>
              <a:rPr lang="pl-PL" dirty="0"/>
              <a:t>Po zamontowaniu kabla dławnica musi szczelnie przylegać do kabla lub rury na całym obwodzie</a:t>
            </a:r>
          </a:p>
          <a:p>
            <a:pPr marL="742950" lvl="1" indent="-285750" algn="just">
              <a:lnSpc>
                <a:spcPct val="150000"/>
              </a:lnSpc>
              <a:buFont typeface="Arial" panose="020B0604020202020204" pitchFamily="34" charset="0"/>
              <a:buChar char="•"/>
            </a:pPr>
            <a:r>
              <a:rPr lang="pl-PL" dirty="0"/>
              <a:t>Do jednej dławnicy można zamontować tylko jeden kabel lub rurę</a:t>
            </a:r>
          </a:p>
        </p:txBody>
      </p:sp>
      <p:pic>
        <p:nvPicPr>
          <p:cNvPr id="4" name="Obraz 3">
            <a:extLst>
              <a:ext uri="{FF2B5EF4-FFF2-40B4-BE49-F238E27FC236}">
                <a16:creationId xmlns:a16="http://schemas.microsoft.com/office/drawing/2014/main" id="{7D8C29EF-660B-645C-AAAF-B70505E8D4CF}"/>
              </a:ext>
            </a:extLst>
          </p:cNvPr>
          <p:cNvPicPr>
            <a:picLocks noChangeAspect="1"/>
          </p:cNvPicPr>
          <p:nvPr/>
        </p:nvPicPr>
        <p:blipFill>
          <a:blip r:embed="rId3"/>
          <a:stretch>
            <a:fillRect/>
          </a:stretch>
        </p:blipFill>
        <p:spPr>
          <a:xfrm>
            <a:off x="7712765" y="2098170"/>
            <a:ext cx="3970364" cy="3215919"/>
          </a:xfrm>
          <a:prstGeom prst="rect">
            <a:avLst/>
          </a:prstGeom>
        </p:spPr>
      </p:pic>
    </p:spTree>
    <p:extLst>
      <p:ext uri="{BB962C8B-B14F-4D97-AF65-F5344CB8AC3E}">
        <p14:creationId xmlns:p14="http://schemas.microsoft.com/office/powerpoint/2010/main" val="28884225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AD3F8-0895-2ADF-D887-6F117EEDC50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C7A2329-7C93-5CD3-FDB9-318D964A6CF3}"/>
              </a:ext>
            </a:extLst>
          </p:cNvPr>
          <p:cNvSpPr>
            <a:spLocks noGrp="1"/>
          </p:cNvSpPr>
          <p:nvPr>
            <p:ph type="ctrTitle"/>
          </p:nvPr>
        </p:nvSpPr>
        <p:spPr>
          <a:xfrm>
            <a:off x="365759" y="400468"/>
            <a:ext cx="11540691" cy="841191"/>
          </a:xfrm>
        </p:spPr>
        <p:txBody>
          <a:bodyPr>
            <a:normAutofit/>
          </a:bodyPr>
          <a:lstStyle/>
          <a:p>
            <a:r>
              <a:rPr lang="pl-PL" sz="4800" i="0" u="none" strike="noStrike" baseline="0" dirty="0">
                <a:latin typeface="+mn-lt"/>
              </a:rPr>
              <a:t>NAYY</a:t>
            </a:r>
            <a:endParaRPr lang="pl-PL" sz="4800" noProof="0" dirty="0">
              <a:latin typeface="+mn-lt"/>
            </a:endParaRPr>
          </a:p>
        </p:txBody>
      </p:sp>
      <p:sp>
        <p:nvSpPr>
          <p:cNvPr id="3" name="Podtytuł 2">
            <a:extLst>
              <a:ext uri="{FF2B5EF4-FFF2-40B4-BE49-F238E27FC236}">
                <a16:creationId xmlns:a16="http://schemas.microsoft.com/office/drawing/2014/main" id="{FA9C3EF2-3818-84A9-C3F1-1D77B4018BD4}"/>
              </a:ext>
            </a:extLst>
          </p:cNvPr>
          <p:cNvSpPr>
            <a:spLocks noGrp="1"/>
          </p:cNvSpPr>
          <p:nvPr>
            <p:ph type="subTitle" idx="1"/>
          </p:nvPr>
        </p:nvSpPr>
        <p:spPr>
          <a:xfrm>
            <a:off x="692727" y="1435510"/>
            <a:ext cx="10991273" cy="5022022"/>
          </a:xfrm>
        </p:spPr>
        <p:txBody>
          <a:bodyPr>
            <a:normAutofit/>
          </a:bodyPr>
          <a:lstStyle/>
          <a:p>
            <a:pPr algn="l">
              <a:lnSpc>
                <a:spcPct val="115000"/>
              </a:lnSpc>
              <a:spcAft>
                <a:spcPts val="1000"/>
              </a:spcAft>
            </a:pPr>
            <a:endParaRPr lang="pl-PL" sz="1800" b="0" i="0" u="none" strike="noStrike" baseline="0" dirty="0"/>
          </a:p>
          <a:p>
            <a:pPr algn="l">
              <a:lnSpc>
                <a:spcPct val="115000"/>
              </a:lnSpc>
              <a:spcAft>
                <a:spcPts val="1000"/>
              </a:spcAft>
            </a:pPr>
            <a:r>
              <a:rPr lang="pl-PL" sz="1800" b="0" i="0" u="none" strike="noStrike" baseline="0" dirty="0"/>
              <a:t>1 - Żyła przewodząca aluminiowa </a:t>
            </a:r>
            <a:br>
              <a:rPr lang="pl-PL" sz="1800" b="0" i="0" u="none" strike="noStrike" baseline="0" dirty="0"/>
            </a:br>
            <a:r>
              <a:rPr lang="pl-PL" sz="1800" dirty="0"/>
              <a:t>2 - </a:t>
            </a:r>
            <a:r>
              <a:rPr lang="pl-PL" sz="1800" b="0" i="0" u="none" strike="noStrike" baseline="0" dirty="0"/>
              <a:t>Izolacja PVC</a:t>
            </a:r>
            <a:br>
              <a:rPr lang="pl-PL" sz="1800" b="0" i="0" u="none" strike="noStrike" baseline="0" dirty="0"/>
            </a:br>
            <a:r>
              <a:rPr lang="pl-PL" sz="1800" b="0" i="0" u="none" strike="noStrike" baseline="0" dirty="0"/>
              <a:t>3 – Wytłaczana warstwa wypełniająca </a:t>
            </a:r>
            <a:br>
              <a:rPr lang="pl-PL" sz="1800" b="0" i="0" u="none" strike="noStrike" baseline="0" dirty="0"/>
            </a:br>
            <a:r>
              <a:rPr lang="pl-PL" sz="1800" dirty="0"/>
              <a:t>4 - </a:t>
            </a:r>
            <a:r>
              <a:rPr lang="pl-PL" sz="1800" b="0" i="0" u="none" strike="noStrike" baseline="0" dirty="0"/>
              <a:t>Powłoka zewnętrzna z PVC</a:t>
            </a:r>
          </a:p>
          <a:p>
            <a:pPr algn="l"/>
            <a:endParaRPr lang="pl-PL" sz="1800" b="0" i="0" u="none" strike="noStrike" baseline="0" dirty="0"/>
          </a:p>
          <a:p>
            <a:pPr algn="l">
              <a:lnSpc>
                <a:spcPct val="115000"/>
              </a:lnSpc>
              <a:spcAft>
                <a:spcPts val="1000"/>
              </a:spcAft>
            </a:pPr>
            <a:r>
              <a:rPr lang="pl-PL" sz="1800" b="0" i="0" u="none" strike="noStrike" baseline="0" dirty="0"/>
              <a:t>Kable elektroenergetyczne z izolacją PVC przeznaczone do układania na stałe, wewnątrz i na zewnątrz pomieszczeń, bezpośrednio w ziemi i w obudowach betonowych, odporne na promieniowanie UV.</a:t>
            </a:r>
          </a:p>
          <a:p>
            <a:pPr algn="l">
              <a:lnSpc>
                <a:spcPct val="115000"/>
              </a:lnSpc>
              <a:spcAft>
                <a:spcPts val="1000"/>
              </a:spcAft>
            </a:pPr>
            <a:r>
              <a:rPr lang="pl-PL" sz="1800" b="0" i="0" u="none" strike="noStrike" baseline="0" dirty="0"/>
              <a:t>Konstrukcja tych wyrobów jest zgodna ze wskazanymi normami przedmiotowymi.</a:t>
            </a:r>
          </a:p>
          <a:p>
            <a:pPr algn="l">
              <a:lnSpc>
                <a:spcPct val="115000"/>
              </a:lnSpc>
              <a:spcAft>
                <a:spcPts val="1000"/>
              </a:spcAft>
            </a:pPr>
            <a:r>
              <a:rPr lang="pl-PL" sz="1800" b="0" i="0" u="none" strike="noStrike" baseline="0" dirty="0"/>
              <a:t>W trakcie prac instalacyjnych wymagane jest stosowanie się do obowiązujących przepisów w tym zakresie.</a:t>
            </a:r>
          </a:p>
        </p:txBody>
      </p:sp>
      <p:pic>
        <p:nvPicPr>
          <p:cNvPr id="5" name="Obraz 4">
            <a:extLst>
              <a:ext uri="{FF2B5EF4-FFF2-40B4-BE49-F238E27FC236}">
                <a16:creationId xmlns:a16="http://schemas.microsoft.com/office/drawing/2014/main" id="{3F09188E-49A4-180C-9B14-42A807E34D2E}"/>
              </a:ext>
            </a:extLst>
          </p:cNvPr>
          <p:cNvPicPr>
            <a:picLocks noChangeAspect="1"/>
          </p:cNvPicPr>
          <p:nvPr/>
        </p:nvPicPr>
        <p:blipFill>
          <a:blip r:embed="rId2"/>
          <a:stretch>
            <a:fillRect/>
          </a:stretch>
        </p:blipFill>
        <p:spPr>
          <a:xfrm>
            <a:off x="7117161" y="1241659"/>
            <a:ext cx="4382112" cy="2324424"/>
          </a:xfrm>
          <a:prstGeom prst="rect">
            <a:avLst/>
          </a:prstGeom>
        </p:spPr>
      </p:pic>
      <p:sp>
        <p:nvSpPr>
          <p:cNvPr id="7" name="pole tekstowe 6">
            <a:extLst>
              <a:ext uri="{FF2B5EF4-FFF2-40B4-BE49-F238E27FC236}">
                <a16:creationId xmlns:a16="http://schemas.microsoft.com/office/drawing/2014/main" id="{1F524F12-AE16-6EF8-EFBF-E4B1F529B2EA}"/>
              </a:ext>
            </a:extLst>
          </p:cNvPr>
          <p:cNvSpPr txBox="1"/>
          <p:nvPr/>
        </p:nvSpPr>
        <p:spPr>
          <a:xfrm>
            <a:off x="235526" y="6457532"/>
            <a:ext cx="4909129" cy="253916"/>
          </a:xfrm>
          <a:prstGeom prst="rect">
            <a:avLst/>
          </a:prstGeom>
          <a:noFill/>
        </p:spPr>
        <p:txBody>
          <a:bodyPr wrap="square" rtlCol="0">
            <a:spAutoFit/>
          </a:bodyPr>
          <a:lstStyle/>
          <a:p>
            <a:r>
              <a:rPr lang="pl-PL" sz="1050" dirty="0"/>
              <a:t>Źródło: Katalog NKT Przewody i kable elektroenergetyczne niskiego napięcia</a:t>
            </a:r>
          </a:p>
        </p:txBody>
      </p:sp>
    </p:spTree>
    <p:extLst>
      <p:ext uri="{BB962C8B-B14F-4D97-AF65-F5344CB8AC3E}">
        <p14:creationId xmlns:p14="http://schemas.microsoft.com/office/powerpoint/2010/main" val="4197625359"/>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8DB9A-DDB5-C0ED-7AFC-A88337A5DB5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FAEEC0A-85E9-2D4B-D786-2E27BC48000F}"/>
              </a:ext>
            </a:extLst>
          </p:cNvPr>
          <p:cNvSpPr>
            <a:spLocks noGrp="1"/>
          </p:cNvSpPr>
          <p:nvPr>
            <p:ph type="ctrTitle"/>
          </p:nvPr>
        </p:nvSpPr>
        <p:spPr>
          <a:xfrm>
            <a:off x="365759" y="400468"/>
            <a:ext cx="11540691" cy="841191"/>
          </a:xfrm>
        </p:spPr>
        <p:txBody>
          <a:bodyPr>
            <a:normAutofit/>
          </a:bodyPr>
          <a:lstStyle/>
          <a:p>
            <a:r>
              <a:rPr lang="pl-PL" sz="4800" dirty="0">
                <a:latin typeface="+mn-lt"/>
              </a:rPr>
              <a:t>Dławnice kablowe - skręcane</a:t>
            </a:r>
            <a:endParaRPr lang="pl-PL" sz="4800" noProof="0" dirty="0">
              <a:latin typeface="+mn-lt"/>
            </a:endParaRPr>
          </a:p>
        </p:txBody>
      </p:sp>
      <p:sp>
        <p:nvSpPr>
          <p:cNvPr id="7" name="pole tekstowe 6">
            <a:extLst>
              <a:ext uri="{FF2B5EF4-FFF2-40B4-BE49-F238E27FC236}">
                <a16:creationId xmlns:a16="http://schemas.microsoft.com/office/drawing/2014/main" id="{AE60A568-3FCB-A6E0-5E93-4A09AD95909C}"/>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https://www.lapp.com/pl/pl/PLN/produkty/dawnice-kablowe/c/113980</a:t>
            </a:r>
            <a:r>
              <a:rPr lang="pl-PL" sz="1050" dirty="0"/>
              <a:t> </a:t>
            </a:r>
          </a:p>
        </p:txBody>
      </p:sp>
      <p:sp>
        <p:nvSpPr>
          <p:cNvPr id="11" name="AutoShape 4">
            <a:extLst>
              <a:ext uri="{FF2B5EF4-FFF2-40B4-BE49-F238E27FC236}">
                <a16:creationId xmlns:a16="http://schemas.microsoft.com/office/drawing/2014/main" id="{876F2AA8-B4A8-B4CB-901B-92248125E56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50288A4A-2C9D-69AA-52AC-6D6E3592B702}"/>
              </a:ext>
            </a:extLst>
          </p:cNvPr>
          <p:cNvSpPr txBox="1"/>
          <p:nvPr/>
        </p:nvSpPr>
        <p:spPr>
          <a:xfrm>
            <a:off x="434108" y="1706715"/>
            <a:ext cx="7547014" cy="3788858"/>
          </a:xfrm>
          <a:prstGeom prst="rect">
            <a:avLst/>
          </a:prstGeom>
          <a:noFill/>
        </p:spPr>
        <p:txBody>
          <a:bodyPr wrap="square" rtlCol="0">
            <a:spAutoFit/>
          </a:bodyPr>
          <a:lstStyle/>
          <a:p>
            <a:pPr algn="just">
              <a:lnSpc>
                <a:spcPct val="150000"/>
              </a:lnSpc>
            </a:pPr>
            <a:r>
              <a:rPr lang="pl-PL" dirty="0"/>
              <a:t>Dławnice skręcane do kabli okrągłych</a:t>
            </a:r>
          </a:p>
          <a:p>
            <a:pPr algn="just">
              <a:lnSpc>
                <a:spcPct val="150000"/>
              </a:lnSpc>
            </a:pPr>
            <a:endParaRPr lang="pl-PL" dirty="0"/>
          </a:p>
          <a:p>
            <a:pPr marL="742950" lvl="1" indent="-285750" algn="just">
              <a:lnSpc>
                <a:spcPct val="150000"/>
              </a:lnSpc>
              <a:buFont typeface="Arial" panose="020B0604020202020204" pitchFamily="34" charset="0"/>
              <a:buChar char="•"/>
            </a:pPr>
            <a:r>
              <a:rPr lang="pl-PL" dirty="0"/>
              <a:t>Nadają się </a:t>
            </a:r>
            <a:r>
              <a:rPr lang="pl-PL" b="1" u="sng" dirty="0"/>
              <a:t>tylko do kabli okrągłych</a:t>
            </a:r>
          </a:p>
          <a:p>
            <a:pPr marL="742950" lvl="1" indent="-285750" algn="just">
              <a:lnSpc>
                <a:spcPct val="150000"/>
              </a:lnSpc>
              <a:buFont typeface="Arial" panose="020B0604020202020204" pitchFamily="34" charset="0"/>
              <a:buChar char="•"/>
            </a:pPr>
            <a:r>
              <a:rPr lang="pl-PL" dirty="0"/>
              <a:t>Wysoki stopień ochrony przed nawet IP69</a:t>
            </a:r>
          </a:p>
          <a:p>
            <a:pPr marL="742950" lvl="1" indent="-285750" algn="just">
              <a:lnSpc>
                <a:spcPct val="150000"/>
              </a:lnSpc>
              <a:buFont typeface="Arial" panose="020B0604020202020204" pitchFamily="34" charset="0"/>
              <a:buChar char="•"/>
            </a:pPr>
            <a:r>
              <a:rPr lang="pl-PL" dirty="0"/>
              <a:t>Zapewniają mechaniczne odciążenie kabli i zapobiega wyrwaniu kabla</a:t>
            </a:r>
          </a:p>
          <a:p>
            <a:pPr marL="742950" lvl="1" indent="-285750" algn="just">
              <a:lnSpc>
                <a:spcPct val="150000"/>
              </a:lnSpc>
              <a:buFont typeface="Arial" panose="020B0604020202020204" pitchFamily="34" charset="0"/>
              <a:buChar char="•"/>
            </a:pPr>
            <a:r>
              <a:rPr lang="pl-PL" dirty="0"/>
              <a:t>Do jednej dławnicy po zastosowaniu odpowiedniego wkładu uszczelniającego można zamontować kilka kabli</a:t>
            </a:r>
          </a:p>
          <a:p>
            <a:pPr marL="742950" lvl="1" indent="-285750" algn="just">
              <a:lnSpc>
                <a:spcPct val="150000"/>
              </a:lnSpc>
              <a:buFont typeface="Arial" panose="020B0604020202020204" pitchFamily="34" charset="0"/>
              <a:buChar char="•"/>
            </a:pPr>
            <a:r>
              <a:rPr lang="pl-PL" dirty="0"/>
              <a:t>Dławnicę należy dokręcać z użyciem narzędzi dynamometrycznych przestrzegając podanego przez producenta momentu podanego w </a:t>
            </a:r>
            <a:r>
              <a:rPr lang="pl-PL" dirty="0" err="1"/>
              <a:t>Nm</a:t>
            </a:r>
            <a:endParaRPr lang="pl-PL" dirty="0"/>
          </a:p>
        </p:txBody>
      </p:sp>
      <p:pic>
        <p:nvPicPr>
          <p:cNvPr id="5" name="Obraz 4">
            <a:extLst>
              <a:ext uri="{FF2B5EF4-FFF2-40B4-BE49-F238E27FC236}">
                <a16:creationId xmlns:a16="http://schemas.microsoft.com/office/drawing/2014/main" id="{C6A7EAC0-FDEC-4769-DB72-3D3080B64F6B}"/>
              </a:ext>
            </a:extLst>
          </p:cNvPr>
          <p:cNvPicPr>
            <a:picLocks noChangeAspect="1"/>
          </p:cNvPicPr>
          <p:nvPr/>
        </p:nvPicPr>
        <p:blipFill>
          <a:blip r:embed="rId3"/>
          <a:stretch>
            <a:fillRect/>
          </a:stretch>
        </p:blipFill>
        <p:spPr>
          <a:xfrm rot="5400000">
            <a:off x="9010962" y="3315289"/>
            <a:ext cx="3754617" cy="1068613"/>
          </a:xfrm>
          <a:prstGeom prst="rect">
            <a:avLst/>
          </a:prstGeom>
        </p:spPr>
      </p:pic>
      <p:pic>
        <p:nvPicPr>
          <p:cNvPr id="1026" name="Picture 2" descr="Wkład uszczelniający LAPP 53316220 M16 kauczuk nitrylo-butadienowy czarny 1 szt.">
            <a:extLst>
              <a:ext uri="{FF2B5EF4-FFF2-40B4-BE49-F238E27FC236}">
                <a16:creationId xmlns:a16="http://schemas.microsoft.com/office/drawing/2014/main" id="{01C24E6A-FAE7-DB38-08CF-02AD10302D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793423">
            <a:off x="8284726" y="1853017"/>
            <a:ext cx="1938130" cy="1938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9641979"/>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C994C6-0C33-BE45-7E41-6266EE891311}"/>
            </a:ext>
          </a:extLst>
        </p:cNvPr>
        <p:cNvGrpSpPr/>
        <p:nvPr/>
      </p:nvGrpSpPr>
      <p:grpSpPr>
        <a:xfrm>
          <a:off x="0" y="0"/>
          <a:ext cx="0" cy="0"/>
          <a:chOff x="0" y="0"/>
          <a:chExt cx="0" cy="0"/>
        </a:xfrm>
      </p:grpSpPr>
      <p:pic>
        <p:nvPicPr>
          <p:cNvPr id="2052" name="Picture 4" descr="SKINTOP® FLAT M25X1.5">
            <a:extLst>
              <a:ext uri="{FF2B5EF4-FFF2-40B4-BE49-F238E27FC236}">
                <a16:creationId xmlns:a16="http://schemas.microsoft.com/office/drawing/2014/main" id="{9E154276-96B9-D286-6061-E603A7312E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3006" y="1164118"/>
            <a:ext cx="3030756" cy="303075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KINTOP® FLAT M25X1.5">
            <a:extLst>
              <a:ext uri="{FF2B5EF4-FFF2-40B4-BE49-F238E27FC236}">
                <a16:creationId xmlns:a16="http://schemas.microsoft.com/office/drawing/2014/main" id="{AF34AE8D-9DA7-9C24-F401-62398DB2CF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2182" y="1498843"/>
            <a:ext cx="2340198" cy="2340198"/>
          </a:xfrm>
          <a:prstGeom prst="rect">
            <a:avLst/>
          </a:prstGeom>
          <a:noFill/>
          <a:extLst>
            <a:ext uri="{909E8E84-426E-40DD-AFC4-6F175D3DCCD1}">
              <a14:hiddenFill xmlns:a14="http://schemas.microsoft.com/office/drawing/2010/main">
                <a:solidFill>
                  <a:srgbClr val="FFFFFF"/>
                </a:solidFill>
              </a14:hiddenFill>
            </a:ext>
          </a:extLst>
        </p:spPr>
      </p:pic>
      <p:sp>
        <p:nvSpPr>
          <p:cNvPr id="2" name="Tytuł 1">
            <a:extLst>
              <a:ext uri="{FF2B5EF4-FFF2-40B4-BE49-F238E27FC236}">
                <a16:creationId xmlns:a16="http://schemas.microsoft.com/office/drawing/2014/main" id="{CBD7DC37-F84A-982C-A6B6-E6977AF49C3E}"/>
              </a:ext>
            </a:extLst>
          </p:cNvPr>
          <p:cNvSpPr>
            <a:spLocks noGrp="1"/>
          </p:cNvSpPr>
          <p:nvPr>
            <p:ph type="ctrTitle"/>
          </p:nvPr>
        </p:nvSpPr>
        <p:spPr>
          <a:xfrm>
            <a:off x="365759" y="400468"/>
            <a:ext cx="11540691" cy="841191"/>
          </a:xfrm>
        </p:spPr>
        <p:txBody>
          <a:bodyPr>
            <a:normAutofit/>
          </a:bodyPr>
          <a:lstStyle/>
          <a:p>
            <a:r>
              <a:rPr lang="pl-PL" sz="4800" dirty="0">
                <a:latin typeface="+mn-lt"/>
              </a:rPr>
              <a:t>Dławnice kablowe – do kabli płaskich</a:t>
            </a:r>
            <a:endParaRPr lang="pl-PL" sz="4800" noProof="0" dirty="0">
              <a:latin typeface="+mn-lt"/>
            </a:endParaRPr>
          </a:p>
        </p:txBody>
      </p:sp>
      <p:sp>
        <p:nvSpPr>
          <p:cNvPr id="7" name="pole tekstowe 6">
            <a:extLst>
              <a:ext uri="{FF2B5EF4-FFF2-40B4-BE49-F238E27FC236}">
                <a16:creationId xmlns:a16="http://schemas.microsoft.com/office/drawing/2014/main" id="{E09A9451-74C4-23E2-B375-BE30178442A0}"/>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4"/>
              </a:rPr>
              <a:t>https://www.lapp.com/pl/pl/PLN/skintop-flat/p/53119375</a:t>
            </a:r>
            <a:r>
              <a:rPr lang="pl-PL" sz="1050" dirty="0"/>
              <a:t> </a:t>
            </a:r>
          </a:p>
        </p:txBody>
      </p:sp>
      <p:sp>
        <p:nvSpPr>
          <p:cNvPr id="11" name="AutoShape 4">
            <a:extLst>
              <a:ext uri="{FF2B5EF4-FFF2-40B4-BE49-F238E27FC236}">
                <a16:creationId xmlns:a16="http://schemas.microsoft.com/office/drawing/2014/main" id="{F1EC9358-2FCA-FBC3-D9D6-50E57AE2E66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A062BB53-EA87-EFD2-9DD9-3842617DD4B9}"/>
              </a:ext>
            </a:extLst>
          </p:cNvPr>
          <p:cNvSpPr txBox="1"/>
          <p:nvPr/>
        </p:nvSpPr>
        <p:spPr>
          <a:xfrm>
            <a:off x="563253" y="2567859"/>
            <a:ext cx="7547014" cy="2542363"/>
          </a:xfrm>
          <a:prstGeom prst="rect">
            <a:avLst/>
          </a:prstGeom>
          <a:noFill/>
        </p:spPr>
        <p:txBody>
          <a:bodyPr wrap="square" rtlCol="0">
            <a:spAutoFit/>
          </a:bodyPr>
          <a:lstStyle/>
          <a:p>
            <a:pPr algn="just">
              <a:lnSpc>
                <a:spcPct val="150000"/>
              </a:lnSpc>
            </a:pPr>
            <a:r>
              <a:rPr lang="pl-PL" dirty="0"/>
              <a:t>Dławnice skręcane do kabli płaskich</a:t>
            </a:r>
          </a:p>
          <a:p>
            <a:pPr algn="just">
              <a:lnSpc>
                <a:spcPct val="150000"/>
              </a:lnSpc>
            </a:pPr>
            <a:endParaRPr lang="pl-PL" dirty="0"/>
          </a:p>
          <a:p>
            <a:pPr marL="742950" lvl="1" indent="-285750" algn="just">
              <a:lnSpc>
                <a:spcPct val="150000"/>
              </a:lnSpc>
              <a:buFont typeface="Arial" panose="020B0604020202020204" pitchFamily="34" charset="0"/>
              <a:buChar char="•"/>
            </a:pPr>
            <a:r>
              <a:rPr lang="pl-PL" dirty="0"/>
              <a:t>Nadają się </a:t>
            </a:r>
            <a:r>
              <a:rPr lang="pl-PL" b="1" u="sng" dirty="0"/>
              <a:t>tylko do kabli płaskich</a:t>
            </a:r>
          </a:p>
          <a:p>
            <a:pPr marL="742950" lvl="1" indent="-285750" algn="just">
              <a:lnSpc>
                <a:spcPct val="150000"/>
              </a:lnSpc>
              <a:buFont typeface="Arial" panose="020B0604020202020204" pitchFamily="34" charset="0"/>
              <a:buChar char="•"/>
            </a:pPr>
            <a:r>
              <a:rPr lang="pl-PL" dirty="0"/>
              <a:t>Wysoki stopień ochrony przed nawet IP69</a:t>
            </a:r>
          </a:p>
          <a:p>
            <a:pPr marL="742950" lvl="1" indent="-285750" algn="just">
              <a:lnSpc>
                <a:spcPct val="150000"/>
              </a:lnSpc>
              <a:buFont typeface="Arial" panose="020B0604020202020204" pitchFamily="34" charset="0"/>
              <a:buChar char="•"/>
            </a:pPr>
            <a:r>
              <a:rPr lang="pl-PL" dirty="0"/>
              <a:t>Dławnicę należy dokręcać z użyciem narzędzi dynamometrycznych przestrzegając podanego przez producenta momentu podanego w </a:t>
            </a:r>
            <a:r>
              <a:rPr lang="pl-PL" dirty="0" err="1"/>
              <a:t>Nm</a:t>
            </a:r>
            <a:endParaRPr lang="pl-PL" dirty="0"/>
          </a:p>
        </p:txBody>
      </p:sp>
      <p:pic>
        <p:nvPicPr>
          <p:cNvPr id="2054" name="Picture 6" descr="SKINDICHT® SVFK flat cable gland">
            <a:extLst>
              <a:ext uri="{FF2B5EF4-FFF2-40B4-BE49-F238E27FC236}">
                <a16:creationId xmlns:a16="http://schemas.microsoft.com/office/drawing/2014/main" id="{027B09A8-990A-9452-B95C-77949E977F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64142" y="3931805"/>
            <a:ext cx="2779643" cy="2779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7955782"/>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A8C6A-9EE1-F6ED-1FD3-49F45DC5ECD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714AF08-4C57-3B8A-F0E9-005C951234BA}"/>
              </a:ext>
            </a:extLst>
          </p:cNvPr>
          <p:cNvSpPr>
            <a:spLocks noGrp="1"/>
          </p:cNvSpPr>
          <p:nvPr>
            <p:ph type="ctrTitle"/>
          </p:nvPr>
        </p:nvSpPr>
        <p:spPr>
          <a:xfrm>
            <a:off x="365759" y="400468"/>
            <a:ext cx="11540691" cy="841191"/>
          </a:xfrm>
        </p:spPr>
        <p:txBody>
          <a:bodyPr>
            <a:normAutofit/>
          </a:bodyPr>
          <a:lstStyle/>
          <a:p>
            <a:r>
              <a:rPr lang="pl-PL" sz="4800" dirty="0">
                <a:latin typeface="+mn-lt"/>
              </a:rPr>
              <a:t>Dławnice kablowe – EMC</a:t>
            </a:r>
            <a:endParaRPr lang="pl-PL" sz="4800" noProof="0" dirty="0">
              <a:latin typeface="+mn-lt"/>
            </a:endParaRPr>
          </a:p>
        </p:txBody>
      </p:sp>
      <p:sp>
        <p:nvSpPr>
          <p:cNvPr id="7" name="pole tekstowe 6">
            <a:extLst>
              <a:ext uri="{FF2B5EF4-FFF2-40B4-BE49-F238E27FC236}">
                <a16:creationId xmlns:a16="http://schemas.microsoft.com/office/drawing/2014/main" id="{8605C34C-1C39-D243-0A0F-DA9C624D0AB9}"/>
              </a:ext>
            </a:extLst>
          </p:cNvPr>
          <p:cNvSpPr txBox="1"/>
          <p:nvPr/>
        </p:nvSpPr>
        <p:spPr>
          <a:xfrm>
            <a:off x="207818" y="6457532"/>
            <a:ext cx="10146146" cy="253916"/>
          </a:xfrm>
          <a:prstGeom prst="rect">
            <a:avLst/>
          </a:prstGeom>
          <a:noFill/>
        </p:spPr>
        <p:txBody>
          <a:bodyPr wrap="square" rtlCol="0">
            <a:spAutoFit/>
          </a:bodyPr>
          <a:lstStyle/>
          <a:p>
            <a:r>
              <a:rPr lang="pl-PL" sz="1050" dirty="0"/>
              <a:t>Źródło: materiały LAPP</a:t>
            </a:r>
          </a:p>
        </p:txBody>
      </p:sp>
      <p:sp>
        <p:nvSpPr>
          <p:cNvPr id="11" name="AutoShape 4">
            <a:extLst>
              <a:ext uri="{FF2B5EF4-FFF2-40B4-BE49-F238E27FC236}">
                <a16:creationId xmlns:a16="http://schemas.microsoft.com/office/drawing/2014/main" id="{A7893980-3AB0-F342-A4F6-1D0AB48941A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3074" name="Picture 2" descr="LAPP 52106980 Dławnica kablowa SKINDICHT® SHVE-M 20X1,5&amp;#47;16&amp;#47;13&amp;#47;10, od 10 mm, do 12.8 mm, M20, 25 szt.">
            <a:extLst>
              <a:ext uri="{FF2B5EF4-FFF2-40B4-BE49-F238E27FC236}">
                <a16:creationId xmlns:a16="http://schemas.microsoft.com/office/drawing/2014/main" id="{603B05AA-4816-749B-2860-82EF35415F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6330" y="1265583"/>
            <a:ext cx="5592417" cy="5592417"/>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401F0906-DB59-CD43-F005-B2F4A2F28CFF}"/>
              </a:ext>
            </a:extLst>
          </p:cNvPr>
          <p:cNvSpPr txBox="1"/>
          <p:nvPr/>
        </p:nvSpPr>
        <p:spPr>
          <a:xfrm>
            <a:off x="365759" y="1802545"/>
            <a:ext cx="5111990" cy="3788858"/>
          </a:xfrm>
          <a:prstGeom prst="rect">
            <a:avLst/>
          </a:prstGeom>
          <a:noFill/>
        </p:spPr>
        <p:txBody>
          <a:bodyPr wrap="square" rtlCol="0">
            <a:spAutoFit/>
          </a:bodyPr>
          <a:lstStyle/>
          <a:p>
            <a:pPr algn="just">
              <a:lnSpc>
                <a:spcPct val="150000"/>
              </a:lnSpc>
            </a:pPr>
            <a:r>
              <a:rPr lang="pl-PL" dirty="0"/>
              <a:t>Dławnice skręcane do kabli ekranowanych</a:t>
            </a:r>
          </a:p>
          <a:p>
            <a:pPr algn="just">
              <a:lnSpc>
                <a:spcPct val="150000"/>
              </a:lnSpc>
            </a:pPr>
            <a:endParaRPr lang="pl-PL" dirty="0"/>
          </a:p>
          <a:p>
            <a:pPr marL="742950" lvl="1" indent="-285750" algn="just">
              <a:lnSpc>
                <a:spcPct val="150000"/>
              </a:lnSpc>
              <a:buFont typeface="Arial" panose="020B0604020202020204" pitchFamily="34" charset="0"/>
              <a:buChar char="•"/>
            </a:pPr>
            <a:r>
              <a:rPr lang="pl-PL" b="1" u="sng" dirty="0"/>
              <a:t>Istnieją w kilku wariantach które należy dobrać w zależności od konstrukcji kabla</a:t>
            </a:r>
          </a:p>
          <a:p>
            <a:pPr marL="742950" lvl="1" indent="-285750" algn="just">
              <a:lnSpc>
                <a:spcPct val="150000"/>
              </a:lnSpc>
              <a:buFont typeface="Arial" panose="020B0604020202020204" pitchFamily="34" charset="0"/>
              <a:buChar char="•"/>
            </a:pPr>
            <a:r>
              <a:rPr lang="pl-PL" dirty="0"/>
              <a:t>Wysoki stopień ochrony przed nawet IP69</a:t>
            </a:r>
          </a:p>
          <a:p>
            <a:pPr marL="742950" lvl="1" indent="-285750" algn="just">
              <a:lnSpc>
                <a:spcPct val="150000"/>
              </a:lnSpc>
              <a:buFont typeface="Arial" panose="020B0604020202020204" pitchFamily="34" charset="0"/>
              <a:buChar char="•"/>
            </a:pPr>
            <a:r>
              <a:rPr lang="pl-PL" dirty="0"/>
              <a:t>Dławnicę należy dokręcać z użyciem narzędzi dynamometrycznych przestrzegając podanego przez producenta momentu podanego w </a:t>
            </a:r>
            <a:r>
              <a:rPr lang="pl-PL" dirty="0" err="1"/>
              <a:t>Nm</a:t>
            </a:r>
            <a:endParaRPr lang="pl-PL" dirty="0"/>
          </a:p>
        </p:txBody>
      </p:sp>
    </p:spTree>
    <p:extLst>
      <p:ext uri="{BB962C8B-B14F-4D97-AF65-F5344CB8AC3E}">
        <p14:creationId xmlns:p14="http://schemas.microsoft.com/office/powerpoint/2010/main" val="1101022914"/>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6D3C7-D852-F05F-8A5B-931A39BC1EA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EF58538-95AC-A8B4-B6C7-F688F3904FB1}"/>
              </a:ext>
            </a:extLst>
          </p:cNvPr>
          <p:cNvSpPr>
            <a:spLocks noGrp="1"/>
          </p:cNvSpPr>
          <p:nvPr>
            <p:ph type="ctrTitle"/>
          </p:nvPr>
        </p:nvSpPr>
        <p:spPr>
          <a:xfrm>
            <a:off x="365759" y="400468"/>
            <a:ext cx="11540691" cy="841191"/>
          </a:xfrm>
        </p:spPr>
        <p:txBody>
          <a:bodyPr>
            <a:normAutofit/>
          </a:bodyPr>
          <a:lstStyle/>
          <a:p>
            <a:r>
              <a:rPr lang="pl-PL" sz="4800" dirty="0">
                <a:latin typeface="+mn-lt"/>
              </a:rPr>
              <a:t>Dławnice kablowe – EMC</a:t>
            </a:r>
            <a:endParaRPr lang="pl-PL" sz="4800" noProof="0" dirty="0">
              <a:latin typeface="+mn-lt"/>
            </a:endParaRPr>
          </a:p>
        </p:txBody>
      </p:sp>
      <p:sp>
        <p:nvSpPr>
          <p:cNvPr id="7" name="pole tekstowe 6">
            <a:extLst>
              <a:ext uri="{FF2B5EF4-FFF2-40B4-BE49-F238E27FC236}">
                <a16:creationId xmlns:a16="http://schemas.microsoft.com/office/drawing/2014/main" id="{E844FE5C-A5E6-B328-484C-5C0AEB721CA9}"/>
              </a:ext>
            </a:extLst>
          </p:cNvPr>
          <p:cNvSpPr txBox="1"/>
          <p:nvPr/>
        </p:nvSpPr>
        <p:spPr>
          <a:xfrm>
            <a:off x="207818" y="6457532"/>
            <a:ext cx="10146146" cy="253916"/>
          </a:xfrm>
          <a:prstGeom prst="rect">
            <a:avLst/>
          </a:prstGeom>
          <a:noFill/>
        </p:spPr>
        <p:txBody>
          <a:bodyPr wrap="square" rtlCol="0">
            <a:spAutoFit/>
          </a:bodyPr>
          <a:lstStyle/>
          <a:p>
            <a:r>
              <a:rPr lang="pl-PL" sz="1050" dirty="0"/>
              <a:t>Źródło: materiały LAPP </a:t>
            </a:r>
          </a:p>
        </p:txBody>
      </p:sp>
      <p:sp>
        <p:nvSpPr>
          <p:cNvPr id="11" name="AutoShape 4">
            <a:extLst>
              <a:ext uri="{FF2B5EF4-FFF2-40B4-BE49-F238E27FC236}">
                <a16:creationId xmlns:a16="http://schemas.microsoft.com/office/drawing/2014/main" id="{B56E3358-75B1-223D-C7AF-66A4595D59F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4" name="Obraz 3">
            <a:extLst>
              <a:ext uri="{FF2B5EF4-FFF2-40B4-BE49-F238E27FC236}">
                <a16:creationId xmlns:a16="http://schemas.microsoft.com/office/drawing/2014/main" id="{80489A08-CA32-AB48-C1AB-EB10E03B3641}"/>
              </a:ext>
            </a:extLst>
          </p:cNvPr>
          <p:cNvPicPr>
            <a:picLocks noChangeAspect="1"/>
          </p:cNvPicPr>
          <p:nvPr/>
        </p:nvPicPr>
        <p:blipFill>
          <a:blip r:embed="rId2"/>
          <a:stretch>
            <a:fillRect/>
          </a:stretch>
        </p:blipFill>
        <p:spPr>
          <a:xfrm>
            <a:off x="4091766" y="4083572"/>
            <a:ext cx="4008467" cy="1729890"/>
          </a:xfrm>
          <a:prstGeom prst="rect">
            <a:avLst/>
          </a:prstGeom>
        </p:spPr>
      </p:pic>
      <p:pic>
        <p:nvPicPr>
          <p:cNvPr id="6" name="Obraz 5">
            <a:extLst>
              <a:ext uri="{FF2B5EF4-FFF2-40B4-BE49-F238E27FC236}">
                <a16:creationId xmlns:a16="http://schemas.microsoft.com/office/drawing/2014/main" id="{822BAE79-1747-CDF5-AF11-04FA7FAAE76C}"/>
              </a:ext>
            </a:extLst>
          </p:cNvPr>
          <p:cNvPicPr>
            <a:picLocks noChangeAspect="1"/>
          </p:cNvPicPr>
          <p:nvPr/>
        </p:nvPicPr>
        <p:blipFill>
          <a:blip r:embed="rId3"/>
          <a:stretch>
            <a:fillRect/>
          </a:stretch>
        </p:blipFill>
        <p:spPr>
          <a:xfrm>
            <a:off x="151885" y="4125486"/>
            <a:ext cx="3939881" cy="1646063"/>
          </a:xfrm>
          <a:prstGeom prst="rect">
            <a:avLst/>
          </a:prstGeom>
        </p:spPr>
      </p:pic>
      <p:pic>
        <p:nvPicPr>
          <p:cNvPr id="9" name="Obraz 8">
            <a:extLst>
              <a:ext uri="{FF2B5EF4-FFF2-40B4-BE49-F238E27FC236}">
                <a16:creationId xmlns:a16="http://schemas.microsoft.com/office/drawing/2014/main" id="{650D4473-D19B-4458-D214-35A466450FC7}"/>
              </a:ext>
            </a:extLst>
          </p:cNvPr>
          <p:cNvPicPr>
            <a:picLocks noChangeAspect="1"/>
          </p:cNvPicPr>
          <p:nvPr/>
        </p:nvPicPr>
        <p:blipFill>
          <a:blip r:embed="rId4"/>
          <a:stretch>
            <a:fillRect/>
          </a:stretch>
        </p:blipFill>
        <p:spPr>
          <a:xfrm>
            <a:off x="7695810" y="4083572"/>
            <a:ext cx="4496190" cy="1607959"/>
          </a:xfrm>
          <a:prstGeom prst="rect">
            <a:avLst/>
          </a:prstGeom>
        </p:spPr>
      </p:pic>
      <p:pic>
        <p:nvPicPr>
          <p:cNvPr id="12" name="Obraz 11">
            <a:extLst>
              <a:ext uri="{FF2B5EF4-FFF2-40B4-BE49-F238E27FC236}">
                <a16:creationId xmlns:a16="http://schemas.microsoft.com/office/drawing/2014/main" id="{1012268D-9078-6E32-DDB8-B20E39BC20E9}"/>
              </a:ext>
            </a:extLst>
          </p:cNvPr>
          <p:cNvPicPr>
            <a:picLocks noChangeAspect="1"/>
          </p:cNvPicPr>
          <p:nvPr/>
        </p:nvPicPr>
        <p:blipFill>
          <a:blip r:embed="rId5"/>
          <a:stretch>
            <a:fillRect/>
          </a:stretch>
        </p:blipFill>
        <p:spPr>
          <a:xfrm>
            <a:off x="7255564" y="1371338"/>
            <a:ext cx="2471883" cy="2624469"/>
          </a:xfrm>
          <a:prstGeom prst="rect">
            <a:avLst/>
          </a:prstGeom>
        </p:spPr>
      </p:pic>
      <p:pic>
        <p:nvPicPr>
          <p:cNvPr id="14" name="Obraz 13">
            <a:extLst>
              <a:ext uri="{FF2B5EF4-FFF2-40B4-BE49-F238E27FC236}">
                <a16:creationId xmlns:a16="http://schemas.microsoft.com/office/drawing/2014/main" id="{DD261C93-26BF-7FFA-CCEB-B1C23041794E}"/>
              </a:ext>
            </a:extLst>
          </p:cNvPr>
          <p:cNvPicPr>
            <a:picLocks noChangeAspect="1"/>
          </p:cNvPicPr>
          <p:nvPr/>
        </p:nvPicPr>
        <p:blipFill>
          <a:blip r:embed="rId6"/>
          <a:stretch>
            <a:fillRect/>
          </a:stretch>
        </p:blipFill>
        <p:spPr>
          <a:xfrm>
            <a:off x="2311473" y="1625168"/>
            <a:ext cx="3367081" cy="2298520"/>
          </a:xfrm>
          <a:prstGeom prst="rect">
            <a:avLst/>
          </a:prstGeom>
        </p:spPr>
      </p:pic>
    </p:spTree>
    <p:extLst>
      <p:ext uri="{BB962C8B-B14F-4D97-AF65-F5344CB8AC3E}">
        <p14:creationId xmlns:p14="http://schemas.microsoft.com/office/powerpoint/2010/main" val="2220591378"/>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3A2E8-38B6-958A-87F1-841C3D846ADA}"/>
            </a:ext>
          </a:extLst>
        </p:cNvPr>
        <p:cNvGrpSpPr/>
        <p:nvPr/>
      </p:nvGrpSpPr>
      <p:grpSpPr>
        <a:xfrm>
          <a:off x="0" y="0"/>
          <a:ext cx="0" cy="0"/>
          <a:chOff x="0" y="0"/>
          <a:chExt cx="0" cy="0"/>
        </a:xfrm>
      </p:grpSpPr>
      <p:pic>
        <p:nvPicPr>
          <p:cNvPr id="4102" name="Picture 6" descr="SKINTOP® MS NPT BRUSH 3/4''">
            <a:extLst>
              <a:ext uri="{FF2B5EF4-FFF2-40B4-BE49-F238E27FC236}">
                <a16:creationId xmlns:a16="http://schemas.microsoft.com/office/drawing/2014/main" id="{2CDF4D19-CA46-36B5-EFF9-C3A21F2B33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3298" y="956611"/>
            <a:ext cx="5500921" cy="5500921"/>
          </a:xfrm>
          <a:prstGeom prst="rect">
            <a:avLst/>
          </a:prstGeom>
          <a:noFill/>
          <a:extLst>
            <a:ext uri="{909E8E84-426E-40DD-AFC4-6F175D3DCCD1}">
              <a14:hiddenFill xmlns:a14="http://schemas.microsoft.com/office/drawing/2010/main">
                <a:solidFill>
                  <a:srgbClr val="FFFFFF"/>
                </a:solidFill>
              </a14:hiddenFill>
            </a:ext>
          </a:extLst>
        </p:spPr>
      </p:pic>
      <p:sp>
        <p:nvSpPr>
          <p:cNvPr id="2" name="Tytuł 1">
            <a:extLst>
              <a:ext uri="{FF2B5EF4-FFF2-40B4-BE49-F238E27FC236}">
                <a16:creationId xmlns:a16="http://schemas.microsoft.com/office/drawing/2014/main" id="{CBBDBD61-3484-FD1E-A4CE-5F269E6AFD59}"/>
              </a:ext>
            </a:extLst>
          </p:cNvPr>
          <p:cNvSpPr>
            <a:spLocks noGrp="1"/>
          </p:cNvSpPr>
          <p:nvPr>
            <p:ph type="ctrTitle"/>
          </p:nvPr>
        </p:nvSpPr>
        <p:spPr>
          <a:xfrm>
            <a:off x="365759" y="400468"/>
            <a:ext cx="11540691" cy="841191"/>
          </a:xfrm>
        </p:spPr>
        <p:txBody>
          <a:bodyPr>
            <a:normAutofit/>
          </a:bodyPr>
          <a:lstStyle/>
          <a:p>
            <a:r>
              <a:rPr lang="pl-PL" sz="4800" dirty="0">
                <a:latin typeface="+mn-lt"/>
              </a:rPr>
              <a:t>Dławnice kablowe – EMC</a:t>
            </a:r>
            <a:endParaRPr lang="pl-PL" sz="4800" noProof="0" dirty="0">
              <a:latin typeface="+mn-lt"/>
            </a:endParaRPr>
          </a:p>
        </p:txBody>
      </p:sp>
      <p:sp>
        <p:nvSpPr>
          <p:cNvPr id="7" name="pole tekstowe 6">
            <a:extLst>
              <a:ext uri="{FF2B5EF4-FFF2-40B4-BE49-F238E27FC236}">
                <a16:creationId xmlns:a16="http://schemas.microsoft.com/office/drawing/2014/main" id="{B0CCD17D-DCC7-EB8A-694E-A65C0088A8A2}"/>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3"/>
              </a:rPr>
              <a:t>https://www.lapp.com/pl/pl/PLN/skintop-ms-npt-brush/p/53112037</a:t>
            </a:r>
            <a:r>
              <a:rPr lang="pl-PL" sz="1050" dirty="0"/>
              <a:t> </a:t>
            </a:r>
          </a:p>
        </p:txBody>
      </p:sp>
      <p:sp>
        <p:nvSpPr>
          <p:cNvPr id="11" name="AutoShape 4">
            <a:extLst>
              <a:ext uri="{FF2B5EF4-FFF2-40B4-BE49-F238E27FC236}">
                <a16:creationId xmlns:a16="http://schemas.microsoft.com/office/drawing/2014/main" id="{F000DD38-E439-87CC-C331-E5258B20179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4104" name="Picture 8" descr="SKINTOP® MS NPT BRUSH 3/4''">
            <a:extLst>
              <a:ext uri="{FF2B5EF4-FFF2-40B4-BE49-F238E27FC236}">
                <a16:creationId xmlns:a16="http://schemas.microsoft.com/office/drawing/2014/main" id="{D8C76E63-E19E-8B7B-D538-FBDDED1248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0039" y="1605169"/>
            <a:ext cx="3952461" cy="39524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7620878"/>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8D823-B300-B5B4-8F11-71CC026F62F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9F03EB4-F9F3-A283-96D3-05C873BCA383}"/>
              </a:ext>
            </a:extLst>
          </p:cNvPr>
          <p:cNvSpPr>
            <a:spLocks noGrp="1"/>
          </p:cNvSpPr>
          <p:nvPr>
            <p:ph type="ctrTitle"/>
          </p:nvPr>
        </p:nvSpPr>
        <p:spPr>
          <a:xfrm>
            <a:off x="325654" y="3160804"/>
            <a:ext cx="11540691" cy="841191"/>
          </a:xfrm>
        </p:spPr>
        <p:txBody>
          <a:bodyPr>
            <a:normAutofit/>
          </a:bodyPr>
          <a:lstStyle/>
          <a:p>
            <a:r>
              <a:rPr lang="pl-PL" sz="4800" dirty="0">
                <a:latin typeface="+mn-lt"/>
              </a:rPr>
              <a:t>Puszki</a:t>
            </a:r>
            <a:endParaRPr lang="pl-PL" sz="4800" noProof="0" dirty="0">
              <a:latin typeface="+mn-lt"/>
            </a:endParaRPr>
          </a:p>
        </p:txBody>
      </p:sp>
      <p:sp>
        <p:nvSpPr>
          <p:cNvPr id="11" name="AutoShape 4">
            <a:extLst>
              <a:ext uri="{FF2B5EF4-FFF2-40B4-BE49-F238E27FC236}">
                <a16:creationId xmlns:a16="http://schemas.microsoft.com/office/drawing/2014/main" id="{097CFB85-0F84-BD38-5311-B2590C9FF16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Tree>
    <p:extLst>
      <p:ext uri="{BB962C8B-B14F-4D97-AF65-F5344CB8AC3E}">
        <p14:creationId xmlns:p14="http://schemas.microsoft.com/office/powerpoint/2010/main" val="1862235841"/>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2F021-A398-0C73-7ECA-F9F1ABA27EC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3E82E24-E023-2EE0-4DFD-E4040312668A}"/>
              </a:ext>
            </a:extLst>
          </p:cNvPr>
          <p:cNvSpPr>
            <a:spLocks noGrp="1"/>
          </p:cNvSpPr>
          <p:nvPr>
            <p:ph type="ctrTitle"/>
          </p:nvPr>
        </p:nvSpPr>
        <p:spPr>
          <a:xfrm>
            <a:off x="365759" y="400468"/>
            <a:ext cx="11540691" cy="841191"/>
          </a:xfrm>
        </p:spPr>
        <p:txBody>
          <a:bodyPr>
            <a:normAutofit/>
          </a:bodyPr>
          <a:lstStyle/>
          <a:p>
            <a:r>
              <a:rPr lang="pl-PL" sz="4800" dirty="0">
                <a:latin typeface="+mn-lt"/>
              </a:rPr>
              <a:t>Puszki</a:t>
            </a:r>
            <a:endParaRPr lang="pl-PL" sz="4800" noProof="0" dirty="0">
              <a:latin typeface="+mn-lt"/>
            </a:endParaRPr>
          </a:p>
        </p:txBody>
      </p:sp>
      <p:sp>
        <p:nvSpPr>
          <p:cNvPr id="11" name="AutoShape 4">
            <a:extLst>
              <a:ext uri="{FF2B5EF4-FFF2-40B4-BE49-F238E27FC236}">
                <a16:creationId xmlns:a16="http://schemas.microsoft.com/office/drawing/2014/main" id="{197F13CC-EF73-58D3-73FF-7819B07D4E6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993D2D09-D081-7DC7-928F-22D1180ABA7C}"/>
              </a:ext>
            </a:extLst>
          </p:cNvPr>
          <p:cNvSpPr txBox="1"/>
          <p:nvPr/>
        </p:nvSpPr>
        <p:spPr>
          <a:xfrm>
            <a:off x="434109" y="2445077"/>
            <a:ext cx="11018982" cy="1967846"/>
          </a:xfrm>
          <a:prstGeom prst="rect">
            <a:avLst/>
          </a:prstGeom>
          <a:noFill/>
        </p:spPr>
        <p:txBody>
          <a:bodyPr wrap="square" rtlCol="0">
            <a:spAutoFit/>
          </a:bodyPr>
          <a:lstStyle/>
          <a:p>
            <a:pPr algn="just">
              <a:lnSpc>
                <a:spcPct val="150000"/>
              </a:lnSpc>
              <a:spcBef>
                <a:spcPts val="450"/>
              </a:spcBef>
              <a:spcAft>
                <a:spcPts val="750"/>
              </a:spcAft>
              <a:buNone/>
            </a:pPr>
            <a:r>
              <a:rPr lang="pl-PL" b="0" i="0" dirty="0">
                <a:effectLst/>
              </a:rPr>
              <a:t>Puszka elektroinstalacyjna to element instalacji elektrycznej, który służy do:</a:t>
            </a:r>
          </a:p>
          <a:p>
            <a:pPr lvl="1" algn="just">
              <a:lnSpc>
                <a:spcPct val="150000"/>
              </a:lnSpc>
              <a:spcAft>
                <a:spcPts val="600"/>
              </a:spcAft>
              <a:buFont typeface="Arial" panose="020B0604020202020204" pitchFamily="34" charset="0"/>
              <a:buChar char="•"/>
            </a:pPr>
            <a:r>
              <a:rPr lang="pl-PL" b="0" i="0" dirty="0">
                <a:effectLst/>
              </a:rPr>
              <a:t> Łączenia kabli elektrycznych w sposób bezpieczny i uporządkowany.</a:t>
            </a:r>
          </a:p>
          <a:p>
            <a:pPr lvl="1" algn="just">
              <a:lnSpc>
                <a:spcPct val="150000"/>
              </a:lnSpc>
              <a:spcAft>
                <a:spcPts val="600"/>
              </a:spcAft>
              <a:buFont typeface="Arial" panose="020B0604020202020204" pitchFamily="34" charset="0"/>
              <a:buChar char="•"/>
            </a:pPr>
            <a:r>
              <a:rPr lang="pl-PL" b="0" i="0" dirty="0">
                <a:effectLst/>
              </a:rPr>
              <a:t> Zabezpieczania połączeń przed uszkodzeniami mechanicznymi i wpływem środowiska (np. wilgocią).</a:t>
            </a:r>
          </a:p>
          <a:p>
            <a:pPr lvl="1" algn="just">
              <a:lnSpc>
                <a:spcPct val="150000"/>
              </a:lnSpc>
              <a:spcAft>
                <a:spcPts val="600"/>
              </a:spcAft>
              <a:buFont typeface="Arial" panose="020B0604020202020204" pitchFamily="34" charset="0"/>
              <a:buChar char="•"/>
            </a:pPr>
            <a:r>
              <a:rPr lang="pl-PL" b="0" i="0" dirty="0">
                <a:effectLst/>
              </a:rPr>
              <a:t> Montażu osprzętu elektrycznego, takiego jak gniazdka, łączniki (włączniki), czujniki itp.</a:t>
            </a:r>
          </a:p>
        </p:txBody>
      </p:sp>
    </p:spTree>
    <p:extLst>
      <p:ext uri="{BB962C8B-B14F-4D97-AF65-F5344CB8AC3E}">
        <p14:creationId xmlns:p14="http://schemas.microsoft.com/office/powerpoint/2010/main" val="2285814175"/>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730F2-5CC9-2F8D-5631-740423E2E09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963B47A-0BB5-5551-A7E1-2C632CF17E56}"/>
              </a:ext>
            </a:extLst>
          </p:cNvPr>
          <p:cNvSpPr>
            <a:spLocks noGrp="1"/>
          </p:cNvSpPr>
          <p:nvPr>
            <p:ph type="ctrTitle"/>
          </p:nvPr>
        </p:nvSpPr>
        <p:spPr>
          <a:xfrm>
            <a:off x="365759" y="400468"/>
            <a:ext cx="11540691" cy="841191"/>
          </a:xfrm>
        </p:spPr>
        <p:txBody>
          <a:bodyPr>
            <a:normAutofit/>
          </a:bodyPr>
          <a:lstStyle/>
          <a:p>
            <a:r>
              <a:rPr lang="pl-PL" sz="4800" dirty="0">
                <a:latin typeface="+mn-lt"/>
              </a:rPr>
              <a:t>Puszki</a:t>
            </a:r>
            <a:endParaRPr lang="pl-PL" sz="4800" noProof="0" dirty="0">
              <a:latin typeface="+mn-lt"/>
            </a:endParaRPr>
          </a:p>
        </p:txBody>
      </p:sp>
      <p:sp>
        <p:nvSpPr>
          <p:cNvPr id="11" name="AutoShape 4">
            <a:extLst>
              <a:ext uri="{FF2B5EF4-FFF2-40B4-BE49-F238E27FC236}">
                <a16:creationId xmlns:a16="http://schemas.microsoft.com/office/drawing/2014/main" id="{EAE4D0B8-E854-5AC4-F592-D6C098782C3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E666F10F-B2F3-5635-B06E-1EC6EC78F500}"/>
              </a:ext>
            </a:extLst>
          </p:cNvPr>
          <p:cNvSpPr txBox="1"/>
          <p:nvPr/>
        </p:nvSpPr>
        <p:spPr>
          <a:xfrm>
            <a:off x="586509" y="1358846"/>
            <a:ext cx="7036804" cy="4742965"/>
          </a:xfrm>
          <a:prstGeom prst="rect">
            <a:avLst/>
          </a:prstGeom>
          <a:noFill/>
        </p:spPr>
        <p:txBody>
          <a:bodyPr wrap="square" rtlCol="0">
            <a:spAutoFit/>
          </a:bodyPr>
          <a:lstStyle/>
          <a:p>
            <a:pPr algn="l">
              <a:lnSpc>
                <a:spcPct val="150000"/>
              </a:lnSpc>
              <a:spcBef>
                <a:spcPts val="150"/>
              </a:spcBef>
              <a:spcAft>
                <a:spcPts val="450"/>
              </a:spcAft>
              <a:buNone/>
            </a:pPr>
            <a:r>
              <a:rPr lang="pl-PL" b="0" i="0" dirty="0">
                <a:effectLst/>
              </a:rPr>
              <a:t>Rodzaje puszek elektroinstalacyjnych</a:t>
            </a:r>
          </a:p>
          <a:p>
            <a:pPr algn="l">
              <a:lnSpc>
                <a:spcPct val="150000"/>
              </a:lnSpc>
              <a:spcBef>
                <a:spcPts val="450"/>
              </a:spcBef>
              <a:spcAft>
                <a:spcPts val="750"/>
              </a:spcAft>
              <a:buNone/>
            </a:pPr>
            <a:r>
              <a:rPr lang="pl-PL" b="0" i="0" dirty="0">
                <a:effectLst/>
              </a:rPr>
              <a:t>Puszki różnią się kształtem, przeznaczeniem i sposobem montażu.</a:t>
            </a:r>
          </a:p>
          <a:p>
            <a:pPr algn="l">
              <a:lnSpc>
                <a:spcPct val="150000"/>
              </a:lnSpc>
              <a:buNone/>
            </a:pPr>
            <a:r>
              <a:rPr lang="pl-PL" b="0" i="0" dirty="0">
                <a:effectLst/>
              </a:rPr>
              <a:t>1. Puszki podtynkowe</a:t>
            </a:r>
          </a:p>
          <a:p>
            <a:pPr lvl="1">
              <a:lnSpc>
                <a:spcPct val="150000"/>
              </a:lnSpc>
              <a:spcAft>
                <a:spcPts val="600"/>
              </a:spcAft>
              <a:buFont typeface="Arial" panose="020B0604020202020204" pitchFamily="34" charset="0"/>
              <a:buChar char="•"/>
            </a:pPr>
            <a:r>
              <a:rPr lang="pl-PL" b="0" i="0" dirty="0">
                <a:effectLst/>
              </a:rPr>
              <a:t> Montowane w ścianach (np. z cegły, betonu, karton-gipsu).</a:t>
            </a:r>
          </a:p>
          <a:p>
            <a:pPr lvl="1">
              <a:lnSpc>
                <a:spcPct val="150000"/>
              </a:lnSpc>
              <a:spcAft>
                <a:spcPts val="600"/>
              </a:spcAft>
              <a:buFont typeface="Arial" panose="020B0604020202020204" pitchFamily="34" charset="0"/>
              <a:buChar char="•"/>
            </a:pPr>
            <a:r>
              <a:rPr lang="pl-PL" b="0" i="0" dirty="0">
                <a:effectLst/>
              </a:rPr>
              <a:t> Najczęściej okrągłe.</a:t>
            </a:r>
          </a:p>
          <a:p>
            <a:pPr lvl="1">
              <a:lnSpc>
                <a:spcPct val="150000"/>
              </a:lnSpc>
              <a:spcAft>
                <a:spcPts val="600"/>
              </a:spcAft>
              <a:buFont typeface="Arial" panose="020B0604020202020204" pitchFamily="34" charset="0"/>
              <a:buChar char="•"/>
            </a:pPr>
            <a:r>
              <a:rPr lang="pl-PL" b="0" i="0" dirty="0">
                <a:effectLst/>
              </a:rPr>
              <a:t> Używane do montażu gniazdek i włączników.</a:t>
            </a:r>
          </a:p>
          <a:p>
            <a:pPr algn="l">
              <a:lnSpc>
                <a:spcPct val="150000"/>
              </a:lnSpc>
              <a:buNone/>
            </a:pPr>
            <a:r>
              <a:rPr lang="pl-PL" b="0" i="0" dirty="0">
                <a:effectLst/>
              </a:rPr>
              <a:t>2. Puszki natynkowe</a:t>
            </a:r>
          </a:p>
          <a:p>
            <a:pPr lvl="1">
              <a:lnSpc>
                <a:spcPct val="150000"/>
              </a:lnSpc>
              <a:spcAft>
                <a:spcPts val="600"/>
              </a:spcAft>
              <a:buFont typeface="Arial" panose="020B0604020202020204" pitchFamily="34" charset="0"/>
              <a:buChar char="•"/>
            </a:pPr>
            <a:r>
              <a:rPr lang="pl-PL" b="0" i="0" dirty="0">
                <a:effectLst/>
              </a:rPr>
              <a:t> Montowane na powierzchni ściany.</a:t>
            </a:r>
          </a:p>
          <a:p>
            <a:pPr lvl="1">
              <a:lnSpc>
                <a:spcPct val="150000"/>
              </a:lnSpc>
              <a:spcAft>
                <a:spcPts val="600"/>
              </a:spcAft>
              <a:buFont typeface="Arial" panose="020B0604020202020204" pitchFamily="34" charset="0"/>
              <a:buChar char="•"/>
            </a:pPr>
            <a:r>
              <a:rPr lang="pl-PL" b="0" i="0" dirty="0">
                <a:effectLst/>
              </a:rPr>
              <a:t> Stosowane tam, gdzie nie ma możliwości wykonania instalacji </a:t>
            </a:r>
            <a:br>
              <a:rPr lang="pl-PL" b="0" i="0" dirty="0">
                <a:effectLst/>
              </a:rPr>
            </a:br>
            <a:r>
              <a:rPr lang="pl-PL" b="0" i="0" dirty="0">
                <a:effectLst/>
              </a:rPr>
              <a:t>  podtynkowej (np. w piwnicach, garażach, halach przemysłowych).</a:t>
            </a:r>
          </a:p>
        </p:txBody>
      </p:sp>
      <p:pic>
        <p:nvPicPr>
          <p:cNvPr id="5122" name="Picture 2">
            <a:extLst>
              <a:ext uri="{FF2B5EF4-FFF2-40B4-BE49-F238E27FC236}">
                <a16:creationId xmlns:a16="http://schemas.microsoft.com/office/drawing/2014/main" id="{C1C283EB-B822-D35D-E337-5C381EFF9C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3313" y="1241659"/>
            <a:ext cx="4154428" cy="2856004"/>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02F285EF-51BA-C057-F662-E8C380AF2CD8}"/>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3"/>
              </a:rPr>
              <a:t>https://www.simet.com.pl/kategorie-produktow/puszki/</a:t>
            </a:r>
            <a:r>
              <a:rPr lang="pl-PL" sz="1050" dirty="0"/>
              <a:t> </a:t>
            </a:r>
          </a:p>
        </p:txBody>
      </p:sp>
      <p:pic>
        <p:nvPicPr>
          <p:cNvPr id="5126" name="Picture 6" descr="SIMET-Puszka naścienna 188x118x68 mm, IP67">
            <a:extLst>
              <a:ext uri="{FF2B5EF4-FFF2-40B4-BE49-F238E27FC236}">
                <a16:creationId xmlns:a16="http://schemas.microsoft.com/office/drawing/2014/main" id="{6535C2B4-C31F-9D63-B0B2-1DB67AF8F3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7292" y="3814382"/>
            <a:ext cx="3844804" cy="2643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3643385"/>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57E45-306C-D0B8-BDB3-CAC8E977667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4F1609C-B312-02E7-DCB7-55F2FABB3DBF}"/>
              </a:ext>
            </a:extLst>
          </p:cNvPr>
          <p:cNvSpPr>
            <a:spLocks noGrp="1"/>
          </p:cNvSpPr>
          <p:nvPr>
            <p:ph type="ctrTitle"/>
          </p:nvPr>
        </p:nvSpPr>
        <p:spPr>
          <a:xfrm>
            <a:off x="365759" y="400468"/>
            <a:ext cx="11540691" cy="841191"/>
          </a:xfrm>
        </p:spPr>
        <p:txBody>
          <a:bodyPr>
            <a:normAutofit/>
          </a:bodyPr>
          <a:lstStyle/>
          <a:p>
            <a:r>
              <a:rPr lang="pl-PL" sz="4800" dirty="0">
                <a:latin typeface="+mn-lt"/>
              </a:rPr>
              <a:t>Puszki</a:t>
            </a:r>
            <a:endParaRPr lang="pl-PL" sz="4800" noProof="0" dirty="0">
              <a:latin typeface="+mn-lt"/>
            </a:endParaRPr>
          </a:p>
        </p:txBody>
      </p:sp>
      <p:sp>
        <p:nvSpPr>
          <p:cNvPr id="11" name="AutoShape 4">
            <a:extLst>
              <a:ext uri="{FF2B5EF4-FFF2-40B4-BE49-F238E27FC236}">
                <a16:creationId xmlns:a16="http://schemas.microsoft.com/office/drawing/2014/main" id="{F81BBB76-4EA0-89BE-539B-9D43E8087EF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EBAA666B-A73E-CEDF-972E-53A67F9E403A}"/>
              </a:ext>
            </a:extLst>
          </p:cNvPr>
          <p:cNvSpPr txBox="1"/>
          <p:nvPr/>
        </p:nvSpPr>
        <p:spPr>
          <a:xfrm>
            <a:off x="586509" y="1338968"/>
            <a:ext cx="11018982" cy="4666021"/>
          </a:xfrm>
          <a:prstGeom prst="rect">
            <a:avLst/>
          </a:prstGeom>
          <a:noFill/>
        </p:spPr>
        <p:txBody>
          <a:bodyPr wrap="square" rtlCol="0">
            <a:spAutoFit/>
          </a:bodyPr>
          <a:lstStyle/>
          <a:p>
            <a:pPr algn="l">
              <a:lnSpc>
                <a:spcPct val="150000"/>
              </a:lnSpc>
              <a:buNone/>
            </a:pPr>
            <a:r>
              <a:rPr lang="pl-PL" b="0" i="0" dirty="0">
                <a:effectLst/>
              </a:rPr>
              <a:t>3. Puszki rozgałęźne (instalacyjne)</a:t>
            </a:r>
          </a:p>
          <a:p>
            <a:pPr lvl="1">
              <a:lnSpc>
                <a:spcPct val="150000"/>
              </a:lnSpc>
              <a:spcAft>
                <a:spcPts val="600"/>
              </a:spcAft>
              <a:buFont typeface="Arial" panose="020B0604020202020204" pitchFamily="34" charset="0"/>
              <a:buChar char="•"/>
            </a:pPr>
            <a:r>
              <a:rPr lang="pl-PL" b="0" i="0" dirty="0">
                <a:effectLst/>
              </a:rPr>
              <a:t> Służą do łączenia wielu kabli.</a:t>
            </a:r>
          </a:p>
          <a:p>
            <a:pPr lvl="1">
              <a:lnSpc>
                <a:spcPct val="150000"/>
              </a:lnSpc>
              <a:spcAft>
                <a:spcPts val="600"/>
              </a:spcAft>
              <a:buFont typeface="Arial" panose="020B0604020202020204" pitchFamily="34" charset="0"/>
              <a:buChar char="•"/>
            </a:pPr>
            <a:r>
              <a:rPr lang="pl-PL" b="0" i="0" dirty="0">
                <a:effectLst/>
              </a:rPr>
              <a:t> Mogą być podtynkowe lub natynkowe.</a:t>
            </a:r>
          </a:p>
          <a:p>
            <a:pPr lvl="1">
              <a:lnSpc>
                <a:spcPct val="150000"/>
              </a:lnSpc>
              <a:spcAft>
                <a:spcPts val="600"/>
              </a:spcAft>
              <a:buFont typeface="Arial" panose="020B0604020202020204" pitchFamily="34" charset="0"/>
              <a:buChar char="•"/>
            </a:pPr>
            <a:r>
              <a:rPr lang="pl-PL" b="0" i="0" dirty="0">
                <a:effectLst/>
              </a:rPr>
              <a:t> Często mają pokrywkę umożliwiającą dostęp do połączeń.</a:t>
            </a:r>
          </a:p>
          <a:p>
            <a:pPr algn="l">
              <a:lnSpc>
                <a:spcPct val="150000"/>
              </a:lnSpc>
              <a:buNone/>
            </a:pPr>
            <a:r>
              <a:rPr lang="pl-PL" b="0" i="0" dirty="0">
                <a:effectLst/>
              </a:rPr>
              <a:t>4. Puszki hermetyczne</a:t>
            </a:r>
          </a:p>
          <a:p>
            <a:pPr lvl="1">
              <a:lnSpc>
                <a:spcPct val="150000"/>
              </a:lnSpc>
              <a:spcAft>
                <a:spcPts val="600"/>
              </a:spcAft>
              <a:buFont typeface="Arial" panose="020B0604020202020204" pitchFamily="34" charset="0"/>
              <a:buChar char="•"/>
            </a:pPr>
            <a:r>
              <a:rPr lang="pl-PL" b="0" i="0" dirty="0">
                <a:effectLst/>
              </a:rPr>
              <a:t> Szczelne, odporne na wilgoć i kurz (np. IP65).</a:t>
            </a:r>
          </a:p>
          <a:p>
            <a:pPr lvl="1">
              <a:lnSpc>
                <a:spcPct val="150000"/>
              </a:lnSpc>
              <a:spcAft>
                <a:spcPts val="600"/>
              </a:spcAft>
              <a:buFont typeface="Arial" panose="020B0604020202020204" pitchFamily="34" charset="0"/>
              <a:buChar char="•"/>
            </a:pPr>
            <a:r>
              <a:rPr lang="pl-PL" b="0" i="0" dirty="0">
                <a:effectLst/>
              </a:rPr>
              <a:t> Stosowane na zewnątrz budynków lub w wilgotnych pomieszczeniach.</a:t>
            </a:r>
          </a:p>
          <a:p>
            <a:pPr algn="l">
              <a:lnSpc>
                <a:spcPct val="150000"/>
              </a:lnSpc>
              <a:buNone/>
            </a:pPr>
            <a:r>
              <a:rPr lang="pl-PL" b="0" i="0" dirty="0">
                <a:effectLst/>
              </a:rPr>
              <a:t>5. Puszki do betonu</a:t>
            </a:r>
          </a:p>
          <a:p>
            <a:pPr lvl="1">
              <a:lnSpc>
                <a:spcPct val="150000"/>
              </a:lnSpc>
              <a:spcAft>
                <a:spcPts val="600"/>
              </a:spcAft>
              <a:buFont typeface="Arial" panose="020B0604020202020204" pitchFamily="34" charset="0"/>
              <a:buChar char="•"/>
            </a:pPr>
            <a:r>
              <a:rPr lang="pl-PL" b="0" i="0" dirty="0">
                <a:effectLst/>
              </a:rPr>
              <a:t> Przeznaczone do montażu w szalunkach przed zalaniem betonem.</a:t>
            </a:r>
          </a:p>
          <a:p>
            <a:pPr lvl="1">
              <a:lnSpc>
                <a:spcPct val="150000"/>
              </a:lnSpc>
              <a:spcAft>
                <a:spcPts val="600"/>
              </a:spcAft>
              <a:buFont typeface="Arial" panose="020B0604020202020204" pitchFamily="34" charset="0"/>
              <a:buChar char="•"/>
            </a:pPr>
            <a:r>
              <a:rPr lang="pl-PL" b="0" i="0" dirty="0">
                <a:effectLst/>
              </a:rPr>
              <a:t> Wzmocnione, odporne na nacisk.</a:t>
            </a:r>
          </a:p>
        </p:txBody>
      </p:sp>
    </p:spTree>
    <p:extLst>
      <p:ext uri="{BB962C8B-B14F-4D97-AF65-F5344CB8AC3E}">
        <p14:creationId xmlns:p14="http://schemas.microsoft.com/office/powerpoint/2010/main" val="3803851767"/>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35727-8B9B-59D2-03D5-63D8ED3E2B7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6D79D9F-8033-54D5-D81A-216A2658D617}"/>
              </a:ext>
            </a:extLst>
          </p:cNvPr>
          <p:cNvSpPr>
            <a:spLocks noGrp="1"/>
          </p:cNvSpPr>
          <p:nvPr>
            <p:ph type="ctrTitle"/>
          </p:nvPr>
        </p:nvSpPr>
        <p:spPr>
          <a:xfrm>
            <a:off x="478054" y="3008404"/>
            <a:ext cx="11540691" cy="841191"/>
          </a:xfrm>
        </p:spPr>
        <p:txBody>
          <a:bodyPr>
            <a:normAutofit/>
          </a:bodyPr>
          <a:lstStyle/>
          <a:p>
            <a:r>
              <a:rPr lang="pl-PL" sz="4800" dirty="0">
                <a:latin typeface="+mn-lt"/>
              </a:rPr>
              <a:t>Listwa korytko</a:t>
            </a:r>
            <a:endParaRPr lang="pl-PL" sz="4800" noProof="0" dirty="0">
              <a:latin typeface="+mn-lt"/>
            </a:endParaRPr>
          </a:p>
        </p:txBody>
      </p:sp>
      <p:sp>
        <p:nvSpPr>
          <p:cNvPr id="11" name="AutoShape 4">
            <a:extLst>
              <a:ext uri="{FF2B5EF4-FFF2-40B4-BE49-F238E27FC236}">
                <a16:creationId xmlns:a16="http://schemas.microsoft.com/office/drawing/2014/main" id="{546CB102-7398-50C0-9311-69F3066BC41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Tree>
    <p:extLst>
      <p:ext uri="{BB962C8B-B14F-4D97-AF65-F5344CB8AC3E}">
        <p14:creationId xmlns:p14="http://schemas.microsoft.com/office/powerpoint/2010/main" val="4828882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5F377-E024-0822-C22B-AD8E111D752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36A017D-6A08-B634-6870-A232954A32A3}"/>
              </a:ext>
            </a:extLst>
          </p:cNvPr>
          <p:cNvSpPr>
            <a:spLocks noGrp="1"/>
          </p:cNvSpPr>
          <p:nvPr>
            <p:ph type="ctrTitle"/>
          </p:nvPr>
        </p:nvSpPr>
        <p:spPr>
          <a:xfrm>
            <a:off x="365759" y="400468"/>
            <a:ext cx="11540691" cy="841191"/>
          </a:xfrm>
        </p:spPr>
        <p:txBody>
          <a:bodyPr>
            <a:normAutofit/>
          </a:bodyPr>
          <a:lstStyle/>
          <a:p>
            <a:r>
              <a:rPr lang="pl-PL" sz="4800" i="0" u="none" strike="noStrike" baseline="0" dirty="0">
                <a:latin typeface="+mn-lt"/>
              </a:rPr>
              <a:t>NAYCWY</a:t>
            </a:r>
            <a:endParaRPr lang="pl-PL" sz="4800" noProof="0" dirty="0">
              <a:latin typeface="+mn-lt"/>
            </a:endParaRPr>
          </a:p>
        </p:txBody>
      </p:sp>
      <p:sp>
        <p:nvSpPr>
          <p:cNvPr id="3" name="Podtytuł 2">
            <a:extLst>
              <a:ext uri="{FF2B5EF4-FFF2-40B4-BE49-F238E27FC236}">
                <a16:creationId xmlns:a16="http://schemas.microsoft.com/office/drawing/2014/main" id="{402E3A93-181A-F89E-9FB7-F0B3A3CB9C07}"/>
              </a:ext>
            </a:extLst>
          </p:cNvPr>
          <p:cNvSpPr>
            <a:spLocks noGrp="1"/>
          </p:cNvSpPr>
          <p:nvPr>
            <p:ph type="subTitle" idx="1"/>
          </p:nvPr>
        </p:nvSpPr>
        <p:spPr>
          <a:xfrm>
            <a:off x="692727" y="1435510"/>
            <a:ext cx="10991273" cy="5022022"/>
          </a:xfrm>
        </p:spPr>
        <p:txBody>
          <a:bodyPr>
            <a:normAutofit/>
          </a:bodyPr>
          <a:lstStyle/>
          <a:p>
            <a:pPr algn="l">
              <a:lnSpc>
                <a:spcPct val="115000"/>
              </a:lnSpc>
              <a:spcAft>
                <a:spcPts val="1000"/>
              </a:spcAft>
            </a:pPr>
            <a:endParaRPr lang="pl-PL" sz="1800" b="0" i="0" u="none" strike="noStrike" baseline="0" dirty="0"/>
          </a:p>
          <a:p>
            <a:pPr algn="l">
              <a:lnSpc>
                <a:spcPct val="115000"/>
              </a:lnSpc>
              <a:spcAft>
                <a:spcPts val="1000"/>
              </a:spcAft>
            </a:pPr>
            <a:r>
              <a:rPr lang="pl-PL" sz="1800" b="0" i="0" u="none" strike="noStrike" baseline="0" dirty="0"/>
              <a:t>1 - Żyła przewodząca aluminiowa </a:t>
            </a:r>
            <a:br>
              <a:rPr lang="pl-PL" sz="1800" b="0" i="0" u="none" strike="noStrike" baseline="0" dirty="0"/>
            </a:br>
            <a:r>
              <a:rPr lang="pl-PL" sz="1800" dirty="0"/>
              <a:t>2 - </a:t>
            </a:r>
            <a:r>
              <a:rPr lang="pl-PL" sz="1800" b="0" i="0" u="none" strike="noStrike" baseline="0" dirty="0"/>
              <a:t>Izolacja PVC</a:t>
            </a:r>
            <a:br>
              <a:rPr lang="pl-PL" sz="1800" b="0" i="0" u="none" strike="noStrike" baseline="0" dirty="0"/>
            </a:br>
            <a:r>
              <a:rPr lang="pl-PL" sz="1800" b="0" i="0" u="none" strike="noStrike" baseline="0" dirty="0"/>
              <a:t>3 – Wytłaczana warstwa wypełniająca </a:t>
            </a:r>
            <a:br>
              <a:rPr lang="pl-PL" sz="1800" b="0" i="0" u="none" strike="noStrike" baseline="0" dirty="0"/>
            </a:br>
            <a:r>
              <a:rPr lang="pl-PL" sz="1800" dirty="0"/>
              <a:t>4 – </a:t>
            </a:r>
            <a:r>
              <a:rPr lang="pl-PL" sz="1800" b="0" i="0" u="none" strike="noStrike" baseline="0" dirty="0"/>
              <a:t>Koncentryczna żyła miedziana</a:t>
            </a:r>
            <a:br>
              <a:rPr lang="pl-PL" sz="1800" b="0" i="0" u="none" strike="noStrike" baseline="0" dirty="0"/>
            </a:br>
            <a:r>
              <a:rPr lang="pl-PL" sz="1800" b="0" i="0" u="none" strike="noStrike" baseline="0" dirty="0"/>
              <a:t>5 - Powłoka zewnętrzna z PVC</a:t>
            </a:r>
          </a:p>
          <a:p>
            <a:pPr algn="l"/>
            <a:endParaRPr lang="pl-PL" sz="1800" b="0" i="0" u="none" strike="noStrike" baseline="0" dirty="0"/>
          </a:p>
          <a:p>
            <a:pPr algn="l">
              <a:lnSpc>
                <a:spcPct val="115000"/>
              </a:lnSpc>
              <a:spcAft>
                <a:spcPts val="1000"/>
              </a:spcAft>
            </a:pPr>
            <a:r>
              <a:rPr lang="pl-PL" sz="1800" b="0" i="0" u="none" strike="noStrike" baseline="0" dirty="0"/>
              <a:t>Kable elektroenergetyczne z izolacją PVC ekranowane przeznaczone do układania na stałe, wewnątrz i na zewnątrz pomieszczeń, bezpośrednio w ziemi i w obudowach betonowych, odporne na promieniowanie UV.</a:t>
            </a:r>
          </a:p>
          <a:p>
            <a:pPr algn="l">
              <a:lnSpc>
                <a:spcPct val="115000"/>
              </a:lnSpc>
              <a:spcAft>
                <a:spcPts val="1000"/>
              </a:spcAft>
            </a:pPr>
            <a:r>
              <a:rPr lang="pl-PL" sz="1800" b="0" i="0" u="none" strike="noStrike" baseline="0" dirty="0"/>
              <a:t>Konstrukcja tych wyrobów jest zgodna ze wskazanymi normami przedmiotowymi.</a:t>
            </a:r>
          </a:p>
          <a:p>
            <a:pPr algn="l">
              <a:lnSpc>
                <a:spcPct val="115000"/>
              </a:lnSpc>
              <a:spcAft>
                <a:spcPts val="1000"/>
              </a:spcAft>
            </a:pPr>
            <a:r>
              <a:rPr lang="pl-PL" sz="1800" b="0" i="0" u="none" strike="noStrike" baseline="0" dirty="0"/>
              <a:t>W trakcie prac instalacyjnych wymagane jest stosowanie się do obowiązujących przepisów w tym zakresie.</a:t>
            </a:r>
          </a:p>
        </p:txBody>
      </p:sp>
      <p:pic>
        <p:nvPicPr>
          <p:cNvPr id="6" name="Obraz 5">
            <a:extLst>
              <a:ext uri="{FF2B5EF4-FFF2-40B4-BE49-F238E27FC236}">
                <a16:creationId xmlns:a16="http://schemas.microsoft.com/office/drawing/2014/main" id="{B0E20EE8-AB4D-20E1-F49B-6D70E4C40B75}"/>
              </a:ext>
            </a:extLst>
          </p:cNvPr>
          <p:cNvPicPr>
            <a:picLocks noChangeAspect="1"/>
          </p:cNvPicPr>
          <p:nvPr/>
        </p:nvPicPr>
        <p:blipFill>
          <a:blip r:embed="rId2"/>
          <a:stretch>
            <a:fillRect/>
          </a:stretch>
        </p:blipFill>
        <p:spPr>
          <a:xfrm>
            <a:off x="6463127" y="1241659"/>
            <a:ext cx="4401164" cy="2438740"/>
          </a:xfrm>
          <a:prstGeom prst="rect">
            <a:avLst/>
          </a:prstGeom>
        </p:spPr>
      </p:pic>
      <p:sp>
        <p:nvSpPr>
          <p:cNvPr id="7" name="pole tekstowe 6">
            <a:extLst>
              <a:ext uri="{FF2B5EF4-FFF2-40B4-BE49-F238E27FC236}">
                <a16:creationId xmlns:a16="http://schemas.microsoft.com/office/drawing/2014/main" id="{7759A160-1181-F003-3878-18BF123E64C6}"/>
              </a:ext>
            </a:extLst>
          </p:cNvPr>
          <p:cNvSpPr txBox="1"/>
          <p:nvPr/>
        </p:nvSpPr>
        <p:spPr>
          <a:xfrm>
            <a:off x="235526" y="6457532"/>
            <a:ext cx="4909129" cy="253916"/>
          </a:xfrm>
          <a:prstGeom prst="rect">
            <a:avLst/>
          </a:prstGeom>
          <a:noFill/>
        </p:spPr>
        <p:txBody>
          <a:bodyPr wrap="square" rtlCol="0">
            <a:spAutoFit/>
          </a:bodyPr>
          <a:lstStyle/>
          <a:p>
            <a:r>
              <a:rPr lang="pl-PL" sz="1050" dirty="0"/>
              <a:t>Źródło: Katalog NKT Przewody i kable elektroenergetyczne niskiego napięcia</a:t>
            </a:r>
          </a:p>
        </p:txBody>
      </p:sp>
    </p:spTree>
    <p:extLst>
      <p:ext uri="{BB962C8B-B14F-4D97-AF65-F5344CB8AC3E}">
        <p14:creationId xmlns:p14="http://schemas.microsoft.com/office/powerpoint/2010/main" val="2539315260"/>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2A0CB2-AD67-5427-2B8D-E283ED75326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44EF44E-A292-083A-2AF1-5C718C666155}"/>
              </a:ext>
            </a:extLst>
          </p:cNvPr>
          <p:cNvSpPr>
            <a:spLocks noGrp="1"/>
          </p:cNvSpPr>
          <p:nvPr>
            <p:ph type="ctrTitle"/>
          </p:nvPr>
        </p:nvSpPr>
        <p:spPr>
          <a:xfrm>
            <a:off x="365759" y="400468"/>
            <a:ext cx="11540691" cy="841191"/>
          </a:xfrm>
        </p:spPr>
        <p:txBody>
          <a:bodyPr>
            <a:normAutofit/>
          </a:bodyPr>
          <a:lstStyle/>
          <a:p>
            <a:r>
              <a:rPr lang="pl-PL" sz="4800" dirty="0">
                <a:latin typeface="+mn-lt"/>
              </a:rPr>
              <a:t>Listwa korytko</a:t>
            </a:r>
            <a:endParaRPr lang="pl-PL" sz="4800" noProof="0" dirty="0">
              <a:latin typeface="+mn-lt"/>
            </a:endParaRPr>
          </a:p>
        </p:txBody>
      </p:sp>
      <p:sp>
        <p:nvSpPr>
          <p:cNvPr id="11" name="AutoShape 4">
            <a:extLst>
              <a:ext uri="{FF2B5EF4-FFF2-40B4-BE49-F238E27FC236}">
                <a16:creationId xmlns:a16="http://schemas.microsoft.com/office/drawing/2014/main" id="{7CE918E4-4390-D2E8-2879-5B5813E2BCD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F1322AB1-EF0C-26AE-F7DC-4BF2472B86FC}"/>
              </a:ext>
            </a:extLst>
          </p:cNvPr>
          <p:cNvSpPr txBox="1"/>
          <p:nvPr/>
        </p:nvSpPr>
        <p:spPr>
          <a:xfrm>
            <a:off x="586509" y="1565234"/>
            <a:ext cx="11018982" cy="1711366"/>
          </a:xfrm>
          <a:prstGeom prst="rect">
            <a:avLst/>
          </a:prstGeom>
          <a:noFill/>
        </p:spPr>
        <p:txBody>
          <a:bodyPr wrap="square" rtlCol="0">
            <a:spAutoFit/>
          </a:bodyPr>
          <a:lstStyle/>
          <a:p>
            <a:pPr algn="just">
              <a:lnSpc>
                <a:spcPct val="150000"/>
              </a:lnSpc>
            </a:pPr>
            <a:r>
              <a:rPr lang="pl-PL" b="0" i="0" dirty="0">
                <a:effectLst/>
              </a:rPr>
              <a:t>Listwa korytko z tworzyw sztucznych (często nazywane po prostu „korytkiem kablowym” lub „kanałem kablowym”) to element instalacji elektrycznej służący do prowadzenia, ochrony i organizacji kabli elektrycznych, teleinformatycznych lub sygnałowych. Ułatwia estetyczne i bezpieczne rozprowadzenie kabli w budynkach mieszkalnych, biurowych i przemysłowych.</a:t>
            </a:r>
            <a:endParaRPr lang="pl-PL" dirty="0"/>
          </a:p>
        </p:txBody>
      </p:sp>
      <p:pic>
        <p:nvPicPr>
          <p:cNvPr id="4" name="Obraz 3">
            <a:extLst>
              <a:ext uri="{FF2B5EF4-FFF2-40B4-BE49-F238E27FC236}">
                <a16:creationId xmlns:a16="http://schemas.microsoft.com/office/drawing/2014/main" id="{0697C55A-19A8-D068-169E-0398C0E2DE1C}"/>
              </a:ext>
            </a:extLst>
          </p:cNvPr>
          <p:cNvPicPr>
            <a:picLocks noChangeAspect="1"/>
          </p:cNvPicPr>
          <p:nvPr/>
        </p:nvPicPr>
        <p:blipFill>
          <a:blip r:embed="rId2"/>
          <a:stretch>
            <a:fillRect/>
          </a:stretch>
        </p:blipFill>
        <p:spPr>
          <a:xfrm>
            <a:off x="795129" y="3101008"/>
            <a:ext cx="3190461" cy="3190461"/>
          </a:xfrm>
          <a:prstGeom prst="rect">
            <a:avLst/>
          </a:prstGeom>
        </p:spPr>
      </p:pic>
      <p:pic>
        <p:nvPicPr>
          <p:cNvPr id="5" name="Obraz 4">
            <a:extLst>
              <a:ext uri="{FF2B5EF4-FFF2-40B4-BE49-F238E27FC236}">
                <a16:creationId xmlns:a16="http://schemas.microsoft.com/office/drawing/2014/main" id="{A624A1F3-926A-E448-AB37-61520B63E4DF}"/>
              </a:ext>
            </a:extLst>
          </p:cNvPr>
          <p:cNvPicPr>
            <a:picLocks noChangeAspect="1"/>
          </p:cNvPicPr>
          <p:nvPr/>
        </p:nvPicPr>
        <p:blipFill>
          <a:blip r:embed="rId3"/>
          <a:stretch>
            <a:fillRect/>
          </a:stretch>
        </p:blipFill>
        <p:spPr>
          <a:xfrm>
            <a:off x="4497804" y="3014869"/>
            <a:ext cx="3276600" cy="3276600"/>
          </a:xfrm>
          <a:prstGeom prst="rect">
            <a:avLst/>
          </a:prstGeom>
        </p:spPr>
      </p:pic>
      <p:pic>
        <p:nvPicPr>
          <p:cNvPr id="6" name="Obraz 5">
            <a:extLst>
              <a:ext uri="{FF2B5EF4-FFF2-40B4-BE49-F238E27FC236}">
                <a16:creationId xmlns:a16="http://schemas.microsoft.com/office/drawing/2014/main" id="{3ABB0E6F-2C20-D96D-3786-AFF0DE649380}"/>
              </a:ext>
            </a:extLst>
          </p:cNvPr>
          <p:cNvPicPr>
            <a:picLocks noChangeAspect="1"/>
          </p:cNvPicPr>
          <p:nvPr/>
        </p:nvPicPr>
        <p:blipFill>
          <a:blip r:embed="rId4"/>
          <a:stretch>
            <a:fillRect/>
          </a:stretch>
        </p:blipFill>
        <p:spPr>
          <a:xfrm>
            <a:off x="8633691" y="3101008"/>
            <a:ext cx="2971800" cy="2971800"/>
          </a:xfrm>
          <a:prstGeom prst="rect">
            <a:avLst/>
          </a:prstGeom>
        </p:spPr>
      </p:pic>
      <p:sp>
        <p:nvSpPr>
          <p:cNvPr id="8" name="pole tekstowe 7">
            <a:extLst>
              <a:ext uri="{FF2B5EF4-FFF2-40B4-BE49-F238E27FC236}">
                <a16:creationId xmlns:a16="http://schemas.microsoft.com/office/drawing/2014/main" id="{B6BFCF81-37BE-C825-E6E7-AE67B4BBECEA}"/>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5"/>
              </a:rPr>
              <a:t>https://hager.com/pl/katalog/systemy-prowadzenia-instalacji-elektrycznych/tehalit-br-tehalit-bkis-tehalit-gbd-a</a:t>
            </a:r>
            <a:r>
              <a:rPr lang="pl-PL" sz="1050" dirty="0"/>
              <a:t> </a:t>
            </a:r>
          </a:p>
        </p:txBody>
      </p:sp>
    </p:spTree>
    <p:extLst>
      <p:ext uri="{BB962C8B-B14F-4D97-AF65-F5344CB8AC3E}">
        <p14:creationId xmlns:p14="http://schemas.microsoft.com/office/powerpoint/2010/main" val="3767912541"/>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8A853-4D0B-D401-ABCD-727D4F70A3DD}"/>
            </a:ext>
          </a:extLst>
        </p:cNvPr>
        <p:cNvGrpSpPr/>
        <p:nvPr/>
      </p:nvGrpSpPr>
      <p:grpSpPr>
        <a:xfrm>
          <a:off x="0" y="0"/>
          <a:ext cx="0" cy="0"/>
          <a:chOff x="0" y="0"/>
          <a:chExt cx="0" cy="0"/>
        </a:xfrm>
      </p:grpSpPr>
      <p:pic>
        <p:nvPicPr>
          <p:cNvPr id="7170" name="Picture 2" descr=" ">
            <a:extLst>
              <a:ext uri="{FF2B5EF4-FFF2-40B4-BE49-F238E27FC236}">
                <a16:creationId xmlns:a16="http://schemas.microsoft.com/office/drawing/2014/main" id="{36221613-20B9-B081-ECAE-D7FC972163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8350" y="4171532"/>
            <a:ext cx="3848100" cy="2286000"/>
          </a:xfrm>
          <a:prstGeom prst="rect">
            <a:avLst/>
          </a:prstGeom>
          <a:noFill/>
          <a:extLst>
            <a:ext uri="{909E8E84-426E-40DD-AFC4-6F175D3DCCD1}">
              <a14:hiddenFill xmlns:a14="http://schemas.microsoft.com/office/drawing/2010/main">
                <a:solidFill>
                  <a:srgbClr val="FFFFFF"/>
                </a:solidFill>
              </a14:hiddenFill>
            </a:ext>
          </a:extLst>
        </p:spPr>
      </p:pic>
      <p:sp>
        <p:nvSpPr>
          <p:cNvPr id="2" name="Tytuł 1">
            <a:extLst>
              <a:ext uri="{FF2B5EF4-FFF2-40B4-BE49-F238E27FC236}">
                <a16:creationId xmlns:a16="http://schemas.microsoft.com/office/drawing/2014/main" id="{A74770C9-D898-81ED-8976-E188BDD70B12}"/>
              </a:ext>
            </a:extLst>
          </p:cNvPr>
          <p:cNvSpPr>
            <a:spLocks noGrp="1"/>
          </p:cNvSpPr>
          <p:nvPr>
            <p:ph type="ctrTitle"/>
          </p:nvPr>
        </p:nvSpPr>
        <p:spPr>
          <a:xfrm>
            <a:off x="365759" y="400468"/>
            <a:ext cx="11540691" cy="841191"/>
          </a:xfrm>
        </p:spPr>
        <p:txBody>
          <a:bodyPr>
            <a:normAutofit/>
          </a:bodyPr>
          <a:lstStyle/>
          <a:p>
            <a:r>
              <a:rPr lang="pl-PL" sz="4800" dirty="0">
                <a:latin typeface="+mn-lt"/>
              </a:rPr>
              <a:t>Listwa korytko - rodzaje</a:t>
            </a:r>
            <a:endParaRPr lang="pl-PL" sz="4800" noProof="0" dirty="0">
              <a:latin typeface="+mn-lt"/>
            </a:endParaRPr>
          </a:p>
        </p:txBody>
      </p:sp>
      <p:sp>
        <p:nvSpPr>
          <p:cNvPr id="11" name="AutoShape 4">
            <a:extLst>
              <a:ext uri="{FF2B5EF4-FFF2-40B4-BE49-F238E27FC236}">
                <a16:creationId xmlns:a16="http://schemas.microsoft.com/office/drawing/2014/main" id="{106A3D72-13D1-D896-3E90-5B3BD2AB24E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08AB2980-F21F-0C60-E0AD-B6C79FA6C1AC}"/>
              </a:ext>
            </a:extLst>
          </p:cNvPr>
          <p:cNvSpPr txBox="1"/>
          <p:nvPr/>
        </p:nvSpPr>
        <p:spPr>
          <a:xfrm>
            <a:off x="586509" y="1456138"/>
            <a:ext cx="7471841" cy="5573962"/>
          </a:xfrm>
          <a:prstGeom prst="rect">
            <a:avLst/>
          </a:prstGeom>
          <a:noFill/>
        </p:spPr>
        <p:txBody>
          <a:bodyPr wrap="square" rtlCol="0">
            <a:spAutoFit/>
          </a:bodyPr>
          <a:lstStyle/>
          <a:p>
            <a:pPr algn="just">
              <a:lnSpc>
                <a:spcPct val="150000"/>
              </a:lnSpc>
              <a:buNone/>
            </a:pPr>
            <a:r>
              <a:rPr lang="pl-PL" b="0" i="0" dirty="0">
                <a:effectLst/>
              </a:rPr>
              <a:t>Listwy elektroinstalacyjne (przypodłogowe lub przyścienne)</a:t>
            </a:r>
          </a:p>
          <a:p>
            <a:pPr lvl="1" algn="just">
              <a:lnSpc>
                <a:spcPct val="150000"/>
              </a:lnSpc>
              <a:spcAft>
                <a:spcPts val="600"/>
              </a:spcAft>
              <a:buFont typeface="Arial" panose="020B0604020202020204" pitchFamily="34" charset="0"/>
              <a:buChar char="•"/>
            </a:pPr>
            <a:r>
              <a:rPr lang="pl-PL" b="0" i="0" dirty="0">
                <a:effectLst/>
              </a:rPr>
              <a:t> Montowane wzdłuż ścian lub przy podłodze.</a:t>
            </a:r>
          </a:p>
          <a:p>
            <a:pPr lvl="1" algn="just">
              <a:lnSpc>
                <a:spcPct val="150000"/>
              </a:lnSpc>
              <a:spcAft>
                <a:spcPts val="600"/>
              </a:spcAft>
              <a:buFont typeface="Arial" panose="020B0604020202020204" pitchFamily="34" charset="0"/>
              <a:buChar char="•"/>
            </a:pPr>
            <a:r>
              <a:rPr lang="pl-PL" b="0" i="0" dirty="0">
                <a:effectLst/>
              </a:rPr>
              <a:t> Umożliwiają prowadzenie kabli w pomieszczeniach bez konieczności kucia ścian.</a:t>
            </a:r>
          </a:p>
          <a:p>
            <a:pPr lvl="1" algn="just">
              <a:lnSpc>
                <a:spcPct val="150000"/>
              </a:lnSpc>
              <a:spcAft>
                <a:spcPts val="600"/>
              </a:spcAft>
              <a:buFont typeface="Arial" panose="020B0604020202020204" pitchFamily="34" charset="0"/>
              <a:buChar char="•"/>
            </a:pPr>
            <a:r>
              <a:rPr lang="pl-PL" b="0" i="0" dirty="0">
                <a:effectLst/>
              </a:rPr>
              <a:t> Często mają zdejmowaną pokrywę i przegrody wewnętrzne.</a:t>
            </a:r>
          </a:p>
          <a:p>
            <a:pPr lvl="1" algn="just">
              <a:lnSpc>
                <a:spcPct val="150000"/>
              </a:lnSpc>
              <a:spcAft>
                <a:spcPts val="600"/>
              </a:spcAft>
              <a:buFont typeface="Arial" panose="020B0604020202020204" pitchFamily="34" charset="0"/>
              <a:buChar char="•"/>
            </a:pPr>
            <a:r>
              <a:rPr lang="pl-PL" b="0" i="0" dirty="0">
                <a:effectLst/>
              </a:rPr>
              <a:t> Występują w różnych kolorach i rozmiarach (np. 40x20 mm, 60x40 mm).</a:t>
            </a:r>
            <a:endParaRPr lang="pl-PL" dirty="0"/>
          </a:p>
          <a:p>
            <a:pPr algn="just">
              <a:lnSpc>
                <a:spcPct val="150000"/>
              </a:lnSpc>
              <a:buNone/>
            </a:pPr>
            <a:r>
              <a:rPr lang="pl-PL" b="0" i="0" dirty="0">
                <a:effectLst/>
              </a:rPr>
              <a:t>Mini-kanały kablowe</a:t>
            </a:r>
          </a:p>
          <a:p>
            <a:pPr lvl="1" algn="just">
              <a:lnSpc>
                <a:spcPct val="150000"/>
              </a:lnSpc>
              <a:spcAft>
                <a:spcPts val="600"/>
              </a:spcAft>
              <a:buFont typeface="Arial" panose="020B0604020202020204" pitchFamily="34" charset="0"/>
              <a:buChar char="•"/>
            </a:pPr>
            <a:r>
              <a:rPr lang="pl-PL" b="0" i="0" dirty="0">
                <a:effectLst/>
              </a:rPr>
              <a:t> Małe kanały do prowadzenia pojedynczych kabli (np. do lamp, czujników).</a:t>
            </a:r>
          </a:p>
          <a:p>
            <a:pPr lvl="1" algn="just">
              <a:lnSpc>
                <a:spcPct val="150000"/>
              </a:lnSpc>
              <a:spcAft>
                <a:spcPts val="600"/>
              </a:spcAft>
              <a:buFont typeface="Arial" panose="020B0604020202020204" pitchFamily="34" charset="0"/>
              <a:buChar char="•"/>
            </a:pPr>
            <a:r>
              <a:rPr lang="pl-PL" b="0" i="0" dirty="0">
                <a:effectLst/>
              </a:rPr>
              <a:t> Estetyczne, często stosowane w domach i biurach.</a:t>
            </a:r>
          </a:p>
          <a:p>
            <a:pPr lvl="1" algn="just">
              <a:lnSpc>
                <a:spcPct val="150000"/>
              </a:lnSpc>
              <a:spcAft>
                <a:spcPts val="600"/>
              </a:spcAft>
            </a:pPr>
            <a:endParaRPr lang="pl-PL" b="0" i="0" dirty="0">
              <a:effectLst/>
            </a:endParaRPr>
          </a:p>
          <a:p>
            <a:pPr algn="just">
              <a:lnSpc>
                <a:spcPct val="150000"/>
              </a:lnSpc>
              <a:buNone/>
            </a:pPr>
            <a:endParaRPr lang="pl-PL" b="0" i="0" dirty="0">
              <a:effectLst/>
            </a:endParaRPr>
          </a:p>
        </p:txBody>
      </p:sp>
    </p:spTree>
    <p:extLst>
      <p:ext uri="{BB962C8B-B14F-4D97-AF65-F5344CB8AC3E}">
        <p14:creationId xmlns:p14="http://schemas.microsoft.com/office/powerpoint/2010/main" val="536606147"/>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18D74-0218-631B-B7EB-674763A36BFE}"/>
            </a:ext>
          </a:extLst>
        </p:cNvPr>
        <p:cNvGrpSpPr/>
        <p:nvPr/>
      </p:nvGrpSpPr>
      <p:grpSpPr>
        <a:xfrm>
          <a:off x="0" y="0"/>
          <a:ext cx="0" cy="0"/>
          <a:chOff x="0" y="0"/>
          <a:chExt cx="0" cy="0"/>
        </a:xfrm>
      </p:grpSpPr>
      <p:pic>
        <p:nvPicPr>
          <p:cNvPr id="10" name="Obraz 9">
            <a:extLst>
              <a:ext uri="{FF2B5EF4-FFF2-40B4-BE49-F238E27FC236}">
                <a16:creationId xmlns:a16="http://schemas.microsoft.com/office/drawing/2014/main" id="{5A588B44-2375-CC81-F0AE-83EF351F4E7D}"/>
              </a:ext>
            </a:extLst>
          </p:cNvPr>
          <p:cNvPicPr>
            <a:picLocks noChangeAspect="1"/>
          </p:cNvPicPr>
          <p:nvPr/>
        </p:nvPicPr>
        <p:blipFill>
          <a:blip r:embed="rId2"/>
          <a:stretch>
            <a:fillRect/>
          </a:stretch>
        </p:blipFill>
        <p:spPr>
          <a:xfrm>
            <a:off x="3299791" y="4081555"/>
            <a:ext cx="4119769" cy="2117561"/>
          </a:xfrm>
          <a:prstGeom prst="rect">
            <a:avLst/>
          </a:prstGeom>
        </p:spPr>
      </p:pic>
      <p:sp>
        <p:nvSpPr>
          <p:cNvPr id="2" name="Tytuł 1">
            <a:extLst>
              <a:ext uri="{FF2B5EF4-FFF2-40B4-BE49-F238E27FC236}">
                <a16:creationId xmlns:a16="http://schemas.microsoft.com/office/drawing/2014/main" id="{E4E8B245-77B5-EE53-5273-567037F742A5}"/>
              </a:ext>
            </a:extLst>
          </p:cNvPr>
          <p:cNvSpPr>
            <a:spLocks noGrp="1"/>
          </p:cNvSpPr>
          <p:nvPr>
            <p:ph type="ctrTitle"/>
          </p:nvPr>
        </p:nvSpPr>
        <p:spPr>
          <a:xfrm>
            <a:off x="365759" y="400468"/>
            <a:ext cx="11540691" cy="841191"/>
          </a:xfrm>
        </p:spPr>
        <p:txBody>
          <a:bodyPr>
            <a:normAutofit/>
          </a:bodyPr>
          <a:lstStyle/>
          <a:p>
            <a:r>
              <a:rPr lang="pl-PL" sz="4800" dirty="0">
                <a:latin typeface="+mn-lt"/>
              </a:rPr>
              <a:t>Montaż mini kanałów instalacyjnych</a:t>
            </a:r>
            <a:endParaRPr lang="pl-PL" sz="4800" noProof="0" dirty="0">
              <a:latin typeface="+mn-lt"/>
            </a:endParaRPr>
          </a:p>
        </p:txBody>
      </p:sp>
      <p:sp>
        <p:nvSpPr>
          <p:cNvPr id="11" name="AutoShape 4">
            <a:extLst>
              <a:ext uri="{FF2B5EF4-FFF2-40B4-BE49-F238E27FC236}">
                <a16:creationId xmlns:a16="http://schemas.microsoft.com/office/drawing/2014/main" id="{87ED7EE0-820E-F440-4D24-4DCAF6A11B6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DA2A49E7-D64F-359F-3063-1B4C18E89D4B}"/>
              </a:ext>
            </a:extLst>
          </p:cNvPr>
          <p:cNvSpPr txBox="1"/>
          <p:nvPr/>
        </p:nvSpPr>
        <p:spPr>
          <a:xfrm>
            <a:off x="596448" y="1453033"/>
            <a:ext cx="8299074" cy="2542363"/>
          </a:xfrm>
          <a:prstGeom prst="rect">
            <a:avLst/>
          </a:prstGeom>
          <a:noFill/>
        </p:spPr>
        <p:txBody>
          <a:bodyPr wrap="square" rtlCol="0">
            <a:spAutoFit/>
          </a:bodyPr>
          <a:lstStyle/>
          <a:p>
            <a:pPr algn="just">
              <a:lnSpc>
                <a:spcPct val="150000"/>
              </a:lnSpc>
              <a:buNone/>
            </a:pPr>
            <a:r>
              <a:rPr lang="pl-PL" b="0" i="0" dirty="0">
                <a:effectLst/>
              </a:rPr>
              <a:t>Montaż Mini kanału (z taśmą samoprzylepną)</a:t>
            </a:r>
          </a:p>
          <a:p>
            <a:pPr marL="800100" lvl="1" indent="-342900" algn="just">
              <a:lnSpc>
                <a:spcPct val="150000"/>
              </a:lnSpc>
              <a:buFont typeface="+mj-lt"/>
              <a:buAutoNum type="arabicPeriod"/>
            </a:pPr>
            <a:r>
              <a:rPr lang="pl-PL" b="0" i="0" dirty="0">
                <a:effectLst/>
              </a:rPr>
              <a:t>Usunąć folię ochronną. </a:t>
            </a:r>
          </a:p>
          <a:p>
            <a:pPr marL="800100" lvl="1" indent="-342900" algn="just">
              <a:lnSpc>
                <a:spcPct val="150000"/>
              </a:lnSpc>
              <a:buFont typeface="+mj-lt"/>
              <a:buAutoNum type="arabicPeriod"/>
            </a:pPr>
            <a:r>
              <a:rPr lang="pl-PL" b="0" i="0" dirty="0">
                <a:effectLst/>
              </a:rPr>
              <a:t>Przykleić kanał na wolnym od kurzu i oczyszczonym podłożu.</a:t>
            </a:r>
          </a:p>
          <a:p>
            <a:pPr algn="just">
              <a:lnSpc>
                <a:spcPct val="150000"/>
              </a:lnSpc>
              <a:buNone/>
            </a:pPr>
            <a:endParaRPr lang="pl-PL" b="0" i="0" dirty="0">
              <a:effectLst/>
            </a:endParaRPr>
          </a:p>
          <a:p>
            <a:pPr algn="just">
              <a:lnSpc>
                <a:spcPct val="150000"/>
              </a:lnSpc>
              <a:buNone/>
            </a:pPr>
            <a:r>
              <a:rPr lang="pl-PL" b="0" i="0" dirty="0">
                <a:effectLst/>
              </a:rPr>
              <a:t>Za pomocą dedykowanych nożyc do kanałów kablowych można dokładnie przycinać elementy.</a:t>
            </a:r>
          </a:p>
        </p:txBody>
      </p:sp>
      <p:pic>
        <p:nvPicPr>
          <p:cNvPr id="6" name="Obraz 5">
            <a:extLst>
              <a:ext uri="{FF2B5EF4-FFF2-40B4-BE49-F238E27FC236}">
                <a16:creationId xmlns:a16="http://schemas.microsoft.com/office/drawing/2014/main" id="{33F2890D-90EB-BB59-C6D2-8194C44FEF1B}"/>
              </a:ext>
            </a:extLst>
          </p:cNvPr>
          <p:cNvPicPr>
            <a:picLocks noChangeAspect="1"/>
          </p:cNvPicPr>
          <p:nvPr/>
        </p:nvPicPr>
        <p:blipFill>
          <a:blip r:embed="rId3"/>
          <a:stretch>
            <a:fillRect/>
          </a:stretch>
        </p:blipFill>
        <p:spPr>
          <a:xfrm>
            <a:off x="9209167" y="1737200"/>
            <a:ext cx="2301439" cy="1844200"/>
          </a:xfrm>
          <a:prstGeom prst="rect">
            <a:avLst/>
          </a:prstGeom>
        </p:spPr>
      </p:pic>
      <p:pic>
        <p:nvPicPr>
          <p:cNvPr id="8" name="Obraz 7">
            <a:extLst>
              <a:ext uri="{FF2B5EF4-FFF2-40B4-BE49-F238E27FC236}">
                <a16:creationId xmlns:a16="http://schemas.microsoft.com/office/drawing/2014/main" id="{40D99042-AAF5-21AB-0701-8FD315FB046B}"/>
              </a:ext>
            </a:extLst>
          </p:cNvPr>
          <p:cNvPicPr>
            <a:picLocks noChangeAspect="1"/>
          </p:cNvPicPr>
          <p:nvPr/>
        </p:nvPicPr>
        <p:blipFill>
          <a:blip r:embed="rId4"/>
          <a:stretch>
            <a:fillRect/>
          </a:stretch>
        </p:blipFill>
        <p:spPr>
          <a:xfrm>
            <a:off x="9209166" y="4135922"/>
            <a:ext cx="2301439" cy="1851820"/>
          </a:xfrm>
          <a:prstGeom prst="rect">
            <a:avLst/>
          </a:prstGeom>
        </p:spPr>
      </p:pic>
      <p:sp>
        <p:nvSpPr>
          <p:cNvPr id="9" name="pole tekstowe 8">
            <a:extLst>
              <a:ext uri="{FF2B5EF4-FFF2-40B4-BE49-F238E27FC236}">
                <a16:creationId xmlns:a16="http://schemas.microsoft.com/office/drawing/2014/main" id="{7F7A6076-39CA-6E82-70B2-F3EF7EA1A381}"/>
              </a:ext>
            </a:extLst>
          </p:cNvPr>
          <p:cNvSpPr txBox="1"/>
          <p:nvPr/>
        </p:nvSpPr>
        <p:spPr>
          <a:xfrm>
            <a:off x="207817" y="6199116"/>
            <a:ext cx="11828469" cy="577081"/>
          </a:xfrm>
          <a:prstGeom prst="rect">
            <a:avLst/>
          </a:prstGeom>
          <a:noFill/>
        </p:spPr>
        <p:txBody>
          <a:bodyPr wrap="square" rtlCol="0">
            <a:spAutoFit/>
          </a:bodyPr>
          <a:lstStyle/>
          <a:p>
            <a:r>
              <a:rPr lang="pl-PL" sz="1050" dirty="0"/>
              <a:t>Źródło: katalog OBO </a:t>
            </a:r>
            <a:r>
              <a:rPr lang="pl-PL" sz="1050" dirty="0" err="1"/>
              <a:t>Betterman</a:t>
            </a:r>
            <a:endParaRPr lang="pl-PL" sz="1050" dirty="0"/>
          </a:p>
          <a:p>
            <a:r>
              <a:rPr lang="pl-PL" sz="1050" dirty="0">
                <a:hlinkClick r:id="rId5"/>
              </a:rPr>
              <a:t>https://www.knipex.com/pl-pl/produkty/szczypce-rowerowe/no%C5%BCyce-do-tworzywa-sztucznego-r%C3%B3wnie%C5%BC-do-korytek-kablowych/no%C5%BCyce-do-tworzywa-sztucznego-r%C3%B3wnie%C5%BC-do-korytek-kablowych/950221</a:t>
            </a:r>
            <a:r>
              <a:rPr lang="pl-PL" sz="1050" dirty="0"/>
              <a:t> </a:t>
            </a:r>
          </a:p>
        </p:txBody>
      </p:sp>
    </p:spTree>
    <p:extLst>
      <p:ext uri="{BB962C8B-B14F-4D97-AF65-F5344CB8AC3E}">
        <p14:creationId xmlns:p14="http://schemas.microsoft.com/office/powerpoint/2010/main" val="3742503675"/>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158FD-E21C-AA8C-7B8F-EC96988B651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FF6431D-40C7-5321-8791-FBF14F6712A3}"/>
              </a:ext>
            </a:extLst>
          </p:cNvPr>
          <p:cNvSpPr>
            <a:spLocks noGrp="1"/>
          </p:cNvSpPr>
          <p:nvPr>
            <p:ph type="ctrTitle"/>
          </p:nvPr>
        </p:nvSpPr>
        <p:spPr>
          <a:xfrm>
            <a:off x="365759" y="400468"/>
            <a:ext cx="11540691" cy="841191"/>
          </a:xfrm>
        </p:spPr>
        <p:txBody>
          <a:bodyPr>
            <a:normAutofit/>
          </a:bodyPr>
          <a:lstStyle/>
          <a:p>
            <a:r>
              <a:rPr lang="pl-PL" sz="4800" dirty="0">
                <a:latin typeface="+mn-lt"/>
              </a:rPr>
              <a:t>Montaż kanałów instalacyjnych np. WDK</a:t>
            </a:r>
            <a:endParaRPr lang="pl-PL" sz="4800" noProof="0" dirty="0">
              <a:latin typeface="+mn-lt"/>
            </a:endParaRPr>
          </a:p>
        </p:txBody>
      </p:sp>
      <p:sp>
        <p:nvSpPr>
          <p:cNvPr id="11" name="AutoShape 4">
            <a:extLst>
              <a:ext uri="{FF2B5EF4-FFF2-40B4-BE49-F238E27FC236}">
                <a16:creationId xmlns:a16="http://schemas.microsoft.com/office/drawing/2014/main" id="{7417EF3A-B6AB-4273-7DA1-39CF5BB66A6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715B9EFA-CC6B-8ED7-F1C4-831A403FA8CC}"/>
              </a:ext>
            </a:extLst>
          </p:cNvPr>
          <p:cNvSpPr txBox="1"/>
          <p:nvPr/>
        </p:nvSpPr>
        <p:spPr>
          <a:xfrm>
            <a:off x="530187" y="2699421"/>
            <a:ext cx="8299074" cy="2542363"/>
          </a:xfrm>
          <a:prstGeom prst="rect">
            <a:avLst/>
          </a:prstGeom>
          <a:noFill/>
        </p:spPr>
        <p:txBody>
          <a:bodyPr wrap="square" rtlCol="0">
            <a:spAutoFit/>
          </a:bodyPr>
          <a:lstStyle/>
          <a:p>
            <a:pPr algn="just">
              <a:lnSpc>
                <a:spcPct val="150000"/>
              </a:lnSpc>
              <a:buNone/>
            </a:pPr>
            <a:r>
              <a:rPr lang="pl-PL" b="0" i="0" dirty="0">
                <a:effectLst/>
              </a:rPr>
              <a:t>WDK z listwą </a:t>
            </a:r>
            <a:r>
              <a:rPr lang="pl-PL" b="0" i="0" dirty="0" err="1">
                <a:effectLst/>
              </a:rPr>
              <a:t>gwoździową</a:t>
            </a:r>
            <a:endParaRPr lang="pl-PL" b="0" i="0" dirty="0">
              <a:effectLst/>
            </a:endParaRPr>
          </a:p>
          <a:p>
            <a:pPr algn="just">
              <a:lnSpc>
                <a:spcPct val="150000"/>
              </a:lnSpc>
              <a:buNone/>
            </a:pPr>
            <a:r>
              <a:rPr lang="pl-PL" b="0" i="0" dirty="0">
                <a:effectLst/>
              </a:rPr>
              <a:t>Dzięki listwie </a:t>
            </a:r>
            <a:r>
              <a:rPr lang="pl-PL" b="0" i="0" dirty="0" err="1">
                <a:effectLst/>
              </a:rPr>
              <a:t>gwoździowej</a:t>
            </a:r>
            <a:r>
              <a:rPr lang="pl-PL" b="0" i="0" dirty="0">
                <a:effectLst/>
              </a:rPr>
              <a:t> kanały WDK można montować za pomocą stalowych gwoździ. Jednocześnie zapobiega to uszkodzeniu kabli. Listwę </a:t>
            </a:r>
            <a:r>
              <a:rPr lang="pl-PL" b="0" i="0" dirty="0" err="1">
                <a:effectLst/>
              </a:rPr>
              <a:t>gwoździową</a:t>
            </a:r>
            <a:r>
              <a:rPr lang="pl-PL" b="0" i="0" dirty="0">
                <a:effectLst/>
              </a:rPr>
              <a:t> można również zastosować jako przegrodę przy układaniu kabli o różnych poziomach napięcia.</a:t>
            </a:r>
          </a:p>
          <a:p>
            <a:pPr algn="just">
              <a:lnSpc>
                <a:spcPct val="150000"/>
              </a:lnSpc>
              <a:buNone/>
            </a:pPr>
            <a:r>
              <a:rPr lang="pl-PL" dirty="0"/>
              <a:t>Montażu </a:t>
            </a:r>
            <a:r>
              <a:rPr lang="pl-PL" dirty="0" err="1"/>
              <a:t>listw</a:t>
            </a:r>
            <a:r>
              <a:rPr lang="pl-PL" dirty="0"/>
              <a:t> z tworzywa można również dokonywać za pomocą gwoździarki</a:t>
            </a:r>
            <a:endParaRPr lang="pl-PL" b="0" i="0" dirty="0">
              <a:effectLst/>
            </a:endParaRPr>
          </a:p>
          <a:p>
            <a:pPr algn="just">
              <a:lnSpc>
                <a:spcPct val="150000"/>
              </a:lnSpc>
              <a:buNone/>
            </a:pPr>
            <a:endParaRPr lang="pl-PL" b="0" i="0" dirty="0">
              <a:effectLst/>
            </a:endParaRPr>
          </a:p>
        </p:txBody>
      </p:sp>
      <p:sp>
        <p:nvSpPr>
          <p:cNvPr id="9" name="pole tekstowe 8">
            <a:extLst>
              <a:ext uri="{FF2B5EF4-FFF2-40B4-BE49-F238E27FC236}">
                <a16:creationId xmlns:a16="http://schemas.microsoft.com/office/drawing/2014/main" id="{57AF8FFC-9A98-0C27-CE49-61DACF3485A4}"/>
              </a:ext>
            </a:extLst>
          </p:cNvPr>
          <p:cNvSpPr txBox="1"/>
          <p:nvPr/>
        </p:nvSpPr>
        <p:spPr>
          <a:xfrm>
            <a:off x="207817" y="6417775"/>
            <a:ext cx="11828469" cy="253916"/>
          </a:xfrm>
          <a:prstGeom prst="rect">
            <a:avLst/>
          </a:prstGeom>
          <a:noFill/>
        </p:spPr>
        <p:txBody>
          <a:bodyPr wrap="square" rtlCol="0">
            <a:spAutoFit/>
          </a:bodyPr>
          <a:lstStyle/>
          <a:p>
            <a:r>
              <a:rPr lang="pl-PL" sz="1050" dirty="0"/>
              <a:t>Źródło: katalog OBO </a:t>
            </a:r>
            <a:r>
              <a:rPr lang="pl-PL" sz="1050" dirty="0" err="1"/>
              <a:t>Betterman</a:t>
            </a:r>
            <a:endParaRPr lang="pl-PL" sz="1050" dirty="0"/>
          </a:p>
        </p:txBody>
      </p:sp>
      <p:pic>
        <p:nvPicPr>
          <p:cNvPr id="4" name="Obraz 3">
            <a:extLst>
              <a:ext uri="{FF2B5EF4-FFF2-40B4-BE49-F238E27FC236}">
                <a16:creationId xmlns:a16="http://schemas.microsoft.com/office/drawing/2014/main" id="{84338F56-5BD3-4BD9-67CB-A77B73EE5010}"/>
              </a:ext>
            </a:extLst>
          </p:cNvPr>
          <p:cNvPicPr>
            <a:picLocks noChangeAspect="1"/>
          </p:cNvPicPr>
          <p:nvPr/>
        </p:nvPicPr>
        <p:blipFill>
          <a:blip r:embed="rId2"/>
          <a:stretch>
            <a:fillRect/>
          </a:stretch>
        </p:blipFill>
        <p:spPr>
          <a:xfrm>
            <a:off x="9413718" y="1890355"/>
            <a:ext cx="2248095" cy="1798476"/>
          </a:xfrm>
          <a:prstGeom prst="rect">
            <a:avLst/>
          </a:prstGeom>
        </p:spPr>
      </p:pic>
      <p:pic>
        <p:nvPicPr>
          <p:cNvPr id="14" name="Obraz 13">
            <a:extLst>
              <a:ext uri="{FF2B5EF4-FFF2-40B4-BE49-F238E27FC236}">
                <a16:creationId xmlns:a16="http://schemas.microsoft.com/office/drawing/2014/main" id="{C35F8B46-1C1E-E240-28CA-9BC7F01E11A6}"/>
              </a:ext>
            </a:extLst>
          </p:cNvPr>
          <p:cNvPicPr>
            <a:picLocks noChangeAspect="1"/>
          </p:cNvPicPr>
          <p:nvPr/>
        </p:nvPicPr>
        <p:blipFill>
          <a:blip r:embed="rId3"/>
          <a:stretch>
            <a:fillRect/>
          </a:stretch>
        </p:blipFill>
        <p:spPr>
          <a:xfrm>
            <a:off x="9413718" y="4146444"/>
            <a:ext cx="2301439" cy="1813717"/>
          </a:xfrm>
          <a:prstGeom prst="rect">
            <a:avLst/>
          </a:prstGeom>
        </p:spPr>
      </p:pic>
    </p:spTree>
    <p:extLst>
      <p:ext uri="{BB962C8B-B14F-4D97-AF65-F5344CB8AC3E}">
        <p14:creationId xmlns:p14="http://schemas.microsoft.com/office/powerpoint/2010/main" val="3632133897"/>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EAA13-3E7C-A894-2DA7-EAD6BEC5130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31A2DE9-1652-30D3-C42C-B4694BE72C66}"/>
              </a:ext>
            </a:extLst>
          </p:cNvPr>
          <p:cNvSpPr>
            <a:spLocks noGrp="1"/>
          </p:cNvSpPr>
          <p:nvPr>
            <p:ph type="ctrTitle"/>
          </p:nvPr>
        </p:nvSpPr>
        <p:spPr>
          <a:xfrm>
            <a:off x="365759" y="400468"/>
            <a:ext cx="11540691" cy="841191"/>
          </a:xfrm>
        </p:spPr>
        <p:txBody>
          <a:bodyPr>
            <a:normAutofit/>
          </a:bodyPr>
          <a:lstStyle/>
          <a:p>
            <a:r>
              <a:rPr lang="pl-PL" sz="4800" dirty="0">
                <a:latin typeface="+mn-lt"/>
              </a:rPr>
              <a:t>Montaż kanałów instalacyjnych np. WDK</a:t>
            </a:r>
            <a:endParaRPr lang="pl-PL" sz="4800" noProof="0" dirty="0">
              <a:latin typeface="+mn-lt"/>
            </a:endParaRPr>
          </a:p>
        </p:txBody>
      </p:sp>
      <p:sp>
        <p:nvSpPr>
          <p:cNvPr id="11" name="AutoShape 4">
            <a:extLst>
              <a:ext uri="{FF2B5EF4-FFF2-40B4-BE49-F238E27FC236}">
                <a16:creationId xmlns:a16="http://schemas.microsoft.com/office/drawing/2014/main" id="{1E5363C5-22DF-3B4D-2977-69DFBB63A330}"/>
              </a:ext>
            </a:extLst>
          </p:cNvPr>
          <p:cNvSpPr>
            <a:spLocks noChangeAspect="1" noChangeArrowheads="1"/>
          </p:cNvSpPr>
          <p:nvPr/>
        </p:nvSpPr>
        <p:spPr bwMode="auto">
          <a:xfrm>
            <a:off x="5943600" y="3584712"/>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2504797D-1A13-34F7-BBD4-7F458198BC1C}"/>
              </a:ext>
            </a:extLst>
          </p:cNvPr>
          <p:cNvSpPr txBox="1"/>
          <p:nvPr/>
        </p:nvSpPr>
        <p:spPr>
          <a:xfrm>
            <a:off x="616326" y="2128892"/>
            <a:ext cx="8299074" cy="2957861"/>
          </a:xfrm>
          <a:prstGeom prst="rect">
            <a:avLst/>
          </a:prstGeom>
          <a:noFill/>
        </p:spPr>
        <p:txBody>
          <a:bodyPr wrap="square" rtlCol="0">
            <a:spAutoFit/>
          </a:bodyPr>
          <a:lstStyle/>
          <a:p>
            <a:pPr algn="just">
              <a:lnSpc>
                <a:spcPct val="150000"/>
              </a:lnSpc>
              <a:buNone/>
            </a:pPr>
            <a:r>
              <a:rPr lang="pl-PL" b="0" i="0" dirty="0">
                <a:effectLst/>
              </a:rPr>
              <a:t>Montaż klamry pokrywy</a:t>
            </a:r>
          </a:p>
          <a:p>
            <a:pPr algn="just">
              <a:lnSpc>
                <a:spcPct val="150000"/>
              </a:lnSpc>
              <a:buNone/>
            </a:pPr>
            <a:r>
              <a:rPr lang="pl-PL" b="0" i="0" dirty="0">
                <a:effectLst/>
              </a:rPr>
              <a:t>Klamrę pokrywy zatrzaskuje się w profilu. W celu włożenia kabla można ją ustawić o 30° do przodu. Służy to stabilizacji kanałów WDK i przytrzymaniu kabli wewnątrz kanału.</a:t>
            </a:r>
          </a:p>
          <a:p>
            <a:pPr algn="just">
              <a:lnSpc>
                <a:spcPct val="150000"/>
              </a:lnSpc>
              <a:buNone/>
            </a:pPr>
            <a:endParaRPr lang="pl-PL" dirty="0"/>
          </a:p>
          <a:p>
            <a:pPr algn="just">
              <a:lnSpc>
                <a:spcPct val="150000"/>
              </a:lnSpc>
              <a:buNone/>
            </a:pPr>
            <a:endParaRPr lang="pl-PL" b="0" i="0" dirty="0">
              <a:effectLst/>
            </a:endParaRPr>
          </a:p>
          <a:p>
            <a:pPr algn="just">
              <a:lnSpc>
                <a:spcPct val="150000"/>
              </a:lnSpc>
              <a:buNone/>
            </a:pPr>
            <a:r>
              <a:rPr lang="pl-PL" b="0" i="0" dirty="0">
                <a:effectLst/>
              </a:rPr>
              <a:t>Montaż kształtki - naroże wewnętrzne</a:t>
            </a:r>
          </a:p>
          <a:p>
            <a:pPr algn="just">
              <a:lnSpc>
                <a:spcPct val="150000"/>
              </a:lnSpc>
              <a:buNone/>
            </a:pPr>
            <a:r>
              <a:rPr lang="pl-PL" b="0" i="0" dirty="0">
                <a:effectLst/>
              </a:rPr>
              <a:t>Naroże nakłada się na zamontowany kanał WDK i zatrzaskuje w profilu.</a:t>
            </a:r>
          </a:p>
        </p:txBody>
      </p:sp>
      <p:sp>
        <p:nvSpPr>
          <p:cNvPr id="9" name="pole tekstowe 8">
            <a:extLst>
              <a:ext uri="{FF2B5EF4-FFF2-40B4-BE49-F238E27FC236}">
                <a16:creationId xmlns:a16="http://schemas.microsoft.com/office/drawing/2014/main" id="{A3F31A4B-0BFD-9490-0255-68A26C8D794D}"/>
              </a:ext>
            </a:extLst>
          </p:cNvPr>
          <p:cNvSpPr txBox="1"/>
          <p:nvPr/>
        </p:nvSpPr>
        <p:spPr>
          <a:xfrm>
            <a:off x="207817" y="6417775"/>
            <a:ext cx="11828469" cy="253916"/>
          </a:xfrm>
          <a:prstGeom prst="rect">
            <a:avLst/>
          </a:prstGeom>
          <a:noFill/>
        </p:spPr>
        <p:txBody>
          <a:bodyPr wrap="square" rtlCol="0">
            <a:spAutoFit/>
          </a:bodyPr>
          <a:lstStyle/>
          <a:p>
            <a:r>
              <a:rPr lang="pl-PL" sz="1050" dirty="0"/>
              <a:t>Źródło: katalog OBO </a:t>
            </a:r>
            <a:r>
              <a:rPr lang="pl-PL" sz="1050" dirty="0" err="1"/>
              <a:t>Betterman</a:t>
            </a:r>
            <a:endParaRPr lang="pl-PL" sz="1050" dirty="0"/>
          </a:p>
        </p:txBody>
      </p:sp>
      <p:pic>
        <p:nvPicPr>
          <p:cNvPr id="5" name="Obraz 4">
            <a:extLst>
              <a:ext uri="{FF2B5EF4-FFF2-40B4-BE49-F238E27FC236}">
                <a16:creationId xmlns:a16="http://schemas.microsoft.com/office/drawing/2014/main" id="{8409627F-4708-5781-B56E-3720758E84C2}"/>
              </a:ext>
            </a:extLst>
          </p:cNvPr>
          <p:cNvPicPr>
            <a:picLocks noChangeAspect="1"/>
          </p:cNvPicPr>
          <p:nvPr/>
        </p:nvPicPr>
        <p:blipFill>
          <a:blip r:embed="rId2"/>
          <a:stretch>
            <a:fillRect/>
          </a:stretch>
        </p:blipFill>
        <p:spPr>
          <a:xfrm>
            <a:off x="9516454" y="4172286"/>
            <a:ext cx="2263336" cy="1844200"/>
          </a:xfrm>
          <a:prstGeom prst="rect">
            <a:avLst/>
          </a:prstGeom>
        </p:spPr>
      </p:pic>
      <p:pic>
        <p:nvPicPr>
          <p:cNvPr id="6" name="Obraz 5">
            <a:extLst>
              <a:ext uri="{FF2B5EF4-FFF2-40B4-BE49-F238E27FC236}">
                <a16:creationId xmlns:a16="http://schemas.microsoft.com/office/drawing/2014/main" id="{53BB3FEE-F9E6-55F3-6E3D-5B38F3C2343B}"/>
              </a:ext>
            </a:extLst>
          </p:cNvPr>
          <p:cNvPicPr>
            <a:picLocks noChangeAspect="1"/>
          </p:cNvPicPr>
          <p:nvPr/>
        </p:nvPicPr>
        <p:blipFill>
          <a:blip r:embed="rId3"/>
          <a:stretch>
            <a:fillRect/>
          </a:stretch>
        </p:blipFill>
        <p:spPr>
          <a:xfrm>
            <a:off x="9516454" y="1851050"/>
            <a:ext cx="2263336" cy="1806097"/>
          </a:xfrm>
          <a:prstGeom prst="rect">
            <a:avLst/>
          </a:prstGeom>
        </p:spPr>
      </p:pic>
    </p:spTree>
    <p:extLst>
      <p:ext uri="{BB962C8B-B14F-4D97-AF65-F5344CB8AC3E}">
        <p14:creationId xmlns:p14="http://schemas.microsoft.com/office/powerpoint/2010/main" val="831362898"/>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64C06-258D-8281-C20C-AB08EC94C68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B8E9304-3755-200F-406B-20BD13FA5C07}"/>
              </a:ext>
            </a:extLst>
          </p:cNvPr>
          <p:cNvSpPr>
            <a:spLocks noGrp="1"/>
          </p:cNvSpPr>
          <p:nvPr>
            <p:ph type="ctrTitle"/>
          </p:nvPr>
        </p:nvSpPr>
        <p:spPr>
          <a:xfrm>
            <a:off x="365759" y="400468"/>
            <a:ext cx="11540691" cy="841191"/>
          </a:xfrm>
        </p:spPr>
        <p:txBody>
          <a:bodyPr>
            <a:normAutofit/>
          </a:bodyPr>
          <a:lstStyle/>
          <a:p>
            <a:r>
              <a:rPr lang="pl-PL" sz="4800" dirty="0">
                <a:latin typeface="+mn-lt"/>
              </a:rPr>
              <a:t>Montaż kanałów instalacyjnych np. WDK</a:t>
            </a:r>
            <a:endParaRPr lang="pl-PL" sz="4800" noProof="0" dirty="0">
              <a:latin typeface="+mn-lt"/>
            </a:endParaRPr>
          </a:p>
        </p:txBody>
      </p:sp>
      <p:sp>
        <p:nvSpPr>
          <p:cNvPr id="13" name="pole tekstowe 12">
            <a:extLst>
              <a:ext uri="{FF2B5EF4-FFF2-40B4-BE49-F238E27FC236}">
                <a16:creationId xmlns:a16="http://schemas.microsoft.com/office/drawing/2014/main" id="{F803B99A-A613-BE7F-517B-3E4AED51BDF3}"/>
              </a:ext>
            </a:extLst>
          </p:cNvPr>
          <p:cNvSpPr txBox="1"/>
          <p:nvPr/>
        </p:nvSpPr>
        <p:spPr>
          <a:xfrm>
            <a:off x="869510" y="2766285"/>
            <a:ext cx="8299074" cy="2126864"/>
          </a:xfrm>
          <a:prstGeom prst="rect">
            <a:avLst/>
          </a:prstGeom>
          <a:noFill/>
        </p:spPr>
        <p:txBody>
          <a:bodyPr wrap="square" rtlCol="0">
            <a:spAutoFit/>
          </a:bodyPr>
          <a:lstStyle/>
          <a:p>
            <a:pPr algn="just">
              <a:lnSpc>
                <a:spcPct val="150000"/>
              </a:lnSpc>
              <a:buNone/>
            </a:pPr>
            <a:r>
              <a:rPr lang="pl-PL" b="0" i="0" dirty="0">
                <a:effectLst/>
              </a:rPr>
              <a:t>Montaż kształtki - naroże zewnętrzne</a:t>
            </a:r>
          </a:p>
          <a:p>
            <a:pPr algn="just">
              <a:lnSpc>
                <a:spcPct val="150000"/>
              </a:lnSpc>
              <a:buNone/>
            </a:pPr>
            <a:r>
              <a:rPr lang="pl-PL" b="0" i="0" dirty="0">
                <a:effectLst/>
              </a:rPr>
              <a:t>Podstawy kanałów WDK montuje się na ścianie aż do narożnika.</a:t>
            </a:r>
          </a:p>
          <a:p>
            <a:pPr algn="just">
              <a:lnSpc>
                <a:spcPct val="150000"/>
              </a:lnSpc>
              <a:buNone/>
            </a:pPr>
            <a:endParaRPr lang="pl-PL" b="0" i="0" dirty="0">
              <a:effectLst/>
            </a:endParaRPr>
          </a:p>
          <a:p>
            <a:pPr algn="just">
              <a:lnSpc>
                <a:spcPct val="150000"/>
              </a:lnSpc>
              <a:buNone/>
            </a:pPr>
            <a:r>
              <a:rPr lang="pl-PL" b="0" i="0" dirty="0">
                <a:effectLst/>
              </a:rPr>
              <a:t>Montaż kształtki - naroże zewnętrzne</a:t>
            </a:r>
          </a:p>
          <a:p>
            <a:pPr algn="just">
              <a:lnSpc>
                <a:spcPct val="150000"/>
              </a:lnSpc>
              <a:buNone/>
            </a:pPr>
            <a:r>
              <a:rPr lang="pl-PL" b="0" i="0" dirty="0">
                <a:effectLst/>
              </a:rPr>
              <a:t>Po ułożeniu kabli naroże zewnętrzne zatrzaskuje się na podstawie.</a:t>
            </a:r>
          </a:p>
        </p:txBody>
      </p:sp>
      <p:sp>
        <p:nvSpPr>
          <p:cNvPr id="9" name="pole tekstowe 8">
            <a:extLst>
              <a:ext uri="{FF2B5EF4-FFF2-40B4-BE49-F238E27FC236}">
                <a16:creationId xmlns:a16="http://schemas.microsoft.com/office/drawing/2014/main" id="{411D6E4B-5676-03A4-982D-A4A450D116FC}"/>
              </a:ext>
            </a:extLst>
          </p:cNvPr>
          <p:cNvSpPr txBox="1"/>
          <p:nvPr/>
        </p:nvSpPr>
        <p:spPr>
          <a:xfrm>
            <a:off x="207817" y="6417775"/>
            <a:ext cx="11828469" cy="253916"/>
          </a:xfrm>
          <a:prstGeom prst="rect">
            <a:avLst/>
          </a:prstGeom>
          <a:noFill/>
        </p:spPr>
        <p:txBody>
          <a:bodyPr wrap="square" rtlCol="0">
            <a:spAutoFit/>
          </a:bodyPr>
          <a:lstStyle/>
          <a:p>
            <a:r>
              <a:rPr lang="pl-PL" sz="1050" dirty="0"/>
              <a:t>Źródło: katalog OBO </a:t>
            </a:r>
            <a:r>
              <a:rPr lang="pl-PL" sz="1050" dirty="0" err="1"/>
              <a:t>Betterman</a:t>
            </a:r>
            <a:endParaRPr lang="pl-PL" sz="1050" dirty="0"/>
          </a:p>
        </p:txBody>
      </p:sp>
      <p:pic>
        <p:nvPicPr>
          <p:cNvPr id="4" name="Obraz 3">
            <a:extLst>
              <a:ext uri="{FF2B5EF4-FFF2-40B4-BE49-F238E27FC236}">
                <a16:creationId xmlns:a16="http://schemas.microsoft.com/office/drawing/2014/main" id="{4B211BCB-9B7B-E2C6-587E-6D5A286CA6CA}"/>
              </a:ext>
            </a:extLst>
          </p:cNvPr>
          <p:cNvPicPr>
            <a:picLocks noChangeAspect="1"/>
          </p:cNvPicPr>
          <p:nvPr/>
        </p:nvPicPr>
        <p:blipFill>
          <a:blip r:embed="rId2"/>
          <a:stretch>
            <a:fillRect/>
          </a:stretch>
        </p:blipFill>
        <p:spPr>
          <a:xfrm>
            <a:off x="9168584" y="1890674"/>
            <a:ext cx="2263336" cy="1844200"/>
          </a:xfrm>
          <a:prstGeom prst="rect">
            <a:avLst/>
          </a:prstGeom>
        </p:spPr>
      </p:pic>
      <p:pic>
        <p:nvPicPr>
          <p:cNvPr id="8" name="Obraz 7">
            <a:extLst>
              <a:ext uri="{FF2B5EF4-FFF2-40B4-BE49-F238E27FC236}">
                <a16:creationId xmlns:a16="http://schemas.microsoft.com/office/drawing/2014/main" id="{AC3EBD6A-8F22-A341-03CE-7C8678D8E232}"/>
              </a:ext>
            </a:extLst>
          </p:cNvPr>
          <p:cNvPicPr>
            <a:picLocks noChangeAspect="1"/>
          </p:cNvPicPr>
          <p:nvPr/>
        </p:nvPicPr>
        <p:blipFill>
          <a:blip r:embed="rId3"/>
          <a:stretch>
            <a:fillRect/>
          </a:stretch>
        </p:blipFill>
        <p:spPr>
          <a:xfrm>
            <a:off x="9145722" y="3924560"/>
            <a:ext cx="2286198" cy="1867062"/>
          </a:xfrm>
          <a:prstGeom prst="rect">
            <a:avLst/>
          </a:prstGeom>
        </p:spPr>
      </p:pic>
    </p:spTree>
    <p:extLst>
      <p:ext uri="{BB962C8B-B14F-4D97-AF65-F5344CB8AC3E}">
        <p14:creationId xmlns:p14="http://schemas.microsoft.com/office/powerpoint/2010/main" val="1203433436"/>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6EA4B-CBCE-CD26-29B7-601A914C1D2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D152E4C-B7A3-D680-8725-98CA2B51F009}"/>
              </a:ext>
            </a:extLst>
          </p:cNvPr>
          <p:cNvSpPr>
            <a:spLocks noGrp="1"/>
          </p:cNvSpPr>
          <p:nvPr>
            <p:ph type="ctrTitle"/>
          </p:nvPr>
        </p:nvSpPr>
        <p:spPr>
          <a:xfrm>
            <a:off x="365759" y="400468"/>
            <a:ext cx="11540691" cy="841191"/>
          </a:xfrm>
        </p:spPr>
        <p:txBody>
          <a:bodyPr>
            <a:normAutofit/>
          </a:bodyPr>
          <a:lstStyle/>
          <a:p>
            <a:r>
              <a:rPr lang="pl-PL" sz="4800" dirty="0">
                <a:latin typeface="+mn-lt"/>
              </a:rPr>
              <a:t>Montaż kanałów instalacyjnych np. WDK</a:t>
            </a:r>
            <a:endParaRPr lang="pl-PL" sz="4800" noProof="0" dirty="0">
              <a:latin typeface="+mn-lt"/>
            </a:endParaRPr>
          </a:p>
        </p:txBody>
      </p:sp>
      <p:sp>
        <p:nvSpPr>
          <p:cNvPr id="13" name="pole tekstowe 12">
            <a:extLst>
              <a:ext uri="{FF2B5EF4-FFF2-40B4-BE49-F238E27FC236}">
                <a16:creationId xmlns:a16="http://schemas.microsoft.com/office/drawing/2014/main" id="{66D41CFD-AA40-E0DD-0363-0FDAE641D7B2}"/>
              </a:ext>
            </a:extLst>
          </p:cNvPr>
          <p:cNvSpPr txBox="1"/>
          <p:nvPr/>
        </p:nvSpPr>
        <p:spPr>
          <a:xfrm>
            <a:off x="869510" y="2766285"/>
            <a:ext cx="8299074" cy="2126864"/>
          </a:xfrm>
          <a:prstGeom prst="rect">
            <a:avLst/>
          </a:prstGeom>
          <a:noFill/>
        </p:spPr>
        <p:txBody>
          <a:bodyPr wrap="square" rtlCol="0">
            <a:spAutoFit/>
          </a:bodyPr>
          <a:lstStyle/>
          <a:p>
            <a:pPr algn="just">
              <a:lnSpc>
                <a:spcPct val="150000"/>
              </a:lnSpc>
              <a:buNone/>
            </a:pPr>
            <a:r>
              <a:rPr lang="pl-PL" b="0" i="0" dirty="0">
                <a:effectLst/>
              </a:rPr>
              <a:t>Montaż puszki instalacyjnej</a:t>
            </a:r>
          </a:p>
          <a:p>
            <a:pPr algn="just">
              <a:lnSpc>
                <a:spcPct val="150000"/>
              </a:lnSpc>
              <a:buNone/>
            </a:pPr>
            <a:r>
              <a:rPr lang="pl-PL" b="0" i="0" dirty="0">
                <a:effectLst/>
              </a:rPr>
              <a:t>Puszka instalacyjna jest zatrzaskiwana na prowadnicach w podstawie.</a:t>
            </a:r>
          </a:p>
          <a:p>
            <a:pPr algn="just">
              <a:lnSpc>
                <a:spcPct val="150000"/>
              </a:lnSpc>
              <a:buNone/>
            </a:pPr>
            <a:endParaRPr lang="pl-PL" b="0" i="0" dirty="0">
              <a:effectLst/>
            </a:endParaRPr>
          </a:p>
          <a:p>
            <a:pPr algn="just">
              <a:lnSpc>
                <a:spcPct val="150000"/>
              </a:lnSpc>
              <a:buNone/>
            </a:pPr>
            <a:r>
              <a:rPr lang="pl-PL" b="0" i="0" dirty="0">
                <a:effectLst/>
              </a:rPr>
              <a:t>Montaż puszki instalacyjnej</a:t>
            </a:r>
          </a:p>
          <a:p>
            <a:pPr algn="just">
              <a:lnSpc>
                <a:spcPct val="150000"/>
              </a:lnSpc>
              <a:buNone/>
            </a:pPr>
            <a:r>
              <a:rPr lang="pl-PL" b="0" i="0" dirty="0">
                <a:effectLst/>
              </a:rPr>
              <a:t>Puszka instalacyjna jest mocowana za pomocą śrub w dnie kanału WDK.</a:t>
            </a:r>
          </a:p>
        </p:txBody>
      </p:sp>
      <p:sp>
        <p:nvSpPr>
          <p:cNvPr id="9" name="pole tekstowe 8">
            <a:extLst>
              <a:ext uri="{FF2B5EF4-FFF2-40B4-BE49-F238E27FC236}">
                <a16:creationId xmlns:a16="http://schemas.microsoft.com/office/drawing/2014/main" id="{1D668EFB-881D-36D2-EA8C-B2E4330AC35A}"/>
              </a:ext>
            </a:extLst>
          </p:cNvPr>
          <p:cNvSpPr txBox="1"/>
          <p:nvPr/>
        </p:nvSpPr>
        <p:spPr>
          <a:xfrm>
            <a:off x="207817" y="6417775"/>
            <a:ext cx="11828469" cy="253916"/>
          </a:xfrm>
          <a:prstGeom prst="rect">
            <a:avLst/>
          </a:prstGeom>
          <a:noFill/>
        </p:spPr>
        <p:txBody>
          <a:bodyPr wrap="square" rtlCol="0">
            <a:spAutoFit/>
          </a:bodyPr>
          <a:lstStyle/>
          <a:p>
            <a:r>
              <a:rPr lang="pl-PL" sz="1050" dirty="0"/>
              <a:t>Źródło: katalog OBO </a:t>
            </a:r>
            <a:r>
              <a:rPr lang="pl-PL" sz="1050" dirty="0" err="1"/>
              <a:t>Betterman</a:t>
            </a:r>
            <a:endParaRPr lang="pl-PL" sz="1050" dirty="0"/>
          </a:p>
        </p:txBody>
      </p:sp>
      <p:pic>
        <p:nvPicPr>
          <p:cNvPr id="5" name="Obraz 4">
            <a:extLst>
              <a:ext uri="{FF2B5EF4-FFF2-40B4-BE49-F238E27FC236}">
                <a16:creationId xmlns:a16="http://schemas.microsoft.com/office/drawing/2014/main" id="{B346C959-195C-6649-6947-820BA95A2C5E}"/>
              </a:ext>
            </a:extLst>
          </p:cNvPr>
          <p:cNvPicPr>
            <a:picLocks noChangeAspect="1"/>
          </p:cNvPicPr>
          <p:nvPr/>
        </p:nvPicPr>
        <p:blipFill>
          <a:blip r:embed="rId2"/>
          <a:stretch>
            <a:fillRect/>
          </a:stretch>
        </p:blipFill>
        <p:spPr>
          <a:xfrm>
            <a:off x="9472886" y="1738441"/>
            <a:ext cx="2270957" cy="1790855"/>
          </a:xfrm>
          <a:prstGeom prst="rect">
            <a:avLst/>
          </a:prstGeom>
        </p:spPr>
      </p:pic>
      <p:pic>
        <p:nvPicPr>
          <p:cNvPr id="7" name="Obraz 6">
            <a:extLst>
              <a:ext uri="{FF2B5EF4-FFF2-40B4-BE49-F238E27FC236}">
                <a16:creationId xmlns:a16="http://schemas.microsoft.com/office/drawing/2014/main" id="{4761D206-C95A-9413-57FF-BF04BC2F0625}"/>
              </a:ext>
            </a:extLst>
          </p:cNvPr>
          <p:cNvPicPr>
            <a:picLocks noChangeAspect="1"/>
          </p:cNvPicPr>
          <p:nvPr/>
        </p:nvPicPr>
        <p:blipFill>
          <a:blip r:embed="rId3"/>
          <a:stretch>
            <a:fillRect/>
          </a:stretch>
        </p:blipFill>
        <p:spPr>
          <a:xfrm>
            <a:off x="9480507" y="3909987"/>
            <a:ext cx="2263336" cy="1828958"/>
          </a:xfrm>
          <a:prstGeom prst="rect">
            <a:avLst/>
          </a:prstGeom>
        </p:spPr>
      </p:pic>
    </p:spTree>
    <p:extLst>
      <p:ext uri="{BB962C8B-B14F-4D97-AF65-F5344CB8AC3E}">
        <p14:creationId xmlns:p14="http://schemas.microsoft.com/office/powerpoint/2010/main" val="3148555628"/>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E0AB6-01B4-BF01-2EED-83D908E8880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E02AD95-704A-E800-19EC-7B356FC0D7DB}"/>
              </a:ext>
            </a:extLst>
          </p:cNvPr>
          <p:cNvSpPr>
            <a:spLocks noGrp="1"/>
          </p:cNvSpPr>
          <p:nvPr>
            <p:ph type="ctrTitle"/>
          </p:nvPr>
        </p:nvSpPr>
        <p:spPr>
          <a:xfrm>
            <a:off x="365759" y="400468"/>
            <a:ext cx="11540691" cy="841191"/>
          </a:xfrm>
        </p:spPr>
        <p:txBody>
          <a:bodyPr>
            <a:normAutofit/>
          </a:bodyPr>
          <a:lstStyle/>
          <a:p>
            <a:r>
              <a:rPr lang="pl-PL" sz="4800" dirty="0">
                <a:latin typeface="+mn-lt"/>
              </a:rPr>
              <a:t>Montaż korytek grzebieniowych</a:t>
            </a:r>
            <a:endParaRPr lang="pl-PL" sz="4800" noProof="0" dirty="0">
              <a:latin typeface="+mn-lt"/>
            </a:endParaRPr>
          </a:p>
        </p:txBody>
      </p:sp>
      <p:sp>
        <p:nvSpPr>
          <p:cNvPr id="13" name="pole tekstowe 12">
            <a:extLst>
              <a:ext uri="{FF2B5EF4-FFF2-40B4-BE49-F238E27FC236}">
                <a16:creationId xmlns:a16="http://schemas.microsoft.com/office/drawing/2014/main" id="{94A5DD8A-DE2C-7746-85A6-D6399438BC26}"/>
              </a:ext>
            </a:extLst>
          </p:cNvPr>
          <p:cNvSpPr txBox="1"/>
          <p:nvPr/>
        </p:nvSpPr>
        <p:spPr>
          <a:xfrm>
            <a:off x="460413" y="2143037"/>
            <a:ext cx="8299074" cy="3373359"/>
          </a:xfrm>
          <a:prstGeom prst="rect">
            <a:avLst/>
          </a:prstGeom>
          <a:noFill/>
        </p:spPr>
        <p:txBody>
          <a:bodyPr wrap="square" rtlCol="0">
            <a:spAutoFit/>
          </a:bodyPr>
          <a:lstStyle/>
          <a:p>
            <a:pPr algn="just">
              <a:lnSpc>
                <a:spcPct val="150000"/>
              </a:lnSpc>
              <a:buNone/>
            </a:pPr>
            <a:r>
              <a:rPr lang="pl-PL" b="0" i="0" dirty="0">
                <a:effectLst/>
              </a:rPr>
              <a:t>Montaż kanału grzebieniowego</a:t>
            </a:r>
          </a:p>
          <a:p>
            <a:pPr algn="just">
              <a:lnSpc>
                <a:spcPct val="150000"/>
              </a:lnSpc>
              <a:buNone/>
            </a:pPr>
            <a:r>
              <a:rPr lang="pl-PL" b="1" i="0" u="sng" dirty="0">
                <a:effectLst/>
              </a:rPr>
              <a:t>Kanał grzebieniowy VK mocuje się na płycie montażowej szafy rozdzielczej za pomocą nitów rozprężnych</a:t>
            </a:r>
            <a:r>
              <a:rPr lang="pl-PL" b="0" i="0" dirty="0">
                <a:effectLst/>
              </a:rPr>
              <a:t>. Nity rozprężne montuje się za pomocą niciarki do tworzyw sztucznych.</a:t>
            </a:r>
          </a:p>
          <a:p>
            <a:pPr algn="just">
              <a:lnSpc>
                <a:spcPct val="150000"/>
              </a:lnSpc>
              <a:buNone/>
            </a:pPr>
            <a:endParaRPr lang="pl-PL" b="0" i="0" dirty="0">
              <a:effectLst/>
            </a:endParaRPr>
          </a:p>
          <a:p>
            <a:pPr algn="just">
              <a:lnSpc>
                <a:spcPct val="150000"/>
              </a:lnSpc>
              <a:buNone/>
            </a:pPr>
            <a:r>
              <a:rPr lang="pl-PL" b="0" i="0" dirty="0">
                <a:effectLst/>
              </a:rPr>
              <a:t>Wyłamywanie grzebieni</a:t>
            </a:r>
          </a:p>
          <a:p>
            <a:pPr algn="just">
              <a:lnSpc>
                <a:spcPct val="150000"/>
              </a:lnSpc>
              <a:buNone/>
            </a:pPr>
            <a:r>
              <a:rPr lang="pl-PL" b="0" i="0" dirty="0">
                <a:effectLst/>
              </a:rPr>
              <a:t>Grzebienie wygina się na zewnątrz. Jeżeli zostanie przekroczony promień zgięcia wynoszący ok 70° - 80°, grzebienie się złamią.</a:t>
            </a:r>
          </a:p>
        </p:txBody>
      </p:sp>
      <p:sp>
        <p:nvSpPr>
          <p:cNvPr id="9" name="pole tekstowe 8">
            <a:extLst>
              <a:ext uri="{FF2B5EF4-FFF2-40B4-BE49-F238E27FC236}">
                <a16:creationId xmlns:a16="http://schemas.microsoft.com/office/drawing/2014/main" id="{BBA013CF-F6C9-323C-8D30-0E2B8877F721}"/>
              </a:ext>
            </a:extLst>
          </p:cNvPr>
          <p:cNvSpPr txBox="1"/>
          <p:nvPr/>
        </p:nvSpPr>
        <p:spPr>
          <a:xfrm>
            <a:off x="207817" y="6417775"/>
            <a:ext cx="11828469" cy="253916"/>
          </a:xfrm>
          <a:prstGeom prst="rect">
            <a:avLst/>
          </a:prstGeom>
          <a:noFill/>
        </p:spPr>
        <p:txBody>
          <a:bodyPr wrap="square" rtlCol="0">
            <a:spAutoFit/>
          </a:bodyPr>
          <a:lstStyle/>
          <a:p>
            <a:r>
              <a:rPr lang="pl-PL" sz="1050" dirty="0"/>
              <a:t>Źródło: katalog OBO </a:t>
            </a:r>
            <a:r>
              <a:rPr lang="pl-PL" sz="1050" dirty="0" err="1"/>
              <a:t>Betterman</a:t>
            </a:r>
            <a:endParaRPr lang="pl-PL" sz="1050" dirty="0"/>
          </a:p>
        </p:txBody>
      </p:sp>
      <p:pic>
        <p:nvPicPr>
          <p:cNvPr id="4" name="Obraz 3">
            <a:extLst>
              <a:ext uri="{FF2B5EF4-FFF2-40B4-BE49-F238E27FC236}">
                <a16:creationId xmlns:a16="http://schemas.microsoft.com/office/drawing/2014/main" id="{997B4D5C-5EB2-CCB9-1D1E-4625A609C421}"/>
              </a:ext>
            </a:extLst>
          </p:cNvPr>
          <p:cNvPicPr>
            <a:picLocks noChangeAspect="1"/>
          </p:cNvPicPr>
          <p:nvPr/>
        </p:nvPicPr>
        <p:blipFill>
          <a:blip r:embed="rId2"/>
          <a:stretch>
            <a:fillRect/>
          </a:stretch>
        </p:blipFill>
        <p:spPr>
          <a:xfrm>
            <a:off x="9266484" y="1840375"/>
            <a:ext cx="2286198" cy="1851820"/>
          </a:xfrm>
          <a:prstGeom prst="rect">
            <a:avLst/>
          </a:prstGeom>
        </p:spPr>
      </p:pic>
      <p:pic>
        <p:nvPicPr>
          <p:cNvPr id="8" name="Obraz 7">
            <a:extLst>
              <a:ext uri="{FF2B5EF4-FFF2-40B4-BE49-F238E27FC236}">
                <a16:creationId xmlns:a16="http://schemas.microsoft.com/office/drawing/2014/main" id="{28FC0131-C125-1832-0C2A-662F4BB213F1}"/>
              </a:ext>
            </a:extLst>
          </p:cNvPr>
          <p:cNvPicPr>
            <a:picLocks noChangeAspect="1"/>
          </p:cNvPicPr>
          <p:nvPr/>
        </p:nvPicPr>
        <p:blipFill>
          <a:blip r:embed="rId3"/>
          <a:stretch>
            <a:fillRect/>
          </a:stretch>
        </p:blipFill>
        <p:spPr>
          <a:xfrm>
            <a:off x="9289346" y="3967239"/>
            <a:ext cx="2263336" cy="1844200"/>
          </a:xfrm>
          <a:prstGeom prst="rect">
            <a:avLst/>
          </a:prstGeom>
        </p:spPr>
      </p:pic>
    </p:spTree>
    <p:extLst>
      <p:ext uri="{BB962C8B-B14F-4D97-AF65-F5344CB8AC3E}">
        <p14:creationId xmlns:p14="http://schemas.microsoft.com/office/powerpoint/2010/main" val="1327935974"/>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C98FB-EF70-F401-89F0-B410467042A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470A142-9C52-9E8F-63E4-7E291B9368D0}"/>
              </a:ext>
            </a:extLst>
          </p:cNvPr>
          <p:cNvSpPr>
            <a:spLocks noGrp="1"/>
          </p:cNvSpPr>
          <p:nvPr>
            <p:ph type="ctrTitle"/>
          </p:nvPr>
        </p:nvSpPr>
        <p:spPr>
          <a:xfrm>
            <a:off x="325654" y="3008404"/>
            <a:ext cx="11540691" cy="841191"/>
          </a:xfrm>
        </p:spPr>
        <p:txBody>
          <a:bodyPr>
            <a:normAutofit/>
          </a:bodyPr>
          <a:lstStyle/>
          <a:p>
            <a:r>
              <a:rPr lang="pl-PL" sz="4800" dirty="0">
                <a:latin typeface="+mn-lt"/>
              </a:rPr>
              <a:t>Gniazda 3-fazowe</a:t>
            </a:r>
            <a:endParaRPr lang="pl-PL" sz="4800" noProof="0" dirty="0">
              <a:latin typeface="+mn-lt"/>
            </a:endParaRPr>
          </a:p>
        </p:txBody>
      </p:sp>
      <p:sp>
        <p:nvSpPr>
          <p:cNvPr id="11" name="AutoShape 4">
            <a:extLst>
              <a:ext uri="{FF2B5EF4-FFF2-40B4-BE49-F238E27FC236}">
                <a16:creationId xmlns:a16="http://schemas.microsoft.com/office/drawing/2014/main" id="{2DB0C120-5606-003E-03AB-198871B56BF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Tree>
    <p:extLst>
      <p:ext uri="{BB962C8B-B14F-4D97-AF65-F5344CB8AC3E}">
        <p14:creationId xmlns:p14="http://schemas.microsoft.com/office/powerpoint/2010/main" val="2843024269"/>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8D44D-B380-D408-8182-ABEA366493B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6F2B897-854C-9D07-CFC9-484028A0E2FD}"/>
              </a:ext>
            </a:extLst>
          </p:cNvPr>
          <p:cNvSpPr>
            <a:spLocks noGrp="1"/>
          </p:cNvSpPr>
          <p:nvPr>
            <p:ph type="ctrTitle"/>
          </p:nvPr>
        </p:nvSpPr>
        <p:spPr>
          <a:xfrm>
            <a:off x="365759" y="400468"/>
            <a:ext cx="11540691" cy="841191"/>
          </a:xfrm>
        </p:spPr>
        <p:txBody>
          <a:bodyPr>
            <a:normAutofit/>
          </a:bodyPr>
          <a:lstStyle/>
          <a:p>
            <a:r>
              <a:rPr lang="pl-PL" sz="4800" dirty="0">
                <a:latin typeface="+mn-lt"/>
              </a:rPr>
              <a:t>Gniazda 3-fazowe</a:t>
            </a:r>
            <a:endParaRPr lang="pl-PL" sz="4800" noProof="0" dirty="0">
              <a:latin typeface="+mn-lt"/>
            </a:endParaRPr>
          </a:p>
        </p:txBody>
      </p:sp>
      <p:sp>
        <p:nvSpPr>
          <p:cNvPr id="7" name="pole tekstowe 6">
            <a:extLst>
              <a:ext uri="{FF2B5EF4-FFF2-40B4-BE49-F238E27FC236}">
                <a16:creationId xmlns:a16="http://schemas.microsoft.com/office/drawing/2014/main" id="{25EADC39-E5CE-3B88-2291-EB96A45DC24A}"/>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PCE</a:t>
            </a:r>
          </a:p>
        </p:txBody>
      </p:sp>
      <p:sp>
        <p:nvSpPr>
          <p:cNvPr id="11" name="AutoShape 4">
            <a:extLst>
              <a:ext uri="{FF2B5EF4-FFF2-40B4-BE49-F238E27FC236}">
                <a16:creationId xmlns:a16="http://schemas.microsoft.com/office/drawing/2014/main" id="{8413C363-BA53-6AF8-BCF3-BEEB5E798CF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4" name="Obraz 3">
            <a:extLst>
              <a:ext uri="{FF2B5EF4-FFF2-40B4-BE49-F238E27FC236}">
                <a16:creationId xmlns:a16="http://schemas.microsoft.com/office/drawing/2014/main" id="{3392ADDF-052C-7169-1307-45AD1DA59B94}"/>
              </a:ext>
            </a:extLst>
          </p:cNvPr>
          <p:cNvPicPr>
            <a:picLocks noChangeAspect="1"/>
          </p:cNvPicPr>
          <p:nvPr/>
        </p:nvPicPr>
        <p:blipFill>
          <a:blip r:embed="rId2"/>
          <a:stretch>
            <a:fillRect/>
          </a:stretch>
        </p:blipFill>
        <p:spPr>
          <a:xfrm>
            <a:off x="1695068" y="1691476"/>
            <a:ext cx="8801863" cy="3779848"/>
          </a:xfrm>
          <a:prstGeom prst="rect">
            <a:avLst/>
          </a:prstGeom>
        </p:spPr>
      </p:pic>
    </p:spTree>
    <p:extLst>
      <p:ext uri="{BB962C8B-B14F-4D97-AF65-F5344CB8AC3E}">
        <p14:creationId xmlns:p14="http://schemas.microsoft.com/office/powerpoint/2010/main" val="23403477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BE253-9519-DEBF-CF26-803FAA701F3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9ED0927-CCCB-63E4-D39D-9FED5D3A9AAD}"/>
              </a:ext>
            </a:extLst>
          </p:cNvPr>
          <p:cNvSpPr>
            <a:spLocks noGrp="1"/>
          </p:cNvSpPr>
          <p:nvPr>
            <p:ph type="ctrTitle"/>
          </p:nvPr>
        </p:nvSpPr>
        <p:spPr>
          <a:xfrm>
            <a:off x="365759" y="400468"/>
            <a:ext cx="11540691" cy="841191"/>
          </a:xfrm>
        </p:spPr>
        <p:txBody>
          <a:bodyPr>
            <a:normAutofit/>
          </a:bodyPr>
          <a:lstStyle/>
          <a:p>
            <a:r>
              <a:rPr lang="pl-PL" sz="4800" i="0" u="none" strike="noStrike" baseline="0" dirty="0" err="1">
                <a:latin typeface="+mn-lt"/>
              </a:rPr>
              <a:t>AsXSn</a:t>
            </a:r>
            <a:r>
              <a:rPr lang="pl-PL" sz="4800" i="0" u="none" strike="noStrike" baseline="0" dirty="0">
                <a:latin typeface="+mn-lt"/>
              </a:rPr>
              <a:t> 0,6/1 kV</a:t>
            </a:r>
            <a:endParaRPr lang="pl-PL" sz="4800" noProof="0" dirty="0">
              <a:latin typeface="+mn-lt"/>
            </a:endParaRPr>
          </a:p>
        </p:txBody>
      </p:sp>
      <p:sp>
        <p:nvSpPr>
          <p:cNvPr id="3" name="Podtytuł 2">
            <a:extLst>
              <a:ext uri="{FF2B5EF4-FFF2-40B4-BE49-F238E27FC236}">
                <a16:creationId xmlns:a16="http://schemas.microsoft.com/office/drawing/2014/main" id="{CE1F2430-EEE6-EDD7-4D45-270C4D846D55}"/>
              </a:ext>
            </a:extLst>
          </p:cNvPr>
          <p:cNvSpPr>
            <a:spLocks noGrp="1"/>
          </p:cNvSpPr>
          <p:nvPr>
            <p:ph type="subTitle" idx="1"/>
          </p:nvPr>
        </p:nvSpPr>
        <p:spPr>
          <a:xfrm>
            <a:off x="692727" y="1435510"/>
            <a:ext cx="10991273" cy="5022022"/>
          </a:xfrm>
        </p:spPr>
        <p:txBody>
          <a:bodyPr>
            <a:normAutofit/>
          </a:bodyPr>
          <a:lstStyle/>
          <a:p>
            <a:pPr algn="l">
              <a:lnSpc>
                <a:spcPct val="115000"/>
              </a:lnSpc>
              <a:spcAft>
                <a:spcPts val="1000"/>
              </a:spcAft>
            </a:pPr>
            <a:endParaRPr lang="pl-PL" sz="1800" b="0" i="0" u="none" strike="noStrike" baseline="0" dirty="0"/>
          </a:p>
          <a:p>
            <a:pPr algn="l">
              <a:lnSpc>
                <a:spcPct val="115000"/>
              </a:lnSpc>
              <a:spcAft>
                <a:spcPts val="1000"/>
              </a:spcAft>
            </a:pPr>
            <a:r>
              <a:rPr lang="pl-PL" sz="1800" b="0" i="0" u="none" strike="noStrike" baseline="0" dirty="0"/>
              <a:t>1 - Żyła przewodząca aluminiowa </a:t>
            </a:r>
            <a:br>
              <a:rPr lang="pl-PL" sz="1800" b="0" i="0" u="none" strike="noStrike" baseline="0" dirty="0"/>
            </a:br>
            <a:r>
              <a:rPr lang="pl-PL" sz="1800" dirty="0"/>
              <a:t>2 - </a:t>
            </a:r>
            <a:r>
              <a:rPr lang="pl-PL" sz="1800" b="0" i="0" u="none" strike="noStrike" baseline="0" dirty="0"/>
              <a:t>Izolacja XLPE</a:t>
            </a:r>
          </a:p>
          <a:p>
            <a:pPr algn="l"/>
            <a:endParaRPr lang="pl-PL" sz="1800" b="0" i="0" u="none" strike="noStrike" baseline="0" dirty="0"/>
          </a:p>
          <a:p>
            <a:pPr algn="l"/>
            <a:endParaRPr lang="pl-PL" sz="1800" b="0" i="0" u="none" strike="noStrike" baseline="0" dirty="0"/>
          </a:p>
          <a:p>
            <a:pPr algn="l">
              <a:lnSpc>
                <a:spcPct val="115000"/>
              </a:lnSpc>
              <a:spcAft>
                <a:spcPts val="1000"/>
              </a:spcAft>
            </a:pPr>
            <a:r>
              <a:rPr lang="pl-PL" sz="1800" b="0" i="0" u="none" strike="noStrike" baseline="0" dirty="0"/>
              <a:t>Kable elektroenergetyczne z izolacją XLPE przeznaczone do przesyłu energii elektrycznej, stosowane w napowietrznych sieciach energetycznych niskiego napięcia. Kable samonośne montowane na słupach.</a:t>
            </a:r>
          </a:p>
          <a:p>
            <a:pPr algn="l">
              <a:lnSpc>
                <a:spcPct val="115000"/>
              </a:lnSpc>
              <a:spcAft>
                <a:spcPts val="1000"/>
              </a:spcAft>
            </a:pPr>
            <a:r>
              <a:rPr lang="pl-PL" sz="1800" b="0" i="0" u="none" strike="noStrike" baseline="0" dirty="0"/>
              <a:t>Konstrukcja tych wyrobów jest zgodna ze wskazanymi normami przedmiotowymi.</a:t>
            </a:r>
          </a:p>
          <a:p>
            <a:pPr algn="l">
              <a:lnSpc>
                <a:spcPct val="115000"/>
              </a:lnSpc>
              <a:spcAft>
                <a:spcPts val="1000"/>
              </a:spcAft>
            </a:pPr>
            <a:r>
              <a:rPr lang="pl-PL" sz="1800" b="0" i="0" u="none" strike="noStrike" baseline="0" dirty="0"/>
              <a:t>W trakcie prac instalacyjnych wymagane jest stosowanie się do obowiązujących przepisów w tym zakresie.</a:t>
            </a:r>
          </a:p>
        </p:txBody>
      </p:sp>
      <p:pic>
        <p:nvPicPr>
          <p:cNvPr id="5" name="Obraz 4">
            <a:extLst>
              <a:ext uri="{FF2B5EF4-FFF2-40B4-BE49-F238E27FC236}">
                <a16:creationId xmlns:a16="http://schemas.microsoft.com/office/drawing/2014/main" id="{5A3A49A2-0D26-8A24-E76A-BCE1FE730BC6}"/>
              </a:ext>
            </a:extLst>
          </p:cNvPr>
          <p:cNvPicPr>
            <a:picLocks noChangeAspect="1"/>
          </p:cNvPicPr>
          <p:nvPr/>
        </p:nvPicPr>
        <p:blipFill>
          <a:blip r:embed="rId2"/>
          <a:stretch>
            <a:fillRect/>
          </a:stretch>
        </p:blipFill>
        <p:spPr>
          <a:xfrm>
            <a:off x="7107635" y="1241659"/>
            <a:ext cx="4391638" cy="2133898"/>
          </a:xfrm>
          <a:prstGeom prst="rect">
            <a:avLst/>
          </a:prstGeom>
        </p:spPr>
      </p:pic>
      <p:sp>
        <p:nvSpPr>
          <p:cNvPr id="7" name="pole tekstowe 6">
            <a:extLst>
              <a:ext uri="{FF2B5EF4-FFF2-40B4-BE49-F238E27FC236}">
                <a16:creationId xmlns:a16="http://schemas.microsoft.com/office/drawing/2014/main" id="{B341F1A9-C3AC-3BD6-2398-BDA365C459D9}"/>
              </a:ext>
            </a:extLst>
          </p:cNvPr>
          <p:cNvSpPr txBox="1"/>
          <p:nvPr/>
        </p:nvSpPr>
        <p:spPr>
          <a:xfrm>
            <a:off x="235526" y="6457532"/>
            <a:ext cx="4909129" cy="253916"/>
          </a:xfrm>
          <a:prstGeom prst="rect">
            <a:avLst/>
          </a:prstGeom>
          <a:noFill/>
        </p:spPr>
        <p:txBody>
          <a:bodyPr wrap="square" rtlCol="0">
            <a:spAutoFit/>
          </a:bodyPr>
          <a:lstStyle/>
          <a:p>
            <a:r>
              <a:rPr lang="pl-PL" sz="1050" dirty="0"/>
              <a:t>Źródło: Katalog NKT Przewody i kable elektroenergetyczne niskiego napięcia</a:t>
            </a:r>
          </a:p>
        </p:txBody>
      </p:sp>
    </p:spTree>
    <p:extLst>
      <p:ext uri="{BB962C8B-B14F-4D97-AF65-F5344CB8AC3E}">
        <p14:creationId xmlns:p14="http://schemas.microsoft.com/office/powerpoint/2010/main" val="818692716"/>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08F4E-A6B9-25A3-B12C-469A1A10B83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C46B9A1-051E-C69E-6750-6B134CA953CE}"/>
              </a:ext>
            </a:extLst>
          </p:cNvPr>
          <p:cNvSpPr>
            <a:spLocks noGrp="1"/>
          </p:cNvSpPr>
          <p:nvPr>
            <p:ph type="ctrTitle"/>
          </p:nvPr>
        </p:nvSpPr>
        <p:spPr>
          <a:xfrm>
            <a:off x="365759" y="400468"/>
            <a:ext cx="11540691" cy="841191"/>
          </a:xfrm>
        </p:spPr>
        <p:txBody>
          <a:bodyPr>
            <a:normAutofit/>
          </a:bodyPr>
          <a:lstStyle/>
          <a:p>
            <a:r>
              <a:rPr lang="pl-PL" sz="4800" dirty="0">
                <a:latin typeface="+mn-lt"/>
              </a:rPr>
              <a:t>Gniazda 3-fazowe</a:t>
            </a:r>
            <a:endParaRPr lang="pl-PL" sz="4800" noProof="0" dirty="0">
              <a:latin typeface="+mn-lt"/>
            </a:endParaRPr>
          </a:p>
        </p:txBody>
      </p:sp>
      <p:sp>
        <p:nvSpPr>
          <p:cNvPr id="7" name="pole tekstowe 6">
            <a:extLst>
              <a:ext uri="{FF2B5EF4-FFF2-40B4-BE49-F238E27FC236}">
                <a16:creationId xmlns:a16="http://schemas.microsoft.com/office/drawing/2014/main" id="{3041E46D-E080-5AE2-06E3-C1FE4C2BF764}"/>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PCE</a:t>
            </a:r>
          </a:p>
        </p:txBody>
      </p:sp>
      <p:sp>
        <p:nvSpPr>
          <p:cNvPr id="11" name="AutoShape 4">
            <a:extLst>
              <a:ext uri="{FF2B5EF4-FFF2-40B4-BE49-F238E27FC236}">
                <a16:creationId xmlns:a16="http://schemas.microsoft.com/office/drawing/2014/main" id="{368149FF-EBDC-6813-A1A1-116FDAD9693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4" name="Obraz 3">
            <a:extLst>
              <a:ext uri="{FF2B5EF4-FFF2-40B4-BE49-F238E27FC236}">
                <a16:creationId xmlns:a16="http://schemas.microsoft.com/office/drawing/2014/main" id="{260DC6EE-94A7-DF92-34C5-7A58B2A432A1}"/>
              </a:ext>
            </a:extLst>
          </p:cNvPr>
          <p:cNvPicPr>
            <a:picLocks noChangeAspect="1"/>
          </p:cNvPicPr>
          <p:nvPr/>
        </p:nvPicPr>
        <p:blipFill>
          <a:blip r:embed="rId2"/>
          <a:stretch>
            <a:fillRect/>
          </a:stretch>
        </p:blipFill>
        <p:spPr>
          <a:xfrm>
            <a:off x="1957557" y="1305563"/>
            <a:ext cx="8276886" cy="5405885"/>
          </a:xfrm>
          <a:prstGeom prst="rect">
            <a:avLst/>
          </a:prstGeom>
        </p:spPr>
      </p:pic>
    </p:spTree>
    <p:extLst>
      <p:ext uri="{BB962C8B-B14F-4D97-AF65-F5344CB8AC3E}">
        <p14:creationId xmlns:p14="http://schemas.microsoft.com/office/powerpoint/2010/main" val="2793613864"/>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E032E-ED2D-A9FF-E7FC-EACBB58A128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CF8ED7D-E7BF-DEC7-7C9C-4E4B49C82732}"/>
              </a:ext>
            </a:extLst>
          </p:cNvPr>
          <p:cNvSpPr>
            <a:spLocks noGrp="1"/>
          </p:cNvSpPr>
          <p:nvPr>
            <p:ph type="ctrTitle"/>
          </p:nvPr>
        </p:nvSpPr>
        <p:spPr>
          <a:xfrm>
            <a:off x="365759" y="400468"/>
            <a:ext cx="11540691" cy="841191"/>
          </a:xfrm>
        </p:spPr>
        <p:txBody>
          <a:bodyPr>
            <a:normAutofit/>
          </a:bodyPr>
          <a:lstStyle/>
          <a:p>
            <a:r>
              <a:rPr lang="pl-PL" sz="4800" dirty="0">
                <a:latin typeface="+mn-lt"/>
              </a:rPr>
              <a:t>Gniazda 3-fazowe</a:t>
            </a:r>
            <a:endParaRPr lang="pl-PL" sz="4800" noProof="0" dirty="0">
              <a:latin typeface="+mn-lt"/>
            </a:endParaRPr>
          </a:p>
        </p:txBody>
      </p:sp>
      <p:sp>
        <p:nvSpPr>
          <p:cNvPr id="7" name="pole tekstowe 6">
            <a:extLst>
              <a:ext uri="{FF2B5EF4-FFF2-40B4-BE49-F238E27FC236}">
                <a16:creationId xmlns:a16="http://schemas.microsoft.com/office/drawing/2014/main" id="{172F12EA-570F-048D-06AF-E5A1D4253CCA}"/>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PCE</a:t>
            </a:r>
          </a:p>
        </p:txBody>
      </p:sp>
      <p:sp>
        <p:nvSpPr>
          <p:cNvPr id="11" name="AutoShape 4">
            <a:extLst>
              <a:ext uri="{FF2B5EF4-FFF2-40B4-BE49-F238E27FC236}">
                <a16:creationId xmlns:a16="http://schemas.microsoft.com/office/drawing/2014/main" id="{F282B64D-E595-07C4-8B22-A2A7228F204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4" name="Obraz 3">
            <a:extLst>
              <a:ext uri="{FF2B5EF4-FFF2-40B4-BE49-F238E27FC236}">
                <a16:creationId xmlns:a16="http://schemas.microsoft.com/office/drawing/2014/main" id="{9DD24CE9-B5B2-DC30-05B2-509B37BBB0A3}"/>
              </a:ext>
            </a:extLst>
          </p:cNvPr>
          <p:cNvPicPr>
            <a:picLocks noChangeAspect="1"/>
          </p:cNvPicPr>
          <p:nvPr/>
        </p:nvPicPr>
        <p:blipFill>
          <a:blip r:embed="rId2"/>
          <a:stretch>
            <a:fillRect/>
          </a:stretch>
        </p:blipFill>
        <p:spPr>
          <a:xfrm>
            <a:off x="2006596" y="1370016"/>
            <a:ext cx="7874008" cy="5341432"/>
          </a:xfrm>
          <a:prstGeom prst="rect">
            <a:avLst/>
          </a:prstGeom>
        </p:spPr>
      </p:pic>
    </p:spTree>
    <p:extLst>
      <p:ext uri="{BB962C8B-B14F-4D97-AF65-F5344CB8AC3E}">
        <p14:creationId xmlns:p14="http://schemas.microsoft.com/office/powerpoint/2010/main" val="2644374850"/>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7A893-5F47-BF32-A001-6E4E94F6421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9ECEC19-2D1C-2B2B-433D-2C7EC04891A8}"/>
              </a:ext>
            </a:extLst>
          </p:cNvPr>
          <p:cNvSpPr>
            <a:spLocks noGrp="1"/>
          </p:cNvSpPr>
          <p:nvPr>
            <p:ph type="ctrTitle"/>
          </p:nvPr>
        </p:nvSpPr>
        <p:spPr>
          <a:xfrm>
            <a:off x="365759" y="400468"/>
            <a:ext cx="11540691" cy="841191"/>
          </a:xfrm>
        </p:spPr>
        <p:txBody>
          <a:bodyPr>
            <a:normAutofit/>
          </a:bodyPr>
          <a:lstStyle/>
          <a:p>
            <a:r>
              <a:rPr lang="pl-PL" sz="4800" dirty="0">
                <a:latin typeface="+mn-lt"/>
              </a:rPr>
              <a:t>Gniazda 3-fazowe</a:t>
            </a:r>
            <a:endParaRPr lang="pl-PL" sz="4800" noProof="0" dirty="0">
              <a:latin typeface="+mn-lt"/>
            </a:endParaRPr>
          </a:p>
        </p:txBody>
      </p:sp>
      <p:sp>
        <p:nvSpPr>
          <p:cNvPr id="7" name="pole tekstowe 6">
            <a:extLst>
              <a:ext uri="{FF2B5EF4-FFF2-40B4-BE49-F238E27FC236}">
                <a16:creationId xmlns:a16="http://schemas.microsoft.com/office/drawing/2014/main" id="{0E20EF34-89B2-B2A7-F3EF-359A44565E3D}"/>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PCE</a:t>
            </a:r>
          </a:p>
        </p:txBody>
      </p:sp>
      <p:sp>
        <p:nvSpPr>
          <p:cNvPr id="11" name="AutoShape 4">
            <a:extLst>
              <a:ext uri="{FF2B5EF4-FFF2-40B4-BE49-F238E27FC236}">
                <a16:creationId xmlns:a16="http://schemas.microsoft.com/office/drawing/2014/main" id="{11BBE785-2D70-8997-608E-761B0612E28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5" name="Obraz 4">
            <a:extLst>
              <a:ext uri="{FF2B5EF4-FFF2-40B4-BE49-F238E27FC236}">
                <a16:creationId xmlns:a16="http://schemas.microsoft.com/office/drawing/2014/main" id="{BD5B1C5F-8C14-110D-31F3-8AAF74B83FDD}"/>
              </a:ext>
            </a:extLst>
          </p:cNvPr>
          <p:cNvPicPr>
            <a:picLocks noChangeAspect="1"/>
          </p:cNvPicPr>
          <p:nvPr/>
        </p:nvPicPr>
        <p:blipFill>
          <a:blip r:embed="rId2"/>
          <a:stretch>
            <a:fillRect/>
          </a:stretch>
        </p:blipFill>
        <p:spPr>
          <a:xfrm>
            <a:off x="2449514" y="1184270"/>
            <a:ext cx="7292972" cy="4938188"/>
          </a:xfrm>
          <a:prstGeom prst="rect">
            <a:avLst/>
          </a:prstGeom>
        </p:spPr>
      </p:pic>
      <p:pic>
        <p:nvPicPr>
          <p:cNvPr id="10" name="Obraz 9">
            <a:extLst>
              <a:ext uri="{FF2B5EF4-FFF2-40B4-BE49-F238E27FC236}">
                <a16:creationId xmlns:a16="http://schemas.microsoft.com/office/drawing/2014/main" id="{0DFC6314-D08C-1289-2798-6CFAFFFD91B5}"/>
              </a:ext>
            </a:extLst>
          </p:cNvPr>
          <p:cNvPicPr>
            <a:picLocks noChangeAspect="1"/>
          </p:cNvPicPr>
          <p:nvPr/>
        </p:nvPicPr>
        <p:blipFill>
          <a:blip r:embed="rId3"/>
          <a:stretch>
            <a:fillRect/>
          </a:stretch>
        </p:blipFill>
        <p:spPr>
          <a:xfrm>
            <a:off x="7482960" y="5897531"/>
            <a:ext cx="4519052" cy="784928"/>
          </a:xfrm>
          <a:prstGeom prst="rect">
            <a:avLst/>
          </a:prstGeom>
        </p:spPr>
      </p:pic>
    </p:spTree>
    <p:extLst>
      <p:ext uri="{BB962C8B-B14F-4D97-AF65-F5344CB8AC3E}">
        <p14:creationId xmlns:p14="http://schemas.microsoft.com/office/powerpoint/2010/main" val="222006769"/>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4D497-4C71-B262-CAF3-2805FAA40CF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2B15661-77DA-9539-6C8B-F8B1957D69FB}"/>
              </a:ext>
            </a:extLst>
          </p:cNvPr>
          <p:cNvSpPr>
            <a:spLocks noGrp="1"/>
          </p:cNvSpPr>
          <p:nvPr>
            <p:ph type="ctrTitle"/>
          </p:nvPr>
        </p:nvSpPr>
        <p:spPr>
          <a:xfrm>
            <a:off x="365759" y="400468"/>
            <a:ext cx="11540691" cy="841191"/>
          </a:xfrm>
        </p:spPr>
        <p:txBody>
          <a:bodyPr>
            <a:normAutofit/>
          </a:bodyPr>
          <a:lstStyle/>
          <a:p>
            <a:r>
              <a:rPr lang="pl-PL" sz="4800" dirty="0">
                <a:latin typeface="+mn-lt"/>
              </a:rPr>
              <a:t>Gniazda 3-fazowe</a:t>
            </a:r>
            <a:endParaRPr lang="pl-PL" sz="4800" noProof="0" dirty="0">
              <a:latin typeface="+mn-lt"/>
            </a:endParaRPr>
          </a:p>
        </p:txBody>
      </p:sp>
      <p:sp>
        <p:nvSpPr>
          <p:cNvPr id="7" name="pole tekstowe 6">
            <a:extLst>
              <a:ext uri="{FF2B5EF4-FFF2-40B4-BE49-F238E27FC236}">
                <a16:creationId xmlns:a16="http://schemas.microsoft.com/office/drawing/2014/main" id="{12B1576F-DC6F-9150-6F66-A908CF6AC3B5}"/>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PCE</a:t>
            </a:r>
          </a:p>
        </p:txBody>
      </p:sp>
      <p:sp>
        <p:nvSpPr>
          <p:cNvPr id="11" name="AutoShape 4">
            <a:extLst>
              <a:ext uri="{FF2B5EF4-FFF2-40B4-BE49-F238E27FC236}">
                <a16:creationId xmlns:a16="http://schemas.microsoft.com/office/drawing/2014/main" id="{3B7E28B5-DD46-8C89-0F25-2613AC87DF2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4" name="Obraz 3">
            <a:extLst>
              <a:ext uri="{FF2B5EF4-FFF2-40B4-BE49-F238E27FC236}">
                <a16:creationId xmlns:a16="http://schemas.microsoft.com/office/drawing/2014/main" id="{19F35BE8-B239-E761-680D-2D3F19AF9677}"/>
              </a:ext>
            </a:extLst>
          </p:cNvPr>
          <p:cNvPicPr>
            <a:picLocks noChangeAspect="1"/>
          </p:cNvPicPr>
          <p:nvPr/>
        </p:nvPicPr>
        <p:blipFill>
          <a:blip r:embed="rId2"/>
          <a:stretch>
            <a:fillRect/>
          </a:stretch>
        </p:blipFill>
        <p:spPr>
          <a:xfrm>
            <a:off x="2224717" y="1821027"/>
            <a:ext cx="7437765" cy="3520745"/>
          </a:xfrm>
          <a:prstGeom prst="rect">
            <a:avLst/>
          </a:prstGeom>
        </p:spPr>
      </p:pic>
    </p:spTree>
    <p:extLst>
      <p:ext uri="{BB962C8B-B14F-4D97-AF65-F5344CB8AC3E}">
        <p14:creationId xmlns:p14="http://schemas.microsoft.com/office/powerpoint/2010/main" val="3463182708"/>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BD937-13CB-5DE7-5E3E-29AE5CB5610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1DB5A26-1897-AF7B-BECD-38C6D78F4D38}"/>
              </a:ext>
            </a:extLst>
          </p:cNvPr>
          <p:cNvSpPr>
            <a:spLocks noGrp="1"/>
          </p:cNvSpPr>
          <p:nvPr>
            <p:ph type="ctrTitle"/>
          </p:nvPr>
        </p:nvSpPr>
        <p:spPr>
          <a:xfrm>
            <a:off x="325654" y="3008404"/>
            <a:ext cx="11540691" cy="841191"/>
          </a:xfrm>
        </p:spPr>
        <p:txBody>
          <a:bodyPr>
            <a:normAutofit/>
          </a:bodyPr>
          <a:lstStyle/>
          <a:p>
            <a:r>
              <a:rPr lang="pl-PL" sz="4800" dirty="0">
                <a:latin typeface="+mn-lt"/>
              </a:rPr>
              <a:t>Gniazda 1-fazowe</a:t>
            </a:r>
            <a:endParaRPr lang="pl-PL" sz="4800" noProof="0" dirty="0">
              <a:latin typeface="+mn-lt"/>
            </a:endParaRPr>
          </a:p>
        </p:txBody>
      </p:sp>
      <p:sp>
        <p:nvSpPr>
          <p:cNvPr id="11" name="AutoShape 4">
            <a:extLst>
              <a:ext uri="{FF2B5EF4-FFF2-40B4-BE49-F238E27FC236}">
                <a16:creationId xmlns:a16="http://schemas.microsoft.com/office/drawing/2014/main" id="{C74F26BB-6912-FB16-FD09-784FD145555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Tree>
    <p:extLst>
      <p:ext uri="{BB962C8B-B14F-4D97-AF65-F5344CB8AC3E}">
        <p14:creationId xmlns:p14="http://schemas.microsoft.com/office/powerpoint/2010/main" val="1466135708"/>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165B4-E430-6688-CA18-215384988BA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E6BEB84-6E3B-DBC9-86C6-7F38E2B3DD59}"/>
              </a:ext>
            </a:extLst>
          </p:cNvPr>
          <p:cNvSpPr>
            <a:spLocks noGrp="1"/>
          </p:cNvSpPr>
          <p:nvPr>
            <p:ph type="ctrTitle"/>
          </p:nvPr>
        </p:nvSpPr>
        <p:spPr>
          <a:xfrm>
            <a:off x="365759" y="400468"/>
            <a:ext cx="11540691" cy="841191"/>
          </a:xfrm>
        </p:spPr>
        <p:txBody>
          <a:bodyPr>
            <a:normAutofit/>
          </a:bodyPr>
          <a:lstStyle/>
          <a:p>
            <a:r>
              <a:rPr lang="pl-PL" sz="4800" dirty="0">
                <a:latin typeface="+mn-lt"/>
              </a:rPr>
              <a:t>Gniazda 1-fazowe</a:t>
            </a:r>
            <a:endParaRPr lang="pl-PL" sz="4800" noProof="0" dirty="0">
              <a:latin typeface="+mn-lt"/>
            </a:endParaRPr>
          </a:p>
        </p:txBody>
      </p:sp>
      <p:sp>
        <p:nvSpPr>
          <p:cNvPr id="7" name="pole tekstowe 6">
            <a:extLst>
              <a:ext uri="{FF2B5EF4-FFF2-40B4-BE49-F238E27FC236}">
                <a16:creationId xmlns:a16="http://schemas.microsoft.com/office/drawing/2014/main" id="{44BD61E6-C318-0A80-29CA-FB8B36093F9C}"/>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https://pl.wikipedia.org/wiki/Gniazdo_elektryczne</a:t>
            </a:r>
            <a:r>
              <a:rPr lang="pl-PL" sz="1050" dirty="0"/>
              <a:t> </a:t>
            </a:r>
          </a:p>
        </p:txBody>
      </p:sp>
      <p:sp>
        <p:nvSpPr>
          <p:cNvPr id="11" name="AutoShape 4">
            <a:extLst>
              <a:ext uri="{FF2B5EF4-FFF2-40B4-BE49-F238E27FC236}">
                <a16:creationId xmlns:a16="http://schemas.microsoft.com/office/drawing/2014/main" id="{B77C1A09-95CA-DE96-2C05-D051E891AD6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D3F5B065-09A3-AF10-6A99-7531B589024A}"/>
              </a:ext>
            </a:extLst>
          </p:cNvPr>
          <p:cNvSpPr txBox="1"/>
          <p:nvPr/>
        </p:nvSpPr>
        <p:spPr>
          <a:xfrm>
            <a:off x="517236" y="1887589"/>
            <a:ext cx="5426364" cy="369332"/>
          </a:xfrm>
          <a:prstGeom prst="rect">
            <a:avLst/>
          </a:prstGeom>
          <a:noFill/>
        </p:spPr>
        <p:txBody>
          <a:bodyPr wrap="square" rtlCol="0">
            <a:spAutoFit/>
          </a:bodyPr>
          <a:lstStyle/>
          <a:p>
            <a:r>
              <a:rPr lang="pl-PL" dirty="0"/>
              <a:t>Istnieje kilka standardów gniazd jednofazowych</a:t>
            </a:r>
          </a:p>
        </p:txBody>
      </p:sp>
      <p:pic>
        <p:nvPicPr>
          <p:cNvPr id="8194" name="Picture 2" descr="Mapa świata z zaznaczonymi różnymi standardami wtyczek elektrycznych">
            <a:extLst>
              <a:ext uri="{FF2B5EF4-FFF2-40B4-BE49-F238E27FC236}">
                <a16:creationId xmlns:a16="http://schemas.microsoft.com/office/drawing/2014/main" id="{977E6DC6-4F22-2404-F945-7A3F6559F9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902851"/>
            <a:ext cx="6096000" cy="3095625"/>
          </a:xfrm>
          <a:prstGeom prst="rect">
            <a:avLst/>
          </a:prstGeom>
          <a:noFill/>
          <a:extLst>
            <a:ext uri="{909E8E84-426E-40DD-AFC4-6F175D3DCCD1}">
              <a14:hiddenFill xmlns:a14="http://schemas.microsoft.com/office/drawing/2010/main">
                <a:solidFill>
                  <a:srgbClr val="FFFFFF"/>
                </a:solidFill>
              </a14:hiddenFill>
            </a:ext>
          </a:extLst>
        </p:spPr>
      </p:pic>
      <p:pic>
        <p:nvPicPr>
          <p:cNvPr id="4" name="Obraz 3">
            <a:extLst>
              <a:ext uri="{FF2B5EF4-FFF2-40B4-BE49-F238E27FC236}">
                <a16:creationId xmlns:a16="http://schemas.microsoft.com/office/drawing/2014/main" id="{2B3774CF-C8AF-285A-C186-FCB910E4CA4C}"/>
              </a:ext>
            </a:extLst>
          </p:cNvPr>
          <p:cNvPicPr>
            <a:picLocks noChangeAspect="1"/>
          </p:cNvPicPr>
          <p:nvPr/>
        </p:nvPicPr>
        <p:blipFill>
          <a:blip r:embed="rId4"/>
          <a:stretch>
            <a:fillRect/>
          </a:stretch>
        </p:blipFill>
        <p:spPr>
          <a:xfrm>
            <a:off x="6026727" y="1394058"/>
            <a:ext cx="5891364" cy="4733561"/>
          </a:xfrm>
          <a:prstGeom prst="rect">
            <a:avLst/>
          </a:prstGeom>
        </p:spPr>
      </p:pic>
    </p:spTree>
    <p:extLst>
      <p:ext uri="{BB962C8B-B14F-4D97-AF65-F5344CB8AC3E}">
        <p14:creationId xmlns:p14="http://schemas.microsoft.com/office/powerpoint/2010/main" val="3517507907"/>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738DF5-26DE-557F-F6F9-7FB7DDBBCD7E}"/>
            </a:ext>
          </a:extLst>
        </p:cNvPr>
        <p:cNvGrpSpPr/>
        <p:nvPr/>
      </p:nvGrpSpPr>
      <p:grpSpPr>
        <a:xfrm>
          <a:off x="0" y="0"/>
          <a:ext cx="0" cy="0"/>
          <a:chOff x="0" y="0"/>
          <a:chExt cx="0" cy="0"/>
        </a:xfrm>
      </p:grpSpPr>
      <p:pic>
        <p:nvPicPr>
          <p:cNvPr id="10242" name="Picture 2" descr="Image 8 of 8">
            <a:extLst>
              <a:ext uri="{FF2B5EF4-FFF2-40B4-BE49-F238E27FC236}">
                <a16:creationId xmlns:a16="http://schemas.microsoft.com/office/drawing/2014/main" id="{CE470CFB-4B31-F065-D2A6-4F88CDFDCC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8725" y="305536"/>
            <a:ext cx="7425457" cy="6246927"/>
          </a:xfrm>
          <a:prstGeom prst="rect">
            <a:avLst/>
          </a:prstGeom>
          <a:noFill/>
          <a:extLst>
            <a:ext uri="{909E8E84-426E-40DD-AFC4-6F175D3DCCD1}">
              <a14:hiddenFill xmlns:a14="http://schemas.microsoft.com/office/drawing/2010/main">
                <a:solidFill>
                  <a:srgbClr val="FFFFFF"/>
                </a:solidFill>
              </a14:hiddenFill>
            </a:ext>
          </a:extLst>
        </p:spPr>
      </p:pic>
      <p:sp>
        <p:nvSpPr>
          <p:cNvPr id="2" name="Tytuł 1">
            <a:extLst>
              <a:ext uri="{FF2B5EF4-FFF2-40B4-BE49-F238E27FC236}">
                <a16:creationId xmlns:a16="http://schemas.microsoft.com/office/drawing/2014/main" id="{FDF17CC0-0629-5857-D2CD-1EFB27C3A193}"/>
              </a:ext>
            </a:extLst>
          </p:cNvPr>
          <p:cNvSpPr>
            <a:spLocks noGrp="1"/>
          </p:cNvSpPr>
          <p:nvPr>
            <p:ph type="ctrTitle"/>
          </p:nvPr>
        </p:nvSpPr>
        <p:spPr>
          <a:xfrm>
            <a:off x="207818" y="400467"/>
            <a:ext cx="4206241" cy="841191"/>
          </a:xfrm>
        </p:spPr>
        <p:txBody>
          <a:bodyPr>
            <a:normAutofit fontScale="90000"/>
          </a:bodyPr>
          <a:lstStyle/>
          <a:p>
            <a:pPr algn="l"/>
            <a:r>
              <a:rPr lang="pl-PL" sz="4800" dirty="0">
                <a:latin typeface="+mn-lt"/>
              </a:rPr>
              <a:t>Gniazda 1-fazowe</a:t>
            </a:r>
            <a:endParaRPr lang="pl-PL" sz="4800" noProof="0" dirty="0">
              <a:latin typeface="+mn-lt"/>
            </a:endParaRPr>
          </a:p>
        </p:txBody>
      </p:sp>
      <p:sp>
        <p:nvSpPr>
          <p:cNvPr id="7" name="pole tekstowe 6">
            <a:extLst>
              <a:ext uri="{FF2B5EF4-FFF2-40B4-BE49-F238E27FC236}">
                <a16:creationId xmlns:a16="http://schemas.microsoft.com/office/drawing/2014/main" id="{86168781-E0A7-935F-6009-062F81B491E2}"/>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3"/>
              </a:rPr>
              <a:t>https://www.elektroda.pl/rtvforum/topic3834251.html#gallery-8</a:t>
            </a:r>
            <a:r>
              <a:rPr lang="pl-PL" sz="1050" dirty="0"/>
              <a:t> </a:t>
            </a:r>
          </a:p>
        </p:txBody>
      </p:sp>
      <p:sp>
        <p:nvSpPr>
          <p:cNvPr id="11" name="AutoShape 4">
            <a:extLst>
              <a:ext uri="{FF2B5EF4-FFF2-40B4-BE49-F238E27FC236}">
                <a16:creationId xmlns:a16="http://schemas.microsoft.com/office/drawing/2014/main" id="{743F527D-AC5A-617C-BCD7-BDBBD7EA73D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539F1D25-E7F4-E5BE-DEBD-73DA7A1B7C5B}"/>
              </a:ext>
            </a:extLst>
          </p:cNvPr>
          <p:cNvSpPr txBox="1"/>
          <p:nvPr/>
        </p:nvSpPr>
        <p:spPr>
          <a:xfrm>
            <a:off x="517236" y="2074463"/>
            <a:ext cx="3896823" cy="3416320"/>
          </a:xfrm>
          <a:prstGeom prst="rect">
            <a:avLst/>
          </a:prstGeom>
          <a:noFill/>
        </p:spPr>
        <p:txBody>
          <a:bodyPr wrap="square" rtlCol="0">
            <a:spAutoFit/>
          </a:bodyPr>
          <a:lstStyle/>
          <a:p>
            <a:r>
              <a:rPr lang="pl-PL" dirty="0"/>
              <a:t>W Polsce nie ma normy określającej z której strony w gnieździe jednofazowym należy montować fazę, ale dobrą praktyką jest przestrzeganie zasady montażu fazy z lewej strony gniazda</a:t>
            </a:r>
          </a:p>
          <a:p>
            <a:endParaRPr lang="pl-PL" dirty="0"/>
          </a:p>
          <a:p>
            <a:r>
              <a:rPr lang="pl-PL" dirty="0"/>
              <a:t>W przypadku gniazd podwójnych w sprzedaży są gniazda z tzw. „</a:t>
            </a:r>
            <a:r>
              <a:rPr lang="pl-PL" dirty="0" err="1"/>
              <a:t>przeplotką</a:t>
            </a:r>
            <a:r>
              <a:rPr lang="pl-PL" dirty="0"/>
              <a:t>” lub zachowaniem fazy dzięki czemu w obu gniazdach faza jest z tej samej strony w odniesieniu do pozycji bolca ochronnego.</a:t>
            </a:r>
          </a:p>
        </p:txBody>
      </p:sp>
    </p:spTree>
    <p:extLst>
      <p:ext uri="{BB962C8B-B14F-4D97-AF65-F5344CB8AC3E}">
        <p14:creationId xmlns:p14="http://schemas.microsoft.com/office/powerpoint/2010/main" val="1956103537"/>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2FAC8-0CF3-15AC-4B89-FD662020575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F9CDED6-F930-1868-6FC7-CF316A039D06}"/>
              </a:ext>
            </a:extLst>
          </p:cNvPr>
          <p:cNvSpPr>
            <a:spLocks noGrp="1"/>
          </p:cNvSpPr>
          <p:nvPr>
            <p:ph type="ctrTitle"/>
          </p:nvPr>
        </p:nvSpPr>
        <p:spPr>
          <a:xfrm>
            <a:off x="478054" y="3160804"/>
            <a:ext cx="11540691" cy="841191"/>
          </a:xfrm>
        </p:spPr>
        <p:txBody>
          <a:bodyPr>
            <a:normAutofit/>
          </a:bodyPr>
          <a:lstStyle/>
          <a:p>
            <a:r>
              <a:rPr lang="pl-PL" sz="4800" dirty="0">
                <a:latin typeface="+mn-lt"/>
              </a:rPr>
              <a:t>Schematy podłączania łączników </a:t>
            </a:r>
            <a:endParaRPr lang="pl-PL" sz="4800" noProof="0" dirty="0">
              <a:latin typeface="+mn-lt"/>
            </a:endParaRPr>
          </a:p>
        </p:txBody>
      </p:sp>
      <p:sp>
        <p:nvSpPr>
          <p:cNvPr id="11" name="AutoShape 4">
            <a:extLst>
              <a:ext uri="{FF2B5EF4-FFF2-40B4-BE49-F238E27FC236}">
                <a16:creationId xmlns:a16="http://schemas.microsoft.com/office/drawing/2014/main" id="{9F25646C-0013-CFA2-0AC2-B7B0EAD20E7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Tree>
    <p:extLst>
      <p:ext uri="{BB962C8B-B14F-4D97-AF65-F5344CB8AC3E}">
        <p14:creationId xmlns:p14="http://schemas.microsoft.com/office/powerpoint/2010/main" val="473721307"/>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EEDEC-40DD-A576-7530-2D289FE624D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BDC2B07-474A-D87D-FF7C-5011E2D418EF}"/>
              </a:ext>
            </a:extLst>
          </p:cNvPr>
          <p:cNvSpPr>
            <a:spLocks noGrp="1"/>
          </p:cNvSpPr>
          <p:nvPr>
            <p:ph type="ctrTitle"/>
          </p:nvPr>
        </p:nvSpPr>
        <p:spPr>
          <a:xfrm>
            <a:off x="365759" y="400468"/>
            <a:ext cx="11540691" cy="841191"/>
          </a:xfrm>
        </p:spPr>
        <p:txBody>
          <a:bodyPr>
            <a:normAutofit/>
          </a:bodyPr>
          <a:lstStyle/>
          <a:p>
            <a:r>
              <a:rPr lang="pl-PL" sz="4800" dirty="0">
                <a:latin typeface="+mn-lt"/>
              </a:rPr>
              <a:t>Schematy podłączania łączników </a:t>
            </a:r>
            <a:endParaRPr lang="pl-PL" sz="4800" noProof="0" dirty="0">
              <a:latin typeface="+mn-lt"/>
            </a:endParaRPr>
          </a:p>
        </p:txBody>
      </p:sp>
      <p:sp>
        <p:nvSpPr>
          <p:cNvPr id="7" name="pole tekstowe 6">
            <a:extLst>
              <a:ext uri="{FF2B5EF4-FFF2-40B4-BE49-F238E27FC236}">
                <a16:creationId xmlns:a16="http://schemas.microsoft.com/office/drawing/2014/main" id="{A9C0A77D-2D18-F817-3283-A22E5CB219F3}"/>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https://www.ospel.pl/do-pobrania/schematy</a:t>
            </a:r>
            <a:r>
              <a:rPr lang="pl-PL" sz="1050" dirty="0"/>
              <a:t> </a:t>
            </a:r>
          </a:p>
        </p:txBody>
      </p:sp>
      <p:sp>
        <p:nvSpPr>
          <p:cNvPr id="11" name="AutoShape 4">
            <a:extLst>
              <a:ext uri="{FF2B5EF4-FFF2-40B4-BE49-F238E27FC236}">
                <a16:creationId xmlns:a16="http://schemas.microsoft.com/office/drawing/2014/main" id="{D2A7D593-C3D3-74A8-D610-4B4C2555977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6" name="Obraz 5">
            <a:extLst>
              <a:ext uri="{FF2B5EF4-FFF2-40B4-BE49-F238E27FC236}">
                <a16:creationId xmlns:a16="http://schemas.microsoft.com/office/drawing/2014/main" id="{E38F86DE-96E6-3627-A68E-78386F0F3AD6}"/>
              </a:ext>
            </a:extLst>
          </p:cNvPr>
          <p:cNvPicPr>
            <a:picLocks noChangeAspect="1"/>
          </p:cNvPicPr>
          <p:nvPr/>
        </p:nvPicPr>
        <p:blipFill>
          <a:blip r:embed="rId3"/>
          <a:stretch>
            <a:fillRect/>
          </a:stretch>
        </p:blipFill>
        <p:spPr>
          <a:xfrm>
            <a:off x="1536831" y="2382368"/>
            <a:ext cx="1920406" cy="2133785"/>
          </a:xfrm>
          <a:prstGeom prst="rect">
            <a:avLst/>
          </a:prstGeom>
        </p:spPr>
      </p:pic>
      <p:pic>
        <p:nvPicPr>
          <p:cNvPr id="9" name="Obraz 8">
            <a:extLst>
              <a:ext uri="{FF2B5EF4-FFF2-40B4-BE49-F238E27FC236}">
                <a16:creationId xmlns:a16="http://schemas.microsoft.com/office/drawing/2014/main" id="{71F03C58-81A2-0048-E024-F641509BDE99}"/>
              </a:ext>
            </a:extLst>
          </p:cNvPr>
          <p:cNvPicPr>
            <a:picLocks noChangeAspect="1"/>
          </p:cNvPicPr>
          <p:nvPr/>
        </p:nvPicPr>
        <p:blipFill>
          <a:blip r:embed="rId4"/>
          <a:stretch>
            <a:fillRect/>
          </a:stretch>
        </p:blipFill>
        <p:spPr>
          <a:xfrm>
            <a:off x="5002448" y="2382368"/>
            <a:ext cx="1882303" cy="2080440"/>
          </a:xfrm>
          <a:prstGeom prst="rect">
            <a:avLst/>
          </a:prstGeom>
        </p:spPr>
      </p:pic>
      <p:pic>
        <p:nvPicPr>
          <p:cNvPr id="12" name="Obraz 11">
            <a:extLst>
              <a:ext uri="{FF2B5EF4-FFF2-40B4-BE49-F238E27FC236}">
                <a16:creationId xmlns:a16="http://schemas.microsoft.com/office/drawing/2014/main" id="{E08BAE04-7934-9420-7C0D-D3ACF9EB2E3E}"/>
              </a:ext>
            </a:extLst>
          </p:cNvPr>
          <p:cNvPicPr>
            <a:picLocks noChangeAspect="1"/>
          </p:cNvPicPr>
          <p:nvPr/>
        </p:nvPicPr>
        <p:blipFill>
          <a:blip r:embed="rId5"/>
          <a:stretch>
            <a:fillRect/>
          </a:stretch>
        </p:blipFill>
        <p:spPr>
          <a:xfrm>
            <a:off x="8429962" y="2382368"/>
            <a:ext cx="1752752" cy="2072820"/>
          </a:xfrm>
          <a:prstGeom prst="rect">
            <a:avLst/>
          </a:prstGeom>
        </p:spPr>
      </p:pic>
      <p:sp>
        <p:nvSpPr>
          <p:cNvPr id="14" name="pole tekstowe 13">
            <a:extLst>
              <a:ext uri="{FF2B5EF4-FFF2-40B4-BE49-F238E27FC236}">
                <a16:creationId xmlns:a16="http://schemas.microsoft.com/office/drawing/2014/main" id="{A26DB354-4269-B1D5-7EF9-63981ED930CF}"/>
              </a:ext>
            </a:extLst>
          </p:cNvPr>
          <p:cNvSpPr txBox="1"/>
          <p:nvPr/>
        </p:nvSpPr>
        <p:spPr>
          <a:xfrm>
            <a:off x="1400559" y="4639463"/>
            <a:ext cx="2525945" cy="369332"/>
          </a:xfrm>
          <a:prstGeom prst="rect">
            <a:avLst/>
          </a:prstGeom>
          <a:noFill/>
        </p:spPr>
        <p:txBody>
          <a:bodyPr wrap="square" rtlCol="0">
            <a:spAutoFit/>
          </a:bodyPr>
          <a:lstStyle/>
          <a:p>
            <a:pPr algn="ctr"/>
            <a:r>
              <a:rPr lang="pl-PL" dirty="0"/>
              <a:t>Łącznik jednobiegunowy</a:t>
            </a:r>
          </a:p>
        </p:txBody>
      </p:sp>
      <p:sp>
        <p:nvSpPr>
          <p:cNvPr id="15" name="pole tekstowe 14">
            <a:extLst>
              <a:ext uri="{FF2B5EF4-FFF2-40B4-BE49-F238E27FC236}">
                <a16:creationId xmlns:a16="http://schemas.microsoft.com/office/drawing/2014/main" id="{108D0247-BE93-A256-F159-25E680C0B47E}"/>
              </a:ext>
            </a:extLst>
          </p:cNvPr>
          <p:cNvSpPr txBox="1"/>
          <p:nvPr/>
        </p:nvSpPr>
        <p:spPr>
          <a:xfrm>
            <a:off x="4522303" y="4500963"/>
            <a:ext cx="2842591" cy="646331"/>
          </a:xfrm>
          <a:prstGeom prst="rect">
            <a:avLst/>
          </a:prstGeom>
          <a:noFill/>
        </p:spPr>
        <p:txBody>
          <a:bodyPr wrap="square" rtlCol="0">
            <a:spAutoFit/>
          </a:bodyPr>
          <a:lstStyle/>
          <a:p>
            <a:pPr algn="ctr"/>
            <a:r>
              <a:rPr lang="pl-PL" dirty="0"/>
              <a:t>Łącznik jednobiegunowy z podświetleniem</a:t>
            </a:r>
          </a:p>
        </p:txBody>
      </p:sp>
      <p:sp>
        <p:nvSpPr>
          <p:cNvPr id="16" name="pole tekstowe 15">
            <a:extLst>
              <a:ext uri="{FF2B5EF4-FFF2-40B4-BE49-F238E27FC236}">
                <a16:creationId xmlns:a16="http://schemas.microsoft.com/office/drawing/2014/main" id="{2E3630C5-D0ED-012B-F00F-FDD5D8F26395}"/>
              </a:ext>
            </a:extLst>
          </p:cNvPr>
          <p:cNvSpPr txBox="1"/>
          <p:nvPr/>
        </p:nvSpPr>
        <p:spPr>
          <a:xfrm>
            <a:off x="7960693" y="4639462"/>
            <a:ext cx="2842591" cy="369332"/>
          </a:xfrm>
          <a:prstGeom prst="rect">
            <a:avLst/>
          </a:prstGeom>
          <a:noFill/>
        </p:spPr>
        <p:txBody>
          <a:bodyPr wrap="square" rtlCol="0">
            <a:spAutoFit/>
          </a:bodyPr>
          <a:lstStyle/>
          <a:p>
            <a:pPr algn="ctr"/>
            <a:r>
              <a:rPr lang="pl-PL" dirty="0"/>
              <a:t>Łącznik świecznikowy</a:t>
            </a:r>
          </a:p>
        </p:txBody>
      </p:sp>
    </p:spTree>
    <p:extLst>
      <p:ext uri="{BB962C8B-B14F-4D97-AF65-F5344CB8AC3E}">
        <p14:creationId xmlns:p14="http://schemas.microsoft.com/office/powerpoint/2010/main" val="3507523577"/>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CA42C-1483-6760-AC83-D80074C8F39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8F222D3-66BF-1556-6978-F826E89E4965}"/>
              </a:ext>
            </a:extLst>
          </p:cNvPr>
          <p:cNvSpPr>
            <a:spLocks noGrp="1"/>
          </p:cNvSpPr>
          <p:nvPr>
            <p:ph type="ctrTitle"/>
          </p:nvPr>
        </p:nvSpPr>
        <p:spPr>
          <a:xfrm>
            <a:off x="365759" y="400468"/>
            <a:ext cx="11540691" cy="841191"/>
          </a:xfrm>
        </p:spPr>
        <p:txBody>
          <a:bodyPr>
            <a:normAutofit/>
          </a:bodyPr>
          <a:lstStyle/>
          <a:p>
            <a:r>
              <a:rPr lang="pl-PL" sz="4800" dirty="0">
                <a:latin typeface="+mn-lt"/>
              </a:rPr>
              <a:t>Schematy podłączania łączników </a:t>
            </a:r>
            <a:endParaRPr lang="pl-PL" sz="4800" noProof="0" dirty="0">
              <a:latin typeface="+mn-lt"/>
            </a:endParaRPr>
          </a:p>
        </p:txBody>
      </p:sp>
      <p:sp>
        <p:nvSpPr>
          <p:cNvPr id="7" name="pole tekstowe 6">
            <a:extLst>
              <a:ext uri="{FF2B5EF4-FFF2-40B4-BE49-F238E27FC236}">
                <a16:creationId xmlns:a16="http://schemas.microsoft.com/office/drawing/2014/main" id="{952E0BA2-C692-F902-9194-9F602B2A086D}"/>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https://www.ospel.pl/do-pobrania/schematy</a:t>
            </a:r>
            <a:r>
              <a:rPr lang="pl-PL" sz="1050" dirty="0"/>
              <a:t> </a:t>
            </a:r>
          </a:p>
        </p:txBody>
      </p:sp>
      <p:sp>
        <p:nvSpPr>
          <p:cNvPr id="14" name="pole tekstowe 13">
            <a:extLst>
              <a:ext uri="{FF2B5EF4-FFF2-40B4-BE49-F238E27FC236}">
                <a16:creationId xmlns:a16="http://schemas.microsoft.com/office/drawing/2014/main" id="{7921C169-F741-64FB-CCD8-57DFE0549E70}"/>
              </a:ext>
            </a:extLst>
          </p:cNvPr>
          <p:cNvSpPr txBox="1"/>
          <p:nvPr/>
        </p:nvSpPr>
        <p:spPr>
          <a:xfrm>
            <a:off x="1245704" y="4639463"/>
            <a:ext cx="2842591" cy="646331"/>
          </a:xfrm>
          <a:prstGeom prst="rect">
            <a:avLst/>
          </a:prstGeom>
          <a:noFill/>
        </p:spPr>
        <p:txBody>
          <a:bodyPr wrap="square" rtlCol="0">
            <a:spAutoFit/>
          </a:bodyPr>
          <a:lstStyle/>
          <a:p>
            <a:pPr algn="ctr"/>
            <a:r>
              <a:rPr lang="pl-PL" dirty="0"/>
              <a:t>Łącznik świecznikowy</a:t>
            </a:r>
          </a:p>
          <a:p>
            <a:pPr algn="ctr"/>
            <a:r>
              <a:rPr lang="pl-PL" dirty="0"/>
              <a:t>z podświetleniem</a:t>
            </a:r>
          </a:p>
        </p:txBody>
      </p:sp>
      <p:sp>
        <p:nvSpPr>
          <p:cNvPr id="15" name="pole tekstowe 14">
            <a:extLst>
              <a:ext uri="{FF2B5EF4-FFF2-40B4-BE49-F238E27FC236}">
                <a16:creationId xmlns:a16="http://schemas.microsoft.com/office/drawing/2014/main" id="{81F50923-2131-8911-9D92-8041D43C44D9}"/>
              </a:ext>
            </a:extLst>
          </p:cNvPr>
          <p:cNvSpPr txBox="1"/>
          <p:nvPr/>
        </p:nvSpPr>
        <p:spPr>
          <a:xfrm>
            <a:off x="4714808" y="4500964"/>
            <a:ext cx="2842591" cy="646331"/>
          </a:xfrm>
          <a:prstGeom prst="rect">
            <a:avLst/>
          </a:prstGeom>
          <a:noFill/>
        </p:spPr>
        <p:txBody>
          <a:bodyPr wrap="square" rtlCol="0">
            <a:spAutoFit/>
          </a:bodyPr>
          <a:lstStyle/>
          <a:p>
            <a:pPr algn="ctr"/>
            <a:r>
              <a:rPr lang="pl-PL" dirty="0"/>
              <a:t>Łącznik zwierny</a:t>
            </a:r>
          </a:p>
          <a:p>
            <a:pPr algn="ctr"/>
            <a:r>
              <a:rPr lang="pl-PL" dirty="0"/>
              <a:t>„światło”</a:t>
            </a:r>
          </a:p>
        </p:txBody>
      </p:sp>
      <p:pic>
        <p:nvPicPr>
          <p:cNvPr id="4" name="Obraz 3">
            <a:extLst>
              <a:ext uri="{FF2B5EF4-FFF2-40B4-BE49-F238E27FC236}">
                <a16:creationId xmlns:a16="http://schemas.microsoft.com/office/drawing/2014/main" id="{CAC658CA-5781-CF51-884D-F42B595C6752}"/>
              </a:ext>
            </a:extLst>
          </p:cNvPr>
          <p:cNvPicPr>
            <a:picLocks noChangeAspect="1"/>
          </p:cNvPicPr>
          <p:nvPr/>
        </p:nvPicPr>
        <p:blipFill>
          <a:blip r:embed="rId3"/>
          <a:stretch>
            <a:fillRect/>
          </a:stretch>
        </p:blipFill>
        <p:spPr>
          <a:xfrm>
            <a:off x="1767762" y="2342068"/>
            <a:ext cx="1798476" cy="1958510"/>
          </a:xfrm>
          <a:prstGeom prst="rect">
            <a:avLst/>
          </a:prstGeom>
        </p:spPr>
      </p:pic>
      <p:pic>
        <p:nvPicPr>
          <p:cNvPr id="8" name="Obraz 7">
            <a:extLst>
              <a:ext uri="{FF2B5EF4-FFF2-40B4-BE49-F238E27FC236}">
                <a16:creationId xmlns:a16="http://schemas.microsoft.com/office/drawing/2014/main" id="{D1FCF93B-C057-2FD6-92A1-1315A52A567B}"/>
              </a:ext>
            </a:extLst>
          </p:cNvPr>
          <p:cNvPicPr>
            <a:picLocks noChangeAspect="1"/>
          </p:cNvPicPr>
          <p:nvPr/>
        </p:nvPicPr>
        <p:blipFill>
          <a:blip r:embed="rId4"/>
          <a:stretch>
            <a:fillRect/>
          </a:stretch>
        </p:blipFill>
        <p:spPr>
          <a:xfrm>
            <a:off x="5098863" y="2342068"/>
            <a:ext cx="1775614" cy="1996613"/>
          </a:xfrm>
          <a:prstGeom prst="rect">
            <a:avLst/>
          </a:prstGeom>
        </p:spPr>
      </p:pic>
      <p:pic>
        <p:nvPicPr>
          <p:cNvPr id="13" name="Obraz 12">
            <a:extLst>
              <a:ext uri="{FF2B5EF4-FFF2-40B4-BE49-F238E27FC236}">
                <a16:creationId xmlns:a16="http://schemas.microsoft.com/office/drawing/2014/main" id="{3DD9EF80-5039-3440-260A-94BAA4379667}"/>
              </a:ext>
            </a:extLst>
          </p:cNvPr>
          <p:cNvPicPr>
            <a:picLocks noChangeAspect="1"/>
          </p:cNvPicPr>
          <p:nvPr/>
        </p:nvPicPr>
        <p:blipFill>
          <a:blip r:embed="rId5"/>
          <a:stretch>
            <a:fillRect/>
          </a:stretch>
        </p:blipFill>
        <p:spPr>
          <a:xfrm>
            <a:off x="8616453" y="2342068"/>
            <a:ext cx="1737511" cy="1958510"/>
          </a:xfrm>
          <a:prstGeom prst="rect">
            <a:avLst/>
          </a:prstGeom>
        </p:spPr>
      </p:pic>
      <p:sp>
        <p:nvSpPr>
          <p:cNvPr id="17" name="pole tekstowe 16">
            <a:extLst>
              <a:ext uri="{FF2B5EF4-FFF2-40B4-BE49-F238E27FC236}">
                <a16:creationId xmlns:a16="http://schemas.microsoft.com/office/drawing/2014/main" id="{5142DAC7-8E8E-4A31-55B8-27D936C19ADD}"/>
              </a:ext>
            </a:extLst>
          </p:cNvPr>
          <p:cNvSpPr txBox="1"/>
          <p:nvPr/>
        </p:nvSpPr>
        <p:spPr>
          <a:xfrm>
            <a:off x="8103705" y="4358851"/>
            <a:ext cx="2842591" cy="923330"/>
          </a:xfrm>
          <a:prstGeom prst="rect">
            <a:avLst/>
          </a:prstGeom>
          <a:noFill/>
        </p:spPr>
        <p:txBody>
          <a:bodyPr wrap="square" rtlCol="0">
            <a:spAutoFit/>
          </a:bodyPr>
          <a:lstStyle/>
          <a:p>
            <a:pPr algn="ctr"/>
            <a:r>
              <a:rPr lang="pl-PL" dirty="0"/>
              <a:t>Łącznik zwierny</a:t>
            </a:r>
          </a:p>
          <a:p>
            <a:pPr algn="ctr"/>
            <a:r>
              <a:rPr lang="pl-PL" dirty="0"/>
              <a:t>„światło”</a:t>
            </a:r>
          </a:p>
          <a:p>
            <a:pPr algn="ctr"/>
            <a:r>
              <a:rPr lang="pl-PL" dirty="0"/>
              <a:t>z podświetleniem</a:t>
            </a:r>
          </a:p>
        </p:txBody>
      </p:sp>
    </p:spTree>
    <p:extLst>
      <p:ext uri="{BB962C8B-B14F-4D97-AF65-F5344CB8AC3E}">
        <p14:creationId xmlns:p14="http://schemas.microsoft.com/office/powerpoint/2010/main" val="18004830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E94E7-1740-F728-4377-5ACE7F5AB6E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A8FC22F-D9DD-2585-3F50-12FD28766C21}"/>
              </a:ext>
            </a:extLst>
          </p:cNvPr>
          <p:cNvSpPr>
            <a:spLocks noGrp="1"/>
          </p:cNvSpPr>
          <p:nvPr>
            <p:ph type="ctrTitle"/>
          </p:nvPr>
        </p:nvSpPr>
        <p:spPr>
          <a:xfrm>
            <a:off x="365759" y="400468"/>
            <a:ext cx="11540691" cy="841191"/>
          </a:xfrm>
        </p:spPr>
        <p:txBody>
          <a:bodyPr>
            <a:normAutofit/>
          </a:bodyPr>
          <a:lstStyle/>
          <a:p>
            <a:r>
              <a:rPr lang="pl-PL" sz="4800" dirty="0">
                <a:latin typeface="+mn-lt"/>
              </a:rPr>
              <a:t>Podział kabli nn</a:t>
            </a:r>
            <a:endParaRPr lang="pl-PL" sz="4800" noProof="0" dirty="0">
              <a:latin typeface="+mn-lt"/>
            </a:endParaRPr>
          </a:p>
        </p:txBody>
      </p:sp>
      <p:sp>
        <p:nvSpPr>
          <p:cNvPr id="3" name="Podtytuł 2">
            <a:extLst>
              <a:ext uri="{FF2B5EF4-FFF2-40B4-BE49-F238E27FC236}">
                <a16:creationId xmlns:a16="http://schemas.microsoft.com/office/drawing/2014/main" id="{E4006103-28D8-AB0D-5130-760401606672}"/>
              </a:ext>
            </a:extLst>
          </p:cNvPr>
          <p:cNvSpPr>
            <a:spLocks noGrp="1"/>
          </p:cNvSpPr>
          <p:nvPr>
            <p:ph type="subTitle" idx="1"/>
          </p:nvPr>
        </p:nvSpPr>
        <p:spPr>
          <a:xfrm>
            <a:off x="1762685" y="2888672"/>
            <a:ext cx="8746837" cy="1080655"/>
          </a:xfrm>
        </p:spPr>
        <p:txBody>
          <a:bodyPr>
            <a:normAutofit/>
          </a:bodyPr>
          <a:lstStyle/>
          <a:p>
            <a:pPr>
              <a:lnSpc>
                <a:spcPct val="115000"/>
              </a:lnSpc>
              <a:spcAft>
                <a:spcPts val="1000"/>
              </a:spcAft>
            </a:pPr>
            <a:r>
              <a:rPr lang="pl-PL" dirty="0"/>
              <a:t>Przykład kabli nn do stosowania w układach zasilania </a:t>
            </a:r>
            <a:br>
              <a:rPr lang="pl-PL" dirty="0"/>
            </a:br>
            <a:r>
              <a:rPr lang="pl-PL" dirty="0"/>
              <a:t>silników i przetwornic częstotliwości</a:t>
            </a:r>
          </a:p>
          <a:p>
            <a:pPr marL="342900" indent="-342900" algn="l">
              <a:lnSpc>
                <a:spcPct val="115000"/>
              </a:lnSpc>
              <a:spcAft>
                <a:spcPts val="1000"/>
              </a:spcAft>
              <a:buFont typeface="Arial" panose="020B0604020202020204" pitchFamily="34" charset="0"/>
              <a:buChar char="•"/>
            </a:pPr>
            <a:endParaRPr lang="pl-PL" dirty="0"/>
          </a:p>
        </p:txBody>
      </p:sp>
    </p:spTree>
    <p:extLst>
      <p:ext uri="{BB962C8B-B14F-4D97-AF65-F5344CB8AC3E}">
        <p14:creationId xmlns:p14="http://schemas.microsoft.com/office/powerpoint/2010/main" val="1207409351"/>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CF15C-14F0-397F-0059-31B38A33E57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315DD2B-7DFC-F985-7FBA-B727BCB316E1}"/>
              </a:ext>
            </a:extLst>
          </p:cNvPr>
          <p:cNvSpPr>
            <a:spLocks noGrp="1"/>
          </p:cNvSpPr>
          <p:nvPr>
            <p:ph type="ctrTitle"/>
          </p:nvPr>
        </p:nvSpPr>
        <p:spPr>
          <a:xfrm>
            <a:off x="365759" y="400468"/>
            <a:ext cx="11540691" cy="841191"/>
          </a:xfrm>
        </p:spPr>
        <p:txBody>
          <a:bodyPr>
            <a:normAutofit/>
          </a:bodyPr>
          <a:lstStyle/>
          <a:p>
            <a:r>
              <a:rPr lang="pl-PL" sz="4800" dirty="0">
                <a:latin typeface="+mn-lt"/>
              </a:rPr>
              <a:t>Schematy podłączania łączników </a:t>
            </a:r>
            <a:endParaRPr lang="pl-PL" sz="4800" noProof="0" dirty="0">
              <a:latin typeface="+mn-lt"/>
            </a:endParaRPr>
          </a:p>
        </p:txBody>
      </p:sp>
      <p:sp>
        <p:nvSpPr>
          <p:cNvPr id="7" name="pole tekstowe 6">
            <a:extLst>
              <a:ext uri="{FF2B5EF4-FFF2-40B4-BE49-F238E27FC236}">
                <a16:creationId xmlns:a16="http://schemas.microsoft.com/office/drawing/2014/main" id="{9E94C647-64A4-9EE4-4541-9F285161B712}"/>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https://www.ospel.pl/do-pobrania/schematy</a:t>
            </a:r>
            <a:r>
              <a:rPr lang="pl-PL" sz="1050" dirty="0"/>
              <a:t> </a:t>
            </a:r>
          </a:p>
        </p:txBody>
      </p:sp>
      <p:sp>
        <p:nvSpPr>
          <p:cNvPr id="14" name="pole tekstowe 13">
            <a:extLst>
              <a:ext uri="{FF2B5EF4-FFF2-40B4-BE49-F238E27FC236}">
                <a16:creationId xmlns:a16="http://schemas.microsoft.com/office/drawing/2014/main" id="{9EC7B7B7-A13F-9A25-885E-C5E8224CD383}"/>
              </a:ext>
            </a:extLst>
          </p:cNvPr>
          <p:cNvSpPr txBox="1"/>
          <p:nvPr/>
        </p:nvSpPr>
        <p:spPr>
          <a:xfrm>
            <a:off x="1123942" y="4541616"/>
            <a:ext cx="2842591" cy="923330"/>
          </a:xfrm>
          <a:prstGeom prst="rect">
            <a:avLst/>
          </a:prstGeom>
          <a:noFill/>
        </p:spPr>
        <p:txBody>
          <a:bodyPr wrap="square" rtlCol="0">
            <a:spAutoFit/>
          </a:bodyPr>
          <a:lstStyle/>
          <a:p>
            <a:pPr algn="ctr"/>
            <a:r>
              <a:rPr lang="pl-PL" dirty="0"/>
              <a:t>Łącznik krzyżowy (współpraca z dwoma łącznikami schodowymi)</a:t>
            </a:r>
          </a:p>
        </p:txBody>
      </p:sp>
      <p:sp>
        <p:nvSpPr>
          <p:cNvPr id="15" name="pole tekstowe 14">
            <a:extLst>
              <a:ext uri="{FF2B5EF4-FFF2-40B4-BE49-F238E27FC236}">
                <a16:creationId xmlns:a16="http://schemas.microsoft.com/office/drawing/2014/main" id="{22B24F45-58C8-E883-AF38-7ACCBCCBD360}"/>
              </a:ext>
            </a:extLst>
          </p:cNvPr>
          <p:cNvSpPr txBox="1"/>
          <p:nvPr/>
        </p:nvSpPr>
        <p:spPr>
          <a:xfrm>
            <a:off x="5616815" y="4680115"/>
            <a:ext cx="2842591" cy="646331"/>
          </a:xfrm>
          <a:prstGeom prst="rect">
            <a:avLst/>
          </a:prstGeom>
          <a:noFill/>
        </p:spPr>
        <p:txBody>
          <a:bodyPr wrap="square" rtlCol="0">
            <a:spAutoFit/>
          </a:bodyPr>
          <a:lstStyle/>
          <a:p>
            <a:pPr algn="ctr"/>
            <a:r>
              <a:rPr lang="pl-PL" dirty="0"/>
              <a:t>Łączniki schodowe (współpraca)</a:t>
            </a:r>
          </a:p>
        </p:txBody>
      </p:sp>
      <p:sp>
        <p:nvSpPr>
          <p:cNvPr id="17" name="pole tekstowe 16">
            <a:extLst>
              <a:ext uri="{FF2B5EF4-FFF2-40B4-BE49-F238E27FC236}">
                <a16:creationId xmlns:a16="http://schemas.microsoft.com/office/drawing/2014/main" id="{AF9F9D59-9C2F-2F55-73C4-7F9CB31EA135}"/>
              </a:ext>
            </a:extLst>
          </p:cNvPr>
          <p:cNvSpPr txBox="1"/>
          <p:nvPr/>
        </p:nvSpPr>
        <p:spPr>
          <a:xfrm>
            <a:off x="8805243" y="4680114"/>
            <a:ext cx="2842591" cy="646331"/>
          </a:xfrm>
          <a:prstGeom prst="rect">
            <a:avLst/>
          </a:prstGeom>
          <a:noFill/>
        </p:spPr>
        <p:txBody>
          <a:bodyPr wrap="square" rtlCol="0">
            <a:spAutoFit/>
          </a:bodyPr>
          <a:lstStyle/>
          <a:p>
            <a:pPr algn="ctr"/>
            <a:r>
              <a:rPr lang="pl-PL" dirty="0"/>
              <a:t>Łącznik zwierny</a:t>
            </a:r>
          </a:p>
          <a:p>
            <a:pPr algn="ctr"/>
            <a:r>
              <a:rPr lang="pl-PL" dirty="0"/>
              <a:t>„dzwonek”</a:t>
            </a:r>
          </a:p>
        </p:txBody>
      </p:sp>
      <p:pic>
        <p:nvPicPr>
          <p:cNvPr id="5" name="Obraz 4">
            <a:extLst>
              <a:ext uri="{FF2B5EF4-FFF2-40B4-BE49-F238E27FC236}">
                <a16:creationId xmlns:a16="http://schemas.microsoft.com/office/drawing/2014/main" id="{9704C5F0-FEF2-355E-EDC2-C42921345015}"/>
              </a:ext>
            </a:extLst>
          </p:cNvPr>
          <p:cNvPicPr>
            <a:picLocks noChangeAspect="1"/>
          </p:cNvPicPr>
          <p:nvPr/>
        </p:nvPicPr>
        <p:blipFill>
          <a:blip r:embed="rId3"/>
          <a:stretch>
            <a:fillRect/>
          </a:stretch>
        </p:blipFill>
        <p:spPr>
          <a:xfrm>
            <a:off x="674386" y="2316383"/>
            <a:ext cx="10325995" cy="2225233"/>
          </a:xfrm>
          <a:prstGeom prst="rect">
            <a:avLst/>
          </a:prstGeom>
        </p:spPr>
      </p:pic>
    </p:spTree>
    <p:extLst>
      <p:ext uri="{BB962C8B-B14F-4D97-AF65-F5344CB8AC3E}">
        <p14:creationId xmlns:p14="http://schemas.microsoft.com/office/powerpoint/2010/main" val="573046847"/>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330FC-878A-16D4-CF59-4E22AD8E111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E04690E-5389-9815-D758-AE6A95C20BED}"/>
              </a:ext>
            </a:extLst>
          </p:cNvPr>
          <p:cNvSpPr>
            <a:spLocks noGrp="1"/>
          </p:cNvSpPr>
          <p:nvPr>
            <p:ph type="ctrTitle"/>
          </p:nvPr>
        </p:nvSpPr>
        <p:spPr>
          <a:xfrm>
            <a:off x="365759" y="400468"/>
            <a:ext cx="11540691" cy="841191"/>
          </a:xfrm>
        </p:spPr>
        <p:txBody>
          <a:bodyPr>
            <a:normAutofit/>
          </a:bodyPr>
          <a:lstStyle/>
          <a:p>
            <a:r>
              <a:rPr lang="pl-PL" sz="4800" dirty="0">
                <a:latin typeface="+mn-lt"/>
              </a:rPr>
              <a:t>Schematy podłączania łączników </a:t>
            </a:r>
            <a:endParaRPr lang="pl-PL" sz="4800" noProof="0" dirty="0">
              <a:latin typeface="+mn-lt"/>
            </a:endParaRPr>
          </a:p>
        </p:txBody>
      </p:sp>
      <p:sp>
        <p:nvSpPr>
          <p:cNvPr id="7" name="pole tekstowe 6">
            <a:extLst>
              <a:ext uri="{FF2B5EF4-FFF2-40B4-BE49-F238E27FC236}">
                <a16:creationId xmlns:a16="http://schemas.microsoft.com/office/drawing/2014/main" id="{11F83E42-420B-5001-756D-1706755276D9}"/>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https://www.ospel.pl/do-pobrania/schematy</a:t>
            </a:r>
            <a:r>
              <a:rPr lang="pl-PL" sz="1050" dirty="0"/>
              <a:t> </a:t>
            </a:r>
          </a:p>
        </p:txBody>
      </p:sp>
      <p:sp>
        <p:nvSpPr>
          <p:cNvPr id="14" name="pole tekstowe 13">
            <a:extLst>
              <a:ext uri="{FF2B5EF4-FFF2-40B4-BE49-F238E27FC236}">
                <a16:creationId xmlns:a16="http://schemas.microsoft.com/office/drawing/2014/main" id="{D05E1AF9-05A5-56C4-954E-3176BE2A0A6F}"/>
              </a:ext>
            </a:extLst>
          </p:cNvPr>
          <p:cNvSpPr txBox="1"/>
          <p:nvPr/>
        </p:nvSpPr>
        <p:spPr>
          <a:xfrm>
            <a:off x="614419" y="4547130"/>
            <a:ext cx="2842591" cy="646331"/>
          </a:xfrm>
          <a:prstGeom prst="rect">
            <a:avLst/>
          </a:prstGeom>
          <a:noFill/>
        </p:spPr>
        <p:txBody>
          <a:bodyPr wrap="square" rtlCol="0">
            <a:spAutoFit/>
          </a:bodyPr>
          <a:lstStyle/>
          <a:p>
            <a:pPr algn="ctr"/>
            <a:r>
              <a:rPr lang="pl-PL" dirty="0"/>
              <a:t>Łącznik zwierny „dzwonek”</a:t>
            </a:r>
          </a:p>
          <a:p>
            <a:pPr algn="ctr"/>
            <a:r>
              <a:rPr lang="pl-PL" dirty="0"/>
              <a:t>z podświetleniem</a:t>
            </a:r>
          </a:p>
        </p:txBody>
      </p:sp>
      <p:sp>
        <p:nvSpPr>
          <p:cNvPr id="15" name="pole tekstowe 14">
            <a:extLst>
              <a:ext uri="{FF2B5EF4-FFF2-40B4-BE49-F238E27FC236}">
                <a16:creationId xmlns:a16="http://schemas.microsoft.com/office/drawing/2014/main" id="{E136F698-C443-E8B1-4179-17788DD6AC9E}"/>
              </a:ext>
            </a:extLst>
          </p:cNvPr>
          <p:cNvSpPr txBox="1"/>
          <p:nvPr/>
        </p:nvSpPr>
        <p:spPr>
          <a:xfrm>
            <a:off x="4665468" y="4639463"/>
            <a:ext cx="2842591" cy="369332"/>
          </a:xfrm>
          <a:prstGeom prst="rect">
            <a:avLst/>
          </a:prstGeom>
          <a:noFill/>
        </p:spPr>
        <p:txBody>
          <a:bodyPr wrap="square" rtlCol="0">
            <a:spAutoFit/>
          </a:bodyPr>
          <a:lstStyle/>
          <a:p>
            <a:pPr algn="ctr"/>
            <a:r>
              <a:rPr lang="pl-PL" dirty="0"/>
              <a:t>Łączniki żaluzjowy</a:t>
            </a:r>
          </a:p>
        </p:txBody>
      </p:sp>
      <p:sp>
        <p:nvSpPr>
          <p:cNvPr id="17" name="pole tekstowe 16">
            <a:extLst>
              <a:ext uri="{FF2B5EF4-FFF2-40B4-BE49-F238E27FC236}">
                <a16:creationId xmlns:a16="http://schemas.microsoft.com/office/drawing/2014/main" id="{29AB6CD8-79D7-8057-4985-F31D4669BE47}"/>
              </a:ext>
            </a:extLst>
          </p:cNvPr>
          <p:cNvSpPr txBox="1"/>
          <p:nvPr/>
        </p:nvSpPr>
        <p:spPr>
          <a:xfrm>
            <a:off x="8716517" y="4500963"/>
            <a:ext cx="2842591" cy="646331"/>
          </a:xfrm>
          <a:prstGeom prst="rect">
            <a:avLst/>
          </a:prstGeom>
          <a:noFill/>
        </p:spPr>
        <p:txBody>
          <a:bodyPr wrap="square" rtlCol="0">
            <a:spAutoFit/>
          </a:bodyPr>
          <a:lstStyle/>
          <a:p>
            <a:pPr algn="ctr"/>
            <a:r>
              <a:rPr lang="pl-PL" dirty="0"/>
              <a:t>Łącznik żaluzjowy</a:t>
            </a:r>
          </a:p>
          <a:p>
            <a:pPr algn="ctr"/>
            <a:r>
              <a:rPr lang="pl-PL" dirty="0"/>
              <a:t>z podświetleniem</a:t>
            </a:r>
          </a:p>
        </p:txBody>
      </p:sp>
      <p:pic>
        <p:nvPicPr>
          <p:cNvPr id="4" name="Obraz 3">
            <a:extLst>
              <a:ext uri="{FF2B5EF4-FFF2-40B4-BE49-F238E27FC236}">
                <a16:creationId xmlns:a16="http://schemas.microsoft.com/office/drawing/2014/main" id="{D637A949-54E5-03A8-DB54-54FEF7B353DE}"/>
              </a:ext>
            </a:extLst>
          </p:cNvPr>
          <p:cNvPicPr>
            <a:picLocks noChangeAspect="1"/>
          </p:cNvPicPr>
          <p:nvPr/>
        </p:nvPicPr>
        <p:blipFill>
          <a:blip r:embed="rId3"/>
          <a:stretch>
            <a:fillRect/>
          </a:stretch>
        </p:blipFill>
        <p:spPr>
          <a:xfrm>
            <a:off x="942818" y="2324004"/>
            <a:ext cx="10287892" cy="2209992"/>
          </a:xfrm>
          <a:prstGeom prst="rect">
            <a:avLst/>
          </a:prstGeom>
        </p:spPr>
      </p:pic>
    </p:spTree>
    <p:extLst>
      <p:ext uri="{BB962C8B-B14F-4D97-AF65-F5344CB8AC3E}">
        <p14:creationId xmlns:p14="http://schemas.microsoft.com/office/powerpoint/2010/main" val="798387268"/>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0334B-2BE4-7ADA-F7C3-C9E65357D5D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8002220-E3D4-C230-A8AB-6AD18A41409D}"/>
              </a:ext>
            </a:extLst>
          </p:cNvPr>
          <p:cNvSpPr>
            <a:spLocks noGrp="1"/>
          </p:cNvSpPr>
          <p:nvPr>
            <p:ph type="ctrTitle"/>
          </p:nvPr>
        </p:nvSpPr>
        <p:spPr>
          <a:xfrm>
            <a:off x="365759" y="400468"/>
            <a:ext cx="11540691" cy="841191"/>
          </a:xfrm>
        </p:spPr>
        <p:txBody>
          <a:bodyPr>
            <a:normAutofit/>
          </a:bodyPr>
          <a:lstStyle/>
          <a:p>
            <a:r>
              <a:rPr lang="pl-PL" sz="4800" dirty="0">
                <a:latin typeface="+mn-lt"/>
              </a:rPr>
              <a:t>Schematy podłączania łączników </a:t>
            </a:r>
            <a:endParaRPr lang="pl-PL" sz="4800" noProof="0" dirty="0">
              <a:latin typeface="+mn-lt"/>
            </a:endParaRPr>
          </a:p>
        </p:txBody>
      </p:sp>
      <p:sp>
        <p:nvSpPr>
          <p:cNvPr id="7" name="pole tekstowe 6">
            <a:extLst>
              <a:ext uri="{FF2B5EF4-FFF2-40B4-BE49-F238E27FC236}">
                <a16:creationId xmlns:a16="http://schemas.microsoft.com/office/drawing/2014/main" id="{391F9465-8594-B7D5-47A3-15CA0BC75162}"/>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https://www.ospel.pl/do-pobrania/schematy</a:t>
            </a:r>
            <a:r>
              <a:rPr lang="pl-PL" sz="1050" dirty="0"/>
              <a:t> </a:t>
            </a:r>
          </a:p>
        </p:txBody>
      </p:sp>
      <p:sp>
        <p:nvSpPr>
          <p:cNvPr id="14" name="pole tekstowe 13">
            <a:extLst>
              <a:ext uri="{FF2B5EF4-FFF2-40B4-BE49-F238E27FC236}">
                <a16:creationId xmlns:a16="http://schemas.microsoft.com/office/drawing/2014/main" id="{64CFC451-C3EA-77C7-41E9-91CBBB2DBF85}"/>
              </a:ext>
            </a:extLst>
          </p:cNvPr>
          <p:cNvSpPr txBox="1"/>
          <p:nvPr/>
        </p:nvSpPr>
        <p:spPr>
          <a:xfrm>
            <a:off x="365759" y="4650647"/>
            <a:ext cx="2842591" cy="646331"/>
          </a:xfrm>
          <a:prstGeom prst="rect">
            <a:avLst/>
          </a:prstGeom>
          <a:noFill/>
        </p:spPr>
        <p:txBody>
          <a:bodyPr wrap="square" rtlCol="0">
            <a:spAutoFit/>
          </a:bodyPr>
          <a:lstStyle/>
          <a:p>
            <a:pPr algn="ctr"/>
            <a:r>
              <a:rPr lang="pl-PL" dirty="0"/>
              <a:t>Łączniki schodowe podwójne</a:t>
            </a:r>
          </a:p>
        </p:txBody>
      </p:sp>
      <p:sp>
        <p:nvSpPr>
          <p:cNvPr id="15" name="pole tekstowe 14">
            <a:extLst>
              <a:ext uri="{FF2B5EF4-FFF2-40B4-BE49-F238E27FC236}">
                <a16:creationId xmlns:a16="http://schemas.microsoft.com/office/drawing/2014/main" id="{5C42F605-B733-6BF8-C9A6-C243AD25AF6A}"/>
              </a:ext>
            </a:extLst>
          </p:cNvPr>
          <p:cNvSpPr txBox="1"/>
          <p:nvPr/>
        </p:nvSpPr>
        <p:spPr>
          <a:xfrm>
            <a:off x="4266206" y="4512148"/>
            <a:ext cx="2842591" cy="1200329"/>
          </a:xfrm>
          <a:prstGeom prst="rect">
            <a:avLst/>
          </a:prstGeom>
          <a:noFill/>
        </p:spPr>
        <p:txBody>
          <a:bodyPr wrap="square" rtlCol="0">
            <a:spAutoFit/>
          </a:bodyPr>
          <a:lstStyle/>
          <a:p>
            <a:pPr algn="ctr"/>
            <a:r>
              <a:rPr lang="pl-PL" dirty="0"/>
              <a:t>Współpraca łącznika zintegrowanego (schodowy + pojedynczy) z łącznikiem schodowym</a:t>
            </a:r>
          </a:p>
        </p:txBody>
      </p:sp>
      <p:sp>
        <p:nvSpPr>
          <p:cNvPr id="17" name="pole tekstowe 16">
            <a:extLst>
              <a:ext uri="{FF2B5EF4-FFF2-40B4-BE49-F238E27FC236}">
                <a16:creationId xmlns:a16="http://schemas.microsoft.com/office/drawing/2014/main" id="{C2EC4856-399E-B874-1278-96E62ED54222}"/>
              </a:ext>
            </a:extLst>
          </p:cNvPr>
          <p:cNvSpPr txBox="1"/>
          <p:nvPr/>
        </p:nvSpPr>
        <p:spPr>
          <a:xfrm>
            <a:off x="8166653" y="4512148"/>
            <a:ext cx="2842591" cy="923330"/>
          </a:xfrm>
          <a:prstGeom prst="rect">
            <a:avLst/>
          </a:prstGeom>
          <a:noFill/>
        </p:spPr>
        <p:txBody>
          <a:bodyPr wrap="square" rtlCol="0">
            <a:spAutoFit/>
          </a:bodyPr>
          <a:lstStyle/>
          <a:p>
            <a:pPr algn="ctr"/>
            <a:r>
              <a:rPr lang="pl-PL" dirty="0"/>
              <a:t>Współpraca dwóch łączników zintegrowanych (schodowy + pojedynczy)</a:t>
            </a:r>
          </a:p>
        </p:txBody>
      </p:sp>
      <p:pic>
        <p:nvPicPr>
          <p:cNvPr id="5" name="Obraz 4">
            <a:extLst>
              <a:ext uri="{FF2B5EF4-FFF2-40B4-BE49-F238E27FC236}">
                <a16:creationId xmlns:a16="http://schemas.microsoft.com/office/drawing/2014/main" id="{61D8892F-BD3E-3D96-7BCD-066EF62FDEE8}"/>
              </a:ext>
            </a:extLst>
          </p:cNvPr>
          <p:cNvPicPr>
            <a:picLocks noChangeAspect="1"/>
          </p:cNvPicPr>
          <p:nvPr/>
        </p:nvPicPr>
        <p:blipFill>
          <a:blip r:embed="rId3"/>
          <a:stretch>
            <a:fillRect/>
          </a:stretch>
        </p:blipFill>
        <p:spPr>
          <a:xfrm>
            <a:off x="426228" y="2362107"/>
            <a:ext cx="11339543" cy="2133785"/>
          </a:xfrm>
          <a:prstGeom prst="rect">
            <a:avLst/>
          </a:prstGeom>
        </p:spPr>
      </p:pic>
    </p:spTree>
    <p:extLst>
      <p:ext uri="{BB962C8B-B14F-4D97-AF65-F5344CB8AC3E}">
        <p14:creationId xmlns:p14="http://schemas.microsoft.com/office/powerpoint/2010/main" val="2143299272"/>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75517-A75E-5A06-0ED8-E922F960B02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BCCF2C8-E374-D0FA-63FF-39E702867D0F}"/>
              </a:ext>
            </a:extLst>
          </p:cNvPr>
          <p:cNvSpPr>
            <a:spLocks noGrp="1"/>
          </p:cNvSpPr>
          <p:nvPr>
            <p:ph type="ctrTitle"/>
          </p:nvPr>
        </p:nvSpPr>
        <p:spPr>
          <a:xfrm>
            <a:off x="365759" y="400468"/>
            <a:ext cx="11540691" cy="841191"/>
          </a:xfrm>
        </p:spPr>
        <p:txBody>
          <a:bodyPr>
            <a:normAutofit/>
          </a:bodyPr>
          <a:lstStyle/>
          <a:p>
            <a:r>
              <a:rPr lang="pl-PL" sz="4800" dirty="0">
                <a:latin typeface="+mn-lt"/>
              </a:rPr>
              <a:t>Schematy podłączania</a:t>
            </a:r>
            <a:endParaRPr lang="pl-PL" sz="4800" noProof="0" dirty="0">
              <a:latin typeface="+mn-lt"/>
            </a:endParaRPr>
          </a:p>
        </p:txBody>
      </p:sp>
      <p:sp>
        <p:nvSpPr>
          <p:cNvPr id="7" name="pole tekstowe 6">
            <a:extLst>
              <a:ext uri="{FF2B5EF4-FFF2-40B4-BE49-F238E27FC236}">
                <a16:creationId xmlns:a16="http://schemas.microsoft.com/office/drawing/2014/main" id="{180B0AD1-4DD8-D99D-4CE7-A5D028DE6C17}"/>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https://www.ospel.pl/do-pobrania/schematy</a:t>
            </a:r>
            <a:r>
              <a:rPr lang="pl-PL" sz="1050" dirty="0"/>
              <a:t> </a:t>
            </a:r>
          </a:p>
        </p:txBody>
      </p:sp>
      <p:sp>
        <p:nvSpPr>
          <p:cNvPr id="14" name="pole tekstowe 13">
            <a:extLst>
              <a:ext uri="{FF2B5EF4-FFF2-40B4-BE49-F238E27FC236}">
                <a16:creationId xmlns:a16="http://schemas.microsoft.com/office/drawing/2014/main" id="{834B5EE3-712D-C58B-E85A-3F30B10B7F1D}"/>
              </a:ext>
            </a:extLst>
          </p:cNvPr>
          <p:cNvSpPr txBox="1"/>
          <p:nvPr/>
        </p:nvSpPr>
        <p:spPr>
          <a:xfrm>
            <a:off x="753687" y="4559115"/>
            <a:ext cx="2842591" cy="369332"/>
          </a:xfrm>
          <a:prstGeom prst="rect">
            <a:avLst/>
          </a:prstGeom>
          <a:noFill/>
        </p:spPr>
        <p:txBody>
          <a:bodyPr wrap="square" rtlCol="0">
            <a:spAutoFit/>
          </a:bodyPr>
          <a:lstStyle/>
          <a:p>
            <a:pPr algn="ctr"/>
            <a:r>
              <a:rPr lang="pl-PL" dirty="0"/>
              <a:t>Łącznik potrójny</a:t>
            </a:r>
          </a:p>
        </p:txBody>
      </p:sp>
      <p:sp>
        <p:nvSpPr>
          <p:cNvPr id="15" name="pole tekstowe 14">
            <a:extLst>
              <a:ext uri="{FF2B5EF4-FFF2-40B4-BE49-F238E27FC236}">
                <a16:creationId xmlns:a16="http://schemas.microsoft.com/office/drawing/2014/main" id="{ADD109F3-4361-2C1F-7598-86A0D4138C1A}"/>
              </a:ext>
            </a:extLst>
          </p:cNvPr>
          <p:cNvSpPr txBox="1"/>
          <p:nvPr/>
        </p:nvSpPr>
        <p:spPr>
          <a:xfrm>
            <a:off x="4286777" y="4561970"/>
            <a:ext cx="2842591" cy="369332"/>
          </a:xfrm>
          <a:prstGeom prst="rect">
            <a:avLst/>
          </a:prstGeom>
          <a:noFill/>
        </p:spPr>
        <p:txBody>
          <a:bodyPr wrap="square" rtlCol="0">
            <a:spAutoFit/>
          </a:bodyPr>
          <a:lstStyle/>
          <a:p>
            <a:pPr algn="ctr"/>
            <a:r>
              <a:rPr lang="pl-PL" dirty="0"/>
              <a:t>Łącznik podwójny zwierny</a:t>
            </a:r>
          </a:p>
        </p:txBody>
      </p:sp>
      <p:sp>
        <p:nvSpPr>
          <p:cNvPr id="17" name="pole tekstowe 16">
            <a:extLst>
              <a:ext uri="{FF2B5EF4-FFF2-40B4-BE49-F238E27FC236}">
                <a16:creationId xmlns:a16="http://schemas.microsoft.com/office/drawing/2014/main" id="{D058863A-6BF1-AFC9-453A-34C25CC4197B}"/>
              </a:ext>
            </a:extLst>
          </p:cNvPr>
          <p:cNvSpPr txBox="1"/>
          <p:nvPr/>
        </p:nvSpPr>
        <p:spPr>
          <a:xfrm>
            <a:off x="8595722" y="4420615"/>
            <a:ext cx="2842591" cy="646331"/>
          </a:xfrm>
          <a:prstGeom prst="rect">
            <a:avLst/>
          </a:prstGeom>
          <a:noFill/>
        </p:spPr>
        <p:txBody>
          <a:bodyPr wrap="square" rtlCol="0">
            <a:spAutoFit/>
          </a:bodyPr>
          <a:lstStyle/>
          <a:p>
            <a:pPr algn="ctr"/>
            <a:r>
              <a:rPr lang="pl-PL" dirty="0"/>
              <a:t>Sposób podłączenia kondensatora</a:t>
            </a:r>
          </a:p>
        </p:txBody>
      </p:sp>
      <p:pic>
        <p:nvPicPr>
          <p:cNvPr id="4" name="Obraz 3">
            <a:extLst>
              <a:ext uri="{FF2B5EF4-FFF2-40B4-BE49-F238E27FC236}">
                <a16:creationId xmlns:a16="http://schemas.microsoft.com/office/drawing/2014/main" id="{D2FF8BD9-07C1-893C-42C4-61FE3DB95984}"/>
              </a:ext>
            </a:extLst>
          </p:cNvPr>
          <p:cNvPicPr>
            <a:picLocks noChangeAspect="1"/>
          </p:cNvPicPr>
          <p:nvPr/>
        </p:nvPicPr>
        <p:blipFill>
          <a:blip r:embed="rId3"/>
          <a:stretch>
            <a:fillRect/>
          </a:stretch>
        </p:blipFill>
        <p:spPr>
          <a:xfrm>
            <a:off x="647228" y="2392590"/>
            <a:ext cx="10897544" cy="2072820"/>
          </a:xfrm>
          <a:prstGeom prst="rect">
            <a:avLst/>
          </a:prstGeom>
        </p:spPr>
      </p:pic>
    </p:spTree>
    <p:extLst>
      <p:ext uri="{BB962C8B-B14F-4D97-AF65-F5344CB8AC3E}">
        <p14:creationId xmlns:p14="http://schemas.microsoft.com/office/powerpoint/2010/main" val="3870494449"/>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9FDA9-9DFB-D5B5-D23B-65B1ABE755D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16FB176-E3C1-2136-86E2-098FDB6948CE}"/>
              </a:ext>
            </a:extLst>
          </p:cNvPr>
          <p:cNvSpPr>
            <a:spLocks noGrp="1"/>
          </p:cNvSpPr>
          <p:nvPr>
            <p:ph type="ctrTitle"/>
          </p:nvPr>
        </p:nvSpPr>
        <p:spPr>
          <a:xfrm>
            <a:off x="365759" y="400468"/>
            <a:ext cx="11540691" cy="841191"/>
          </a:xfrm>
        </p:spPr>
        <p:txBody>
          <a:bodyPr>
            <a:normAutofit/>
          </a:bodyPr>
          <a:lstStyle/>
          <a:p>
            <a:r>
              <a:rPr lang="pl-PL" sz="4800" dirty="0">
                <a:latin typeface="+mn-lt"/>
              </a:rPr>
              <a:t>Schematy podłączania</a:t>
            </a:r>
            <a:endParaRPr lang="pl-PL" sz="4800" noProof="0" dirty="0">
              <a:latin typeface="+mn-lt"/>
            </a:endParaRPr>
          </a:p>
        </p:txBody>
      </p:sp>
      <p:sp>
        <p:nvSpPr>
          <p:cNvPr id="7" name="pole tekstowe 6">
            <a:extLst>
              <a:ext uri="{FF2B5EF4-FFF2-40B4-BE49-F238E27FC236}">
                <a16:creationId xmlns:a16="http://schemas.microsoft.com/office/drawing/2014/main" id="{C3B509E9-ECFA-D22B-E95E-17ECE838FD9B}"/>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https://www.ospel.pl/do-pobrania/schematy</a:t>
            </a:r>
            <a:r>
              <a:rPr lang="pl-PL" sz="1050" dirty="0"/>
              <a:t> </a:t>
            </a:r>
          </a:p>
        </p:txBody>
      </p:sp>
      <p:sp>
        <p:nvSpPr>
          <p:cNvPr id="14" name="pole tekstowe 13">
            <a:extLst>
              <a:ext uri="{FF2B5EF4-FFF2-40B4-BE49-F238E27FC236}">
                <a16:creationId xmlns:a16="http://schemas.microsoft.com/office/drawing/2014/main" id="{C4A9224D-D877-C957-B306-88C840DF446C}"/>
              </a:ext>
            </a:extLst>
          </p:cNvPr>
          <p:cNvSpPr txBox="1"/>
          <p:nvPr/>
        </p:nvSpPr>
        <p:spPr>
          <a:xfrm>
            <a:off x="818340" y="4500964"/>
            <a:ext cx="2842591" cy="369332"/>
          </a:xfrm>
          <a:prstGeom prst="rect">
            <a:avLst/>
          </a:prstGeom>
          <a:noFill/>
        </p:spPr>
        <p:txBody>
          <a:bodyPr wrap="square" rtlCol="0">
            <a:spAutoFit/>
          </a:bodyPr>
          <a:lstStyle/>
          <a:p>
            <a:pPr algn="ctr"/>
            <a:r>
              <a:rPr lang="pl-PL" dirty="0"/>
              <a:t>Łącznik kontrolny</a:t>
            </a:r>
          </a:p>
        </p:txBody>
      </p:sp>
      <p:sp>
        <p:nvSpPr>
          <p:cNvPr id="15" name="pole tekstowe 14">
            <a:extLst>
              <a:ext uri="{FF2B5EF4-FFF2-40B4-BE49-F238E27FC236}">
                <a16:creationId xmlns:a16="http://schemas.microsoft.com/office/drawing/2014/main" id="{D29B4334-FE05-4E3D-CF6F-D9FA7E76AA8A}"/>
              </a:ext>
            </a:extLst>
          </p:cNvPr>
          <p:cNvSpPr txBox="1"/>
          <p:nvPr/>
        </p:nvSpPr>
        <p:spPr>
          <a:xfrm>
            <a:off x="4674704" y="4500964"/>
            <a:ext cx="2842591" cy="369332"/>
          </a:xfrm>
          <a:prstGeom prst="rect">
            <a:avLst/>
          </a:prstGeom>
          <a:noFill/>
        </p:spPr>
        <p:txBody>
          <a:bodyPr wrap="square" rtlCol="0">
            <a:spAutoFit/>
          </a:bodyPr>
          <a:lstStyle/>
          <a:p>
            <a:pPr algn="ctr"/>
            <a:r>
              <a:rPr lang="pl-PL" dirty="0"/>
              <a:t>Łącznik dwubiegunowy</a:t>
            </a:r>
          </a:p>
        </p:txBody>
      </p:sp>
      <p:sp>
        <p:nvSpPr>
          <p:cNvPr id="17" name="pole tekstowe 16">
            <a:extLst>
              <a:ext uri="{FF2B5EF4-FFF2-40B4-BE49-F238E27FC236}">
                <a16:creationId xmlns:a16="http://schemas.microsoft.com/office/drawing/2014/main" id="{C3483F4F-1EE6-29FE-DFB2-3687AAE2503B}"/>
              </a:ext>
            </a:extLst>
          </p:cNvPr>
          <p:cNvSpPr txBox="1"/>
          <p:nvPr/>
        </p:nvSpPr>
        <p:spPr>
          <a:xfrm>
            <a:off x="8166653" y="4500964"/>
            <a:ext cx="2842591" cy="369332"/>
          </a:xfrm>
          <a:prstGeom prst="rect">
            <a:avLst/>
          </a:prstGeom>
          <a:noFill/>
        </p:spPr>
        <p:txBody>
          <a:bodyPr wrap="square" rtlCol="0">
            <a:spAutoFit/>
          </a:bodyPr>
          <a:lstStyle/>
          <a:p>
            <a:pPr algn="ctr"/>
            <a:r>
              <a:rPr lang="pl-PL" dirty="0"/>
              <a:t>Ściemniacz</a:t>
            </a:r>
          </a:p>
        </p:txBody>
      </p:sp>
      <p:pic>
        <p:nvPicPr>
          <p:cNvPr id="5" name="Obraz 4">
            <a:extLst>
              <a:ext uri="{FF2B5EF4-FFF2-40B4-BE49-F238E27FC236}">
                <a16:creationId xmlns:a16="http://schemas.microsoft.com/office/drawing/2014/main" id="{EED49BB3-E1F3-53F5-58CB-F4978CE2C25D}"/>
              </a:ext>
            </a:extLst>
          </p:cNvPr>
          <p:cNvPicPr>
            <a:picLocks noChangeAspect="1"/>
          </p:cNvPicPr>
          <p:nvPr/>
        </p:nvPicPr>
        <p:blipFill>
          <a:blip r:embed="rId3"/>
          <a:stretch>
            <a:fillRect/>
          </a:stretch>
        </p:blipFill>
        <p:spPr>
          <a:xfrm>
            <a:off x="1132868" y="2093352"/>
            <a:ext cx="9876376" cy="2194750"/>
          </a:xfrm>
          <a:prstGeom prst="rect">
            <a:avLst/>
          </a:prstGeom>
        </p:spPr>
      </p:pic>
    </p:spTree>
    <p:extLst>
      <p:ext uri="{BB962C8B-B14F-4D97-AF65-F5344CB8AC3E}">
        <p14:creationId xmlns:p14="http://schemas.microsoft.com/office/powerpoint/2010/main" val="3292539042"/>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FB7AF-2EFE-EB14-0B7B-4D2EFF9B9DB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E92772D-ADE6-66B4-463F-0F84D03EAFDA}"/>
              </a:ext>
            </a:extLst>
          </p:cNvPr>
          <p:cNvSpPr>
            <a:spLocks noGrp="1"/>
          </p:cNvSpPr>
          <p:nvPr>
            <p:ph type="ctrTitle"/>
          </p:nvPr>
        </p:nvSpPr>
        <p:spPr>
          <a:xfrm>
            <a:off x="365759" y="400468"/>
            <a:ext cx="11540691" cy="841191"/>
          </a:xfrm>
        </p:spPr>
        <p:txBody>
          <a:bodyPr>
            <a:normAutofit/>
          </a:bodyPr>
          <a:lstStyle/>
          <a:p>
            <a:r>
              <a:rPr lang="pl-PL" sz="4800" dirty="0">
                <a:latin typeface="+mn-lt"/>
              </a:rPr>
              <a:t>Schematy podłączania</a:t>
            </a:r>
            <a:endParaRPr lang="pl-PL" sz="4800" noProof="0" dirty="0">
              <a:latin typeface="+mn-lt"/>
            </a:endParaRPr>
          </a:p>
        </p:txBody>
      </p:sp>
      <p:sp>
        <p:nvSpPr>
          <p:cNvPr id="7" name="pole tekstowe 6">
            <a:extLst>
              <a:ext uri="{FF2B5EF4-FFF2-40B4-BE49-F238E27FC236}">
                <a16:creationId xmlns:a16="http://schemas.microsoft.com/office/drawing/2014/main" id="{D19622B0-5489-A62C-C851-D850C71AE9C9}"/>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https://www.ospel.pl/do-pobrania/schematy</a:t>
            </a:r>
            <a:r>
              <a:rPr lang="pl-PL" sz="1050" dirty="0"/>
              <a:t> </a:t>
            </a:r>
          </a:p>
        </p:txBody>
      </p:sp>
      <p:sp>
        <p:nvSpPr>
          <p:cNvPr id="14" name="pole tekstowe 13">
            <a:extLst>
              <a:ext uri="{FF2B5EF4-FFF2-40B4-BE49-F238E27FC236}">
                <a16:creationId xmlns:a16="http://schemas.microsoft.com/office/drawing/2014/main" id="{C98A3189-A06A-D3D6-B94D-E5CDB0ED7BBE}"/>
              </a:ext>
            </a:extLst>
          </p:cNvPr>
          <p:cNvSpPr txBox="1"/>
          <p:nvPr/>
        </p:nvSpPr>
        <p:spPr>
          <a:xfrm>
            <a:off x="1067722" y="4454797"/>
            <a:ext cx="2842591" cy="646331"/>
          </a:xfrm>
          <a:prstGeom prst="rect">
            <a:avLst/>
          </a:prstGeom>
          <a:noFill/>
        </p:spPr>
        <p:txBody>
          <a:bodyPr wrap="square" rtlCol="0">
            <a:spAutoFit/>
          </a:bodyPr>
          <a:lstStyle/>
          <a:p>
            <a:pPr algn="ctr"/>
            <a:r>
              <a:rPr lang="pl-PL" dirty="0"/>
              <a:t>Ściemniacz w układzie z łącznikiem schodowym</a:t>
            </a:r>
          </a:p>
        </p:txBody>
      </p:sp>
      <p:sp>
        <p:nvSpPr>
          <p:cNvPr id="15" name="pole tekstowe 14">
            <a:extLst>
              <a:ext uri="{FF2B5EF4-FFF2-40B4-BE49-F238E27FC236}">
                <a16:creationId xmlns:a16="http://schemas.microsoft.com/office/drawing/2014/main" id="{809AF104-3883-C2A5-F75C-FD69B5FB1FFC}"/>
              </a:ext>
            </a:extLst>
          </p:cNvPr>
          <p:cNvSpPr txBox="1"/>
          <p:nvPr/>
        </p:nvSpPr>
        <p:spPr>
          <a:xfrm>
            <a:off x="4327787" y="4316297"/>
            <a:ext cx="3536423" cy="923330"/>
          </a:xfrm>
          <a:prstGeom prst="rect">
            <a:avLst/>
          </a:prstGeom>
          <a:noFill/>
        </p:spPr>
        <p:txBody>
          <a:bodyPr wrap="square" rtlCol="0">
            <a:spAutoFit/>
          </a:bodyPr>
          <a:lstStyle/>
          <a:p>
            <a:pPr algn="ctr"/>
            <a:r>
              <a:rPr lang="pl-PL" dirty="0"/>
              <a:t>Ściemniacz do obciążenia halogenowego sposób podłączenia </a:t>
            </a:r>
          </a:p>
          <a:p>
            <a:pPr algn="ctr"/>
            <a:r>
              <a:rPr lang="pl-PL" dirty="0"/>
              <a:t>z transformatorem</a:t>
            </a:r>
          </a:p>
        </p:txBody>
      </p:sp>
      <p:sp>
        <p:nvSpPr>
          <p:cNvPr id="17" name="pole tekstowe 16">
            <a:extLst>
              <a:ext uri="{FF2B5EF4-FFF2-40B4-BE49-F238E27FC236}">
                <a16:creationId xmlns:a16="http://schemas.microsoft.com/office/drawing/2014/main" id="{8207B931-44C7-8F93-6818-8976D08AF7D7}"/>
              </a:ext>
            </a:extLst>
          </p:cNvPr>
          <p:cNvSpPr txBox="1"/>
          <p:nvPr/>
        </p:nvSpPr>
        <p:spPr>
          <a:xfrm>
            <a:off x="8554581" y="4408630"/>
            <a:ext cx="2842591" cy="369332"/>
          </a:xfrm>
          <a:prstGeom prst="rect">
            <a:avLst/>
          </a:prstGeom>
          <a:noFill/>
        </p:spPr>
        <p:txBody>
          <a:bodyPr wrap="square" rtlCol="0">
            <a:spAutoFit/>
          </a:bodyPr>
          <a:lstStyle/>
          <a:p>
            <a:pPr algn="ctr"/>
            <a:r>
              <a:rPr lang="pl-PL" dirty="0"/>
              <a:t>Łącznik hotelowy</a:t>
            </a:r>
          </a:p>
        </p:txBody>
      </p:sp>
      <p:pic>
        <p:nvPicPr>
          <p:cNvPr id="4" name="Obraz 3">
            <a:extLst>
              <a:ext uri="{FF2B5EF4-FFF2-40B4-BE49-F238E27FC236}">
                <a16:creationId xmlns:a16="http://schemas.microsoft.com/office/drawing/2014/main" id="{BA8D4C71-7C24-ACCE-D09B-2F2EC9C70253}"/>
              </a:ext>
            </a:extLst>
          </p:cNvPr>
          <p:cNvPicPr>
            <a:picLocks noChangeAspect="1"/>
          </p:cNvPicPr>
          <p:nvPr/>
        </p:nvPicPr>
        <p:blipFill>
          <a:blip r:embed="rId3"/>
          <a:stretch>
            <a:fillRect/>
          </a:stretch>
        </p:blipFill>
        <p:spPr>
          <a:xfrm>
            <a:off x="647227" y="2114604"/>
            <a:ext cx="10897544" cy="1836579"/>
          </a:xfrm>
          <a:prstGeom prst="rect">
            <a:avLst/>
          </a:prstGeom>
        </p:spPr>
      </p:pic>
    </p:spTree>
    <p:extLst>
      <p:ext uri="{BB962C8B-B14F-4D97-AF65-F5344CB8AC3E}">
        <p14:creationId xmlns:p14="http://schemas.microsoft.com/office/powerpoint/2010/main" val="1659765227"/>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CEADE-85EA-5DC0-364C-C489678C860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843D9BB-6A10-F848-82D1-58A22444BBB0}"/>
              </a:ext>
            </a:extLst>
          </p:cNvPr>
          <p:cNvSpPr>
            <a:spLocks noGrp="1"/>
          </p:cNvSpPr>
          <p:nvPr>
            <p:ph type="ctrTitle"/>
          </p:nvPr>
        </p:nvSpPr>
        <p:spPr>
          <a:xfrm>
            <a:off x="365759" y="400468"/>
            <a:ext cx="11540691" cy="841191"/>
          </a:xfrm>
        </p:spPr>
        <p:txBody>
          <a:bodyPr>
            <a:normAutofit/>
          </a:bodyPr>
          <a:lstStyle/>
          <a:p>
            <a:r>
              <a:rPr lang="pl-PL" sz="4800" dirty="0">
                <a:latin typeface="+mn-lt"/>
              </a:rPr>
              <a:t>Schematy podłączania </a:t>
            </a:r>
            <a:endParaRPr lang="pl-PL" sz="4800" noProof="0" dirty="0">
              <a:latin typeface="+mn-lt"/>
            </a:endParaRPr>
          </a:p>
        </p:txBody>
      </p:sp>
      <p:sp>
        <p:nvSpPr>
          <p:cNvPr id="7" name="pole tekstowe 6">
            <a:extLst>
              <a:ext uri="{FF2B5EF4-FFF2-40B4-BE49-F238E27FC236}">
                <a16:creationId xmlns:a16="http://schemas.microsoft.com/office/drawing/2014/main" id="{29F59B15-1707-C33F-3699-3E805887CA5E}"/>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https://www.ospel.pl/do-pobrania/schematy</a:t>
            </a:r>
            <a:r>
              <a:rPr lang="pl-PL" sz="1050" dirty="0"/>
              <a:t> </a:t>
            </a:r>
          </a:p>
        </p:txBody>
      </p:sp>
      <p:sp>
        <p:nvSpPr>
          <p:cNvPr id="14" name="pole tekstowe 13">
            <a:extLst>
              <a:ext uri="{FF2B5EF4-FFF2-40B4-BE49-F238E27FC236}">
                <a16:creationId xmlns:a16="http://schemas.microsoft.com/office/drawing/2014/main" id="{89E3D301-816A-AACD-BF7A-B9B23B05B1B9}"/>
              </a:ext>
            </a:extLst>
          </p:cNvPr>
          <p:cNvSpPr txBox="1"/>
          <p:nvPr/>
        </p:nvSpPr>
        <p:spPr>
          <a:xfrm>
            <a:off x="1182755" y="4540642"/>
            <a:ext cx="2842591" cy="369332"/>
          </a:xfrm>
          <a:prstGeom prst="rect">
            <a:avLst/>
          </a:prstGeom>
          <a:noFill/>
        </p:spPr>
        <p:txBody>
          <a:bodyPr wrap="square" rtlCol="0">
            <a:spAutoFit/>
          </a:bodyPr>
          <a:lstStyle/>
          <a:p>
            <a:pPr algn="ctr"/>
            <a:r>
              <a:rPr lang="pl-PL" dirty="0"/>
              <a:t>Regulator temperatury</a:t>
            </a:r>
          </a:p>
        </p:txBody>
      </p:sp>
      <p:sp>
        <p:nvSpPr>
          <p:cNvPr id="15" name="pole tekstowe 14">
            <a:extLst>
              <a:ext uri="{FF2B5EF4-FFF2-40B4-BE49-F238E27FC236}">
                <a16:creationId xmlns:a16="http://schemas.microsoft.com/office/drawing/2014/main" id="{8029E4B5-FAF9-2EE2-ABC9-D4E632B60518}"/>
              </a:ext>
            </a:extLst>
          </p:cNvPr>
          <p:cNvSpPr txBox="1"/>
          <p:nvPr/>
        </p:nvSpPr>
        <p:spPr>
          <a:xfrm>
            <a:off x="4674704" y="4540642"/>
            <a:ext cx="2842591" cy="369332"/>
          </a:xfrm>
          <a:prstGeom prst="rect">
            <a:avLst/>
          </a:prstGeom>
          <a:noFill/>
        </p:spPr>
        <p:txBody>
          <a:bodyPr wrap="square" rtlCol="0">
            <a:spAutoFit/>
          </a:bodyPr>
          <a:lstStyle/>
          <a:p>
            <a:pPr algn="ctr"/>
            <a:r>
              <a:rPr lang="pl-PL" dirty="0"/>
              <a:t>Czujnik ruchu</a:t>
            </a:r>
          </a:p>
        </p:txBody>
      </p:sp>
      <p:sp>
        <p:nvSpPr>
          <p:cNvPr id="17" name="pole tekstowe 16">
            <a:extLst>
              <a:ext uri="{FF2B5EF4-FFF2-40B4-BE49-F238E27FC236}">
                <a16:creationId xmlns:a16="http://schemas.microsoft.com/office/drawing/2014/main" id="{A6E5E789-7F5D-78E5-43CB-EF46DF13C1E0}"/>
              </a:ext>
            </a:extLst>
          </p:cNvPr>
          <p:cNvSpPr txBox="1"/>
          <p:nvPr/>
        </p:nvSpPr>
        <p:spPr>
          <a:xfrm>
            <a:off x="8366872" y="4402142"/>
            <a:ext cx="2842591" cy="646331"/>
          </a:xfrm>
          <a:prstGeom prst="rect">
            <a:avLst/>
          </a:prstGeom>
          <a:noFill/>
        </p:spPr>
        <p:txBody>
          <a:bodyPr wrap="square" rtlCol="0">
            <a:spAutoFit/>
          </a:bodyPr>
          <a:lstStyle/>
          <a:p>
            <a:pPr algn="ctr"/>
            <a:r>
              <a:rPr lang="pl-PL" dirty="0"/>
              <a:t>Czujnik ruchu + łącznik jednobiegunowy</a:t>
            </a:r>
          </a:p>
        </p:txBody>
      </p:sp>
      <p:pic>
        <p:nvPicPr>
          <p:cNvPr id="5" name="Obraz 4">
            <a:extLst>
              <a:ext uri="{FF2B5EF4-FFF2-40B4-BE49-F238E27FC236}">
                <a16:creationId xmlns:a16="http://schemas.microsoft.com/office/drawing/2014/main" id="{D3E0EACC-E48A-B6E8-E6FF-AD5E49F4C09F}"/>
              </a:ext>
            </a:extLst>
          </p:cNvPr>
          <p:cNvPicPr>
            <a:picLocks noChangeAspect="1"/>
          </p:cNvPicPr>
          <p:nvPr/>
        </p:nvPicPr>
        <p:blipFill>
          <a:blip r:embed="rId3"/>
          <a:stretch>
            <a:fillRect/>
          </a:stretch>
        </p:blipFill>
        <p:spPr>
          <a:xfrm>
            <a:off x="982537" y="2472607"/>
            <a:ext cx="10226926" cy="1912786"/>
          </a:xfrm>
          <a:prstGeom prst="rect">
            <a:avLst/>
          </a:prstGeom>
        </p:spPr>
      </p:pic>
    </p:spTree>
    <p:extLst>
      <p:ext uri="{BB962C8B-B14F-4D97-AF65-F5344CB8AC3E}">
        <p14:creationId xmlns:p14="http://schemas.microsoft.com/office/powerpoint/2010/main" val="1895889552"/>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F680E-4DE9-57E2-52A5-8D4C9674B06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F7D0198-5FBF-1043-C3BE-9B9AAAA4A015}"/>
              </a:ext>
            </a:extLst>
          </p:cNvPr>
          <p:cNvSpPr>
            <a:spLocks noGrp="1"/>
          </p:cNvSpPr>
          <p:nvPr>
            <p:ph type="ctrTitle"/>
          </p:nvPr>
        </p:nvSpPr>
        <p:spPr>
          <a:xfrm>
            <a:off x="365759" y="400468"/>
            <a:ext cx="11540691" cy="841191"/>
          </a:xfrm>
        </p:spPr>
        <p:txBody>
          <a:bodyPr>
            <a:normAutofit/>
          </a:bodyPr>
          <a:lstStyle/>
          <a:p>
            <a:r>
              <a:rPr lang="pl-PL" sz="4800" dirty="0">
                <a:latin typeface="+mn-lt"/>
              </a:rPr>
              <a:t>Schematy podłączania</a:t>
            </a:r>
            <a:endParaRPr lang="pl-PL" sz="4800" noProof="0" dirty="0">
              <a:latin typeface="+mn-lt"/>
            </a:endParaRPr>
          </a:p>
        </p:txBody>
      </p:sp>
      <p:sp>
        <p:nvSpPr>
          <p:cNvPr id="7" name="pole tekstowe 6">
            <a:extLst>
              <a:ext uri="{FF2B5EF4-FFF2-40B4-BE49-F238E27FC236}">
                <a16:creationId xmlns:a16="http://schemas.microsoft.com/office/drawing/2014/main" id="{194F7C02-8EE9-4B91-8AAA-4749B1CE3A60}"/>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https://www.ospel.pl/do-pobrania/schematy</a:t>
            </a:r>
            <a:r>
              <a:rPr lang="pl-PL" sz="1050" dirty="0"/>
              <a:t> </a:t>
            </a:r>
          </a:p>
        </p:txBody>
      </p:sp>
      <p:sp>
        <p:nvSpPr>
          <p:cNvPr id="14" name="pole tekstowe 13">
            <a:extLst>
              <a:ext uri="{FF2B5EF4-FFF2-40B4-BE49-F238E27FC236}">
                <a16:creationId xmlns:a16="http://schemas.microsoft.com/office/drawing/2014/main" id="{AF8A5E21-46EA-BF4E-CD0C-CA35CD555B21}"/>
              </a:ext>
            </a:extLst>
          </p:cNvPr>
          <p:cNvSpPr txBox="1"/>
          <p:nvPr/>
        </p:nvSpPr>
        <p:spPr>
          <a:xfrm>
            <a:off x="716741" y="4177798"/>
            <a:ext cx="2842591" cy="646331"/>
          </a:xfrm>
          <a:prstGeom prst="rect">
            <a:avLst/>
          </a:prstGeom>
          <a:noFill/>
        </p:spPr>
        <p:txBody>
          <a:bodyPr wrap="square" rtlCol="0">
            <a:spAutoFit/>
          </a:bodyPr>
          <a:lstStyle/>
          <a:p>
            <a:pPr algn="ctr"/>
            <a:r>
              <a:rPr lang="pl-PL" dirty="0"/>
              <a:t>Czujnik ruchu + łącznik kontrolny</a:t>
            </a:r>
          </a:p>
        </p:txBody>
      </p:sp>
      <p:sp>
        <p:nvSpPr>
          <p:cNvPr id="15" name="pole tekstowe 14">
            <a:extLst>
              <a:ext uri="{FF2B5EF4-FFF2-40B4-BE49-F238E27FC236}">
                <a16:creationId xmlns:a16="http://schemas.microsoft.com/office/drawing/2014/main" id="{AE2DB59C-0E20-7D3C-58D7-A0699E6C67C6}"/>
              </a:ext>
            </a:extLst>
          </p:cNvPr>
          <p:cNvSpPr txBox="1"/>
          <p:nvPr/>
        </p:nvSpPr>
        <p:spPr>
          <a:xfrm>
            <a:off x="4591577" y="4177797"/>
            <a:ext cx="2842591" cy="646331"/>
          </a:xfrm>
          <a:prstGeom prst="rect">
            <a:avLst/>
          </a:prstGeom>
          <a:noFill/>
        </p:spPr>
        <p:txBody>
          <a:bodyPr wrap="square" rtlCol="0">
            <a:spAutoFit/>
          </a:bodyPr>
          <a:lstStyle/>
          <a:p>
            <a:pPr algn="ctr"/>
            <a:r>
              <a:rPr lang="pl-PL" dirty="0"/>
              <a:t>Czujnik ruchu + łącznik zwierny</a:t>
            </a:r>
          </a:p>
        </p:txBody>
      </p:sp>
      <p:sp>
        <p:nvSpPr>
          <p:cNvPr id="17" name="pole tekstowe 16">
            <a:extLst>
              <a:ext uri="{FF2B5EF4-FFF2-40B4-BE49-F238E27FC236}">
                <a16:creationId xmlns:a16="http://schemas.microsoft.com/office/drawing/2014/main" id="{54FAD9E0-E267-4763-2F9E-8BA9E70C9325}"/>
              </a:ext>
            </a:extLst>
          </p:cNvPr>
          <p:cNvSpPr txBox="1"/>
          <p:nvPr/>
        </p:nvSpPr>
        <p:spPr>
          <a:xfrm>
            <a:off x="8466413" y="4177796"/>
            <a:ext cx="2842591" cy="646331"/>
          </a:xfrm>
          <a:prstGeom prst="rect">
            <a:avLst/>
          </a:prstGeom>
          <a:noFill/>
        </p:spPr>
        <p:txBody>
          <a:bodyPr wrap="square" rtlCol="0">
            <a:spAutoFit/>
          </a:bodyPr>
          <a:lstStyle/>
          <a:p>
            <a:pPr algn="ctr"/>
            <a:r>
              <a:rPr lang="pl-PL" dirty="0"/>
              <a:t>Czujnik ruchu + dwa łączniki zwierne</a:t>
            </a:r>
          </a:p>
        </p:txBody>
      </p:sp>
      <p:pic>
        <p:nvPicPr>
          <p:cNvPr id="4" name="Obraz 3">
            <a:extLst>
              <a:ext uri="{FF2B5EF4-FFF2-40B4-BE49-F238E27FC236}">
                <a16:creationId xmlns:a16="http://schemas.microsoft.com/office/drawing/2014/main" id="{B312D680-AEF5-71D5-4854-3CB585FA4A57}"/>
              </a:ext>
            </a:extLst>
          </p:cNvPr>
          <p:cNvPicPr>
            <a:picLocks noChangeAspect="1"/>
          </p:cNvPicPr>
          <p:nvPr/>
        </p:nvPicPr>
        <p:blipFill>
          <a:blip r:embed="rId3"/>
          <a:stretch>
            <a:fillRect/>
          </a:stretch>
        </p:blipFill>
        <p:spPr>
          <a:xfrm>
            <a:off x="788209" y="2033871"/>
            <a:ext cx="10615580" cy="1851820"/>
          </a:xfrm>
          <a:prstGeom prst="rect">
            <a:avLst/>
          </a:prstGeom>
        </p:spPr>
      </p:pic>
    </p:spTree>
    <p:extLst>
      <p:ext uri="{BB962C8B-B14F-4D97-AF65-F5344CB8AC3E}">
        <p14:creationId xmlns:p14="http://schemas.microsoft.com/office/powerpoint/2010/main" val="4071832121"/>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EA29E-FEBD-C9CC-AFAF-E7F2F09398C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A1FFFE4-7DCE-A8D1-4993-AE9DF15DCE78}"/>
              </a:ext>
            </a:extLst>
          </p:cNvPr>
          <p:cNvSpPr>
            <a:spLocks noGrp="1"/>
          </p:cNvSpPr>
          <p:nvPr>
            <p:ph type="ctrTitle"/>
          </p:nvPr>
        </p:nvSpPr>
        <p:spPr>
          <a:xfrm>
            <a:off x="365759" y="400468"/>
            <a:ext cx="11540691" cy="841191"/>
          </a:xfrm>
        </p:spPr>
        <p:txBody>
          <a:bodyPr>
            <a:normAutofit/>
          </a:bodyPr>
          <a:lstStyle/>
          <a:p>
            <a:r>
              <a:rPr lang="pl-PL" sz="4800" dirty="0">
                <a:latin typeface="+mn-lt"/>
              </a:rPr>
              <a:t>Schematy podłączania</a:t>
            </a:r>
            <a:endParaRPr lang="pl-PL" sz="4800" noProof="0" dirty="0">
              <a:latin typeface="+mn-lt"/>
            </a:endParaRPr>
          </a:p>
        </p:txBody>
      </p:sp>
      <p:sp>
        <p:nvSpPr>
          <p:cNvPr id="7" name="pole tekstowe 6">
            <a:extLst>
              <a:ext uri="{FF2B5EF4-FFF2-40B4-BE49-F238E27FC236}">
                <a16:creationId xmlns:a16="http://schemas.microsoft.com/office/drawing/2014/main" id="{932471B0-4E9C-0AF4-2918-7EDF9A689D14}"/>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https://www.ospel.pl/do-pobrania/schematy</a:t>
            </a:r>
            <a:r>
              <a:rPr lang="pl-PL" sz="1050" dirty="0"/>
              <a:t> </a:t>
            </a:r>
          </a:p>
        </p:txBody>
      </p:sp>
      <p:sp>
        <p:nvSpPr>
          <p:cNvPr id="14" name="pole tekstowe 13">
            <a:extLst>
              <a:ext uri="{FF2B5EF4-FFF2-40B4-BE49-F238E27FC236}">
                <a16:creationId xmlns:a16="http://schemas.microsoft.com/office/drawing/2014/main" id="{43BEE519-54EA-D19D-90A3-6A933D2C1534}"/>
              </a:ext>
            </a:extLst>
          </p:cNvPr>
          <p:cNvSpPr txBox="1"/>
          <p:nvPr/>
        </p:nvSpPr>
        <p:spPr>
          <a:xfrm>
            <a:off x="1744603" y="4505753"/>
            <a:ext cx="2842591" cy="646331"/>
          </a:xfrm>
          <a:prstGeom prst="rect">
            <a:avLst/>
          </a:prstGeom>
          <a:noFill/>
        </p:spPr>
        <p:txBody>
          <a:bodyPr wrap="square" rtlCol="0">
            <a:spAutoFit/>
          </a:bodyPr>
          <a:lstStyle/>
          <a:p>
            <a:pPr algn="ctr"/>
            <a:r>
              <a:rPr lang="pl-PL" dirty="0"/>
              <a:t>Czujnik ruchu + łącznik dwugrupowy</a:t>
            </a:r>
          </a:p>
        </p:txBody>
      </p:sp>
      <p:sp>
        <p:nvSpPr>
          <p:cNvPr id="15" name="pole tekstowe 14">
            <a:extLst>
              <a:ext uri="{FF2B5EF4-FFF2-40B4-BE49-F238E27FC236}">
                <a16:creationId xmlns:a16="http://schemas.microsoft.com/office/drawing/2014/main" id="{D1384B12-3509-CD0E-6648-1D7A75F88974}"/>
              </a:ext>
            </a:extLst>
          </p:cNvPr>
          <p:cNvSpPr txBox="1"/>
          <p:nvPr/>
        </p:nvSpPr>
        <p:spPr>
          <a:xfrm>
            <a:off x="6296087" y="4505752"/>
            <a:ext cx="3309731" cy="646331"/>
          </a:xfrm>
          <a:prstGeom prst="rect">
            <a:avLst/>
          </a:prstGeom>
          <a:noFill/>
        </p:spPr>
        <p:txBody>
          <a:bodyPr wrap="square" rtlCol="0">
            <a:spAutoFit/>
          </a:bodyPr>
          <a:lstStyle/>
          <a:p>
            <a:pPr algn="ctr"/>
            <a:r>
              <a:rPr lang="pl-PL" dirty="0"/>
              <a:t>Dowolna liczba czujników ruchu + łącznik jednobiegunowy</a:t>
            </a:r>
          </a:p>
        </p:txBody>
      </p:sp>
      <p:pic>
        <p:nvPicPr>
          <p:cNvPr id="5" name="Obraz 4">
            <a:extLst>
              <a:ext uri="{FF2B5EF4-FFF2-40B4-BE49-F238E27FC236}">
                <a16:creationId xmlns:a16="http://schemas.microsoft.com/office/drawing/2014/main" id="{353540FC-FAEF-D473-57B2-E21B91E03A7E}"/>
              </a:ext>
            </a:extLst>
          </p:cNvPr>
          <p:cNvPicPr>
            <a:picLocks noChangeAspect="1"/>
          </p:cNvPicPr>
          <p:nvPr/>
        </p:nvPicPr>
        <p:blipFill>
          <a:blip r:embed="rId3"/>
          <a:stretch>
            <a:fillRect/>
          </a:stretch>
        </p:blipFill>
        <p:spPr>
          <a:xfrm>
            <a:off x="1744603" y="2457366"/>
            <a:ext cx="8702794" cy="1943268"/>
          </a:xfrm>
          <a:prstGeom prst="rect">
            <a:avLst/>
          </a:prstGeom>
        </p:spPr>
      </p:pic>
    </p:spTree>
    <p:extLst>
      <p:ext uri="{BB962C8B-B14F-4D97-AF65-F5344CB8AC3E}">
        <p14:creationId xmlns:p14="http://schemas.microsoft.com/office/powerpoint/2010/main" val="2682649311"/>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299B4-F305-91CD-EDB6-F82FCF1E2C6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A8A1067-55E0-2416-50E8-073725C7AE48}"/>
              </a:ext>
            </a:extLst>
          </p:cNvPr>
          <p:cNvSpPr>
            <a:spLocks noGrp="1"/>
          </p:cNvSpPr>
          <p:nvPr>
            <p:ph type="ctrTitle"/>
          </p:nvPr>
        </p:nvSpPr>
        <p:spPr>
          <a:xfrm>
            <a:off x="325654" y="3008404"/>
            <a:ext cx="11540691" cy="841191"/>
          </a:xfrm>
        </p:spPr>
        <p:txBody>
          <a:bodyPr>
            <a:normAutofit/>
          </a:bodyPr>
          <a:lstStyle/>
          <a:p>
            <a:r>
              <a:rPr lang="pl-PL" sz="4800" dirty="0">
                <a:latin typeface="+mn-lt"/>
              </a:rPr>
              <a:t>Mufy kablowe</a:t>
            </a:r>
            <a:endParaRPr lang="pl-PL" sz="4800" noProof="0" dirty="0">
              <a:latin typeface="+mn-lt"/>
            </a:endParaRPr>
          </a:p>
        </p:txBody>
      </p:sp>
    </p:spTree>
    <p:extLst>
      <p:ext uri="{BB962C8B-B14F-4D97-AF65-F5344CB8AC3E}">
        <p14:creationId xmlns:p14="http://schemas.microsoft.com/office/powerpoint/2010/main" val="30575213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1401D-913F-F2C6-4D46-AD11FD1B6A5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7DBA7C3-6BEF-F1EF-E130-81DC6C06FC78}"/>
              </a:ext>
            </a:extLst>
          </p:cNvPr>
          <p:cNvSpPr>
            <a:spLocks noGrp="1"/>
          </p:cNvSpPr>
          <p:nvPr>
            <p:ph type="ctrTitle"/>
          </p:nvPr>
        </p:nvSpPr>
        <p:spPr>
          <a:xfrm>
            <a:off x="365759" y="400468"/>
            <a:ext cx="11540691" cy="841191"/>
          </a:xfrm>
        </p:spPr>
        <p:txBody>
          <a:bodyPr>
            <a:normAutofit/>
          </a:bodyPr>
          <a:lstStyle/>
          <a:p>
            <a:r>
              <a:rPr lang="pl-PL" sz="4800" i="0" dirty="0">
                <a:solidFill>
                  <a:srgbClr val="000000"/>
                </a:solidFill>
                <a:effectLst/>
                <a:latin typeface="+mn-lt"/>
              </a:rPr>
              <a:t>TOPFLEX-EMV-UV-3 PLUS 2YSLCYK-J UL/CSA</a:t>
            </a:r>
            <a:endParaRPr lang="pl-PL" sz="4800" noProof="0" dirty="0">
              <a:latin typeface="+mn-lt"/>
            </a:endParaRPr>
          </a:p>
        </p:txBody>
      </p:sp>
      <p:sp>
        <p:nvSpPr>
          <p:cNvPr id="3" name="Podtytuł 2">
            <a:extLst>
              <a:ext uri="{FF2B5EF4-FFF2-40B4-BE49-F238E27FC236}">
                <a16:creationId xmlns:a16="http://schemas.microsoft.com/office/drawing/2014/main" id="{2796AA12-1918-A5DB-9021-D20CECCB0289}"/>
              </a:ext>
            </a:extLst>
          </p:cNvPr>
          <p:cNvSpPr>
            <a:spLocks noGrp="1"/>
          </p:cNvSpPr>
          <p:nvPr>
            <p:ph type="subTitle" idx="1"/>
          </p:nvPr>
        </p:nvSpPr>
        <p:spPr>
          <a:xfrm>
            <a:off x="692727" y="1847850"/>
            <a:ext cx="10991273" cy="4410075"/>
          </a:xfrm>
        </p:spPr>
        <p:txBody>
          <a:bodyPr>
            <a:normAutofit/>
          </a:bodyPr>
          <a:lstStyle/>
          <a:p>
            <a:pPr algn="l">
              <a:buNone/>
            </a:pPr>
            <a:r>
              <a:rPr lang="pl-PL" sz="1800" b="0" i="0" u="none" strike="noStrike" baseline="0" dirty="0"/>
              <a:t>Kabel zasilający do silników 1000V, do przyłączeń przetwornic częstotliwości, podwójnie ekranowany,</a:t>
            </a:r>
            <a:br>
              <a:rPr lang="pl-PL" sz="1800" b="0" i="0" u="none" strike="noStrike" baseline="0" dirty="0"/>
            </a:br>
            <a:endParaRPr lang="pl-PL" sz="1800" b="0" i="0" u="none" strike="noStrike" baseline="0" dirty="0"/>
          </a:p>
          <a:p>
            <a:pPr marL="285750" indent="-285750" algn="l">
              <a:buFont typeface="Arial" panose="020B0604020202020204" pitchFamily="34" charset="0"/>
              <a:buChar char="•"/>
            </a:pPr>
            <a:r>
              <a:rPr lang="pl-PL" sz="1400" b="0" i="0" dirty="0">
                <a:effectLst/>
              </a:rPr>
              <a:t>żyły miedziane, skręcane wg DIN VDE 0295 kl.5, BS 6360 kl.5 i IEC 60228 kl.5</a:t>
            </a:r>
          </a:p>
          <a:p>
            <a:pPr marL="285750" indent="-285750" algn="l">
              <a:buFont typeface="Arial" panose="020B0604020202020204" pitchFamily="34" charset="0"/>
              <a:buChar char="•"/>
            </a:pPr>
            <a:r>
              <a:rPr lang="pl-PL" sz="1400" b="0" i="0" dirty="0">
                <a:effectLst/>
              </a:rPr>
              <a:t>Izolacja żyły z polietylenu (PE)</a:t>
            </a:r>
          </a:p>
          <a:p>
            <a:pPr marL="285750" indent="-285750" algn="l">
              <a:buFont typeface="Arial" panose="020B0604020202020204" pitchFamily="34" charset="0"/>
              <a:buChar char="•"/>
            </a:pPr>
            <a:r>
              <a:rPr lang="pl-PL" sz="1400" b="0" i="0" dirty="0">
                <a:effectLst/>
              </a:rPr>
              <a:t>Kolory żył: czarny, brązowy i szary</a:t>
            </a:r>
          </a:p>
          <a:p>
            <a:pPr marL="285750" indent="-285750" algn="l">
              <a:buFont typeface="Arial" panose="020B0604020202020204" pitchFamily="34" charset="0"/>
              <a:buChar char="•"/>
            </a:pPr>
            <a:r>
              <a:rPr lang="pl-PL" sz="1400" b="0" i="0" dirty="0">
                <a:effectLst/>
              </a:rPr>
              <a:t>żyła ochronna żółto-zielona (podzielona na 3)</a:t>
            </a:r>
          </a:p>
          <a:p>
            <a:pPr marL="285750" indent="-285750" algn="l">
              <a:buFont typeface="Arial" panose="020B0604020202020204" pitchFamily="34" charset="0"/>
              <a:buChar char="•"/>
            </a:pPr>
            <a:r>
              <a:rPr lang="pl-PL" sz="1400" b="0" i="0" dirty="0">
                <a:effectLst/>
              </a:rPr>
              <a:t>żyły skręcane koncentrycznie</a:t>
            </a:r>
          </a:p>
          <a:p>
            <a:pPr marL="285750" indent="-285750" algn="l">
              <a:buFont typeface="Arial" panose="020B0604020202020204" pitchFamily="34" charset="0"/>
              <a:buChar char="•"/>
            </a:pPr>
            <a:r>
              <a:rPr lang="pl-PL" sz="1400" b="0" i="0" dirty="0">
                <a:effectLst/>
              </a:rPr>
              <a:t>struktura żyły 3+3</a:t>
            </a:r>
            <a:br>
              <a:rPr lang="pl-PL" sz="1400" b="0" i="0" dirty="0">
                <a:effectLst/>
              </a:rPr>
            </a:br>
            <a:endParaRPr lang="pl-PL" sz="1400" b="0" i="0" dirty="0">
              <a:effectLst/>
            </a:endParaRPr>
          </a:p>
          <a:p>
            <a:pPr marL="742950" lvl="1" indent="-285750" algn="l">
              <a:buFont typeface="Arial" panose="020B0604020202020204" pitchFamily="34" charset="0"/>
              <a:buChar char="•"/>
            </a:pPr>
            <a:r>
              <a:rPr lang="pl-PL" sz="1400" b="0" i="0" dirty="0">
                <a:effectLst/>
              </a:rPr>
              <a:t>1. ekran ze specjalnej foli aluminiowej</a:t>
            </a:r>
          </a:p>
          <a:p>
            <a:pPr marL="742950" lvl="1" indent="-285750" algn="l">
              <a:buFont typeface="Arial" panose="020B0604020202020204" pitchFamily="34" charset="0"/>
              <a:buChar char="•"/>
            </a:pPr>
            <a:r>
              <a:rPr lang="pl-PL" sz="1400" b="0" i="0" dirty="0">
                <a:effectLst/>
              </a:rPr>
              <a:t>2. ekran cynowany z drutów miedzianych, optymalne pokrycie około 85%</a:t>
            </a:r>
          </a:p>
          <a:p>
            <a:pPr marL="285750" indent="-285750" algn="l">
              <a:buFont typeface="Arial" panose="020B0604020202020204" pitchFamily="34" charset="0"/>
              <a:buChar char="•"/>
            </a:pPr>
            <a:r>
              <a:rPr lang="pl-PL" sz="1400" b="0" i="0" dirty="0">
                <a:effectLst/>
              </a:rPr>
              <a:t>powłoka zewnętrzna ze specjalnego PVC</a:t>
            </a:r>
          </a:p>
        </p:txBody>
      </p:sp>
      <p:sp>
        <p:nvSpPr>
          <p:cNvPr id="7" name="pole tekstowe 6">
            <a:extLst>
              <a:ext uri="{FF2B5EF4-FFF2-40B4-BE49-F238E27FC236}">
                <a16:creationId xmlns:a16="http://schemas.microsoft.com/office/drawing/2014/main" id="{CD6ECCCE-166A-D069-85F8-C6D40F2A29E6}"/>
              </a:ext>
            </a:extLst>
          </p:cNvPr>
          <p:cNvSpPr txBox="1"/>
          <p:nvPr/>
        </p:nvSpPr>
        <p:spPr>
          <a:xfrm>
            <a:off x="235526" y="6457532"/>
            <a:ext cx="4909129" cy="253916"/>
          </a:xfrm>
          <a:prstGeom prst="rect">
            <a:avLst/>
          </a:prstGeom>
          <a:noFill/>
        </p:spPr>
        <p:txBody>
          <a:bodyPr wrap="square" rtlCol="0">
            <a:spAutoFit/>
          </a:bodyPr>
          <a:lstStyle/>
          <a:p>
            <a:r>
              <a:rPr lang="pl-PL" sz="1050" dirty="0"/>
              <a:t>Źródło: </a:t>
            </a:r>
            <a:r>
              <a:rPr lang="pl-PL" sz="1050" dirty="0">
                <a:hlinkClick r:id="rId2"/>
              </a:rPr>
              <a:t>https://www.helukabel.pl/oferta/Topflex-emv-uv-3-plus-2yslcyk-j-ul-csa,1821</a:t>
            </a:r>
            <a:r>
              <a:rPr lang="pl-PL" sz="1050" dirty="0"/>
              <a:t> </a:t>
            </a:r>
          </a:p>
        </p:txBody>
      </p:sp>
      <p:pic>
        <p:nvPicPr>
          <p:cNvPr id="6" name="Obraz 5">
            <a:extLst>
              <a:ext uri="{FF2B5EF4-FFF2-40B4-BE49-F238E27FC236}">
                <a16:creationId xmlns:a16="http://schemas.microsoft.com/office/drawing/2014/main" id="{40A102D2-3D08-BF21-8DD1-4574AB41E090}"/>
              </a:ext>
            </a:extLst>
          </p:cNvPr>
          <p:cNvPicPr>
            <a:picLocks noChangeAspect="1"/>
          </p:cNvPicPr>
          <p:nvPr/>
        </p:nvPicPr>
        <p:blipFill>
          <a:blip r:embed="rId3"/>
          <a:stretch>
            <a:fillRect/>
          </a:stretch>
        </p:blipFill>
        <p:spPr>
          <a:xfrm>
            <a:off x="5144655" y="3114675"/>
            <a:ext cx="6783882" cy="1469841"/>
          </a:xfrm>
          <a:prstGeom prst="rect">
            <a:avLst/>
          </a:prstGeom>
        </p:spPr>
      </p:pic>
    </p:spTree>
    <p:extLst>
      <p:ext uri="{BB962C8B-B14F-4D97-AF65-F5344CB8AC3E}">
        <p14:creationId xmlns:p14="http://schemas.microsoft.com/office/powerpoint/2010/main" val="279579259"/>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E45A8-0F8B-21D2-E4B4-096B49C0DD7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2CA824B-C7FC-BA47-2A90-67DF839C95A2}"/>
              </a:ext>
            </a:extLst>
          </p:cNvPr>
          <p:cNvSpPr>
            <a:spLocks noGrp="1"/>
          </p:cNvSpPr>
          <p:nvPr>
            <p:ph type="ctrTitle"/>
          </p:nvPr>
        </p:nvSpPr>
        <p:spPr>
          <a:xfrm>
            <a:off x="365759" y="400468"/>
            <a:ext cx="11540691" cy="841191"/>
          </a:xfrm>
        </p:spPr>
        <p:txBody>
          <a:bodyPr>
            <a:normAutofit/>
          </a:bodyPr>
          <a:lstStyle/>
          <a:p>
            <a:r>
              <a:rPr lang="pl-PL" sz="4800" dirty="0">
                <a:latin typeface="+mn-lt"/>
              </a:rPr>
              <a:t>Mufy kablowe</a:t>
            </a:r>
            <a:endParaRPr lang="pl-PL" sz="4800" noProof="0" dirty="0">
              <a:latin typeface="+mn-lt"/>
            </a:endParaRPr>
          </a:p>
        </p:txBody>
      </p:sp>
      <p:sp>
        <p:nvSpPr>
          <p:cNvPr id="11" name="AutoShape 4">
            <a:extLst>
              <a:ext uri="{FF2B5EF4-FFF2-40B4-BE49-F238E27FC236}">
                <a16:creationId xmlns:a16="http://schemas.microsoft.com/office/drawing/2014/main" id="{8F966125-8C27-A4D7-FE8F-B9A47F6C6AA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D9169349-4685-3205-773C-83C49F14174B}"/>
              </a:ext>
            </a:extLst>
          </p:cNvPr>
          <p:cNvSpPr txBox="1"/>
          <p:nvPr/>
        </p:nvSpPr>
        <p:spPr>
          <a:xfrm>
            <a:off x="876216" y="1795841"/>
            <a:ext cx="10134768" cy="3734356"/>
          </a:xfrm>
          <a:prstGeom prst="rect">
            <a:avLst/>
          </a:prstGeom>
          <a:noFill/>
        </p:spPr>
        <p:txBody>
          <a:bodyPr wrap="square" rtlCol="0">
            <a:spAutoFit/>
          </a:bodyPr>
          <a:lstStyle/>
          <a:p>
            <a:pPr algn="l">
              <a:spcAft>
                <a:spcPts val="1650"/>
              </a:spcAft>
            </a:pPr>
            <a:r>
              <a:rPr lang="pl-PL" dirty="0"/>
              <a:t>Mufy kablowe to elementy osprzętu elektroenergetycznego i telekomunikacyjnego, które służą do łączenia i ochrony kabli. Ich głównym zadaniem jest zapewnienie trwałego i bezpiecznego połączenia kabli, tak aby ich wytrzymałość elektryczna i mechaniczna była co najmniej taka sama jak kabla.</a:t>
            </a:r>
          </a:p>
          <a:p>
            <a:pPr algn="l">
              <a:spcAft>
                <a:spcPts val="1650"/>
              </a:spcAft>
            </a:pPr>
            <a:r>
              <a:rPr lang="pl-PL" dirty="0"/>
              <a:t>Mufa kablowa składa się z:</a:t>
            </a:r>
          </a:p>
          <a:p>
            <a:pPr marL="742950" lvl="1" indent="-285750">
              <a:spcAft>
                <a:spcPts val="1650"/>
              </a:spcAft>
              <a:buFont typeface="Arial" panose="020B0604020202020204" pitchFamily="34" charset="0"/>
              <a:buChar char="•"/>
            </a:pPr>
            <a:r>
              <a:rPr lang="pl-PL" dirty="0"/>
              <a:t>Obudowy – wykonanej z tworzywa sztucznego lub metalu, która chroni wnętrze mufy przed wilgocią, kurzem i uszkodzeniami mechanicznymi.</a:t>
            </a:r>
          </a:p>
          <a:p>
            <a:pPr marL="742950" lvl="1" indent="-285750">
              <a:spcAft>
                <a:spcPts val="1650"/>
              </a:spcAft>
              <a:buFont typeface="Arial" panose="020B0604020202020204" pitchFamily="34" charset="0"/>
              <a:buChar char="•"/>
            </a:pPr>
            <a:r>
              <a:rPr lang="pl-PL" dirty="0"/>
              <a:t>Uszczelnienia – (mogą być wykonane z różnych materiałów np. żywic) zapewniają szczelność i ochronę przed wilgocią.</a:t>
            </a:r>
          </a:p>
          <a:p>
            <a:pPr marL="742950" lvl="1" indent="-285750">
              <a:spcAft>
                <a:spcPts val="1650"/>
              </a:spcAft>
              <a:buFont typeface="Arial" panose="020B0604020202020204" pitchFamily="34" charset="0"/>
              <a:buChar char="•"/>
            </a:pPr>
            <a:r>
              <a:rPr lang="pl-PL" dirty="0"/>
              <a:t>Elementy łączące – mogą to być zaciski, śruby lub spawane połączenia, które umożliwiają trwałe zespolenie kabli.</a:t>
            </a:r>
          </a:p>
        </p:txBody>
      </p:sp>
    </p:spTree>
    <p:extLst>
      <p:ext uri="{BB962C8B-B14F-4D97-AF65-F5344CB8AC3E}">
        <p14:creationId xmlns:p14="http://schemas.microsoft.com/office/powerpoint/2010/main" val="4040326995"/>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2E8A4-FA3A-B45F-7D6C-A9C3DC85220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ECC5FA1-B220-56B3-F023-433BB39452A9}"/>
              </a:ext>
            </a:extLst>
          </p:cNvPr>
          <p:cNvSpPr>
            <a:spLocks noGrp="1"/>
          </p:cNvSpPr>
          <p:nvPr>
            <p:ph type="ctrTitle"/>
          </p:nvPr>
        </p:nvSpPr>
        <p:spPr>
          <a:xfrm>
            <a:off x="365759" y="400468"/>
            <a:ext cx="11540691" cy="841191"/>
          </a:xfrm>
        </p:spPr>
        <p:txBody>
          <a:bodyPr>
            <a:normAutofit/>
          </a:bodyPr>
          <a:lstStyle/>
          <a:p>
            <a:r>
              <a:rPr lang="pl-PL" sz="4800" dirty="0">
                <a:latin typeface="+mn-lt"/>
              </a:rPr>
              <a:t>Rodzaje muf kablowych</a:t>
            </a:r>
            <a:endParaRPr lang="pl-PL" sz="4800" noProof="0" dirty="0">
              <a:latin typeface="+mn-lt"/>
            </a:endParaRPr>
          </a:p>
        </p:txBody>
      </p:sp>
      <p:sp>
        <p:nvSpPr>
          <p:cNvPr id="11" name="AutoShape 4">
            <a:extLst>
              <a:ext uri="{FF2B5EF4-FFF2-40B4-BE49-F238E27FC236}">
                <a16:creationId xmlns:a16="http://schemas.microsoft.com/office/drawing/2014/main" id="{B415ED87-654C-F83F-6465-8E1C6765032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D0B4E0B2-039F-BD09-ACFD-7E5849E84645}"/>
              </a:ext>
            </a:extLst>
          </p:cNvPr>
          <p:cNvSpPr txBox="1"/>
          <p:nvPr/>
        </p:nvSpPr>
        <p:spPr>
          <a:xfrm>
            <a:off x="1320801" y="1786605"/>
            <a:ext cx="8245986" cy="3121367"/>
          </a:xfrm>
          <a:prstGeom prst="rect">
            <a:avLst/>
          </a:prstGeom>
          <a:noFill/>
        </p:spPr>
        <p:txBody>
          <a:bodyPr wrap="square" rtlCol="0">
            <a:spAutoFit/>
          </a:bodyPr>
          <a:lstStyle/>
          <a:p>
            <a:pPr algn="l">
              <a:spcAft>
                <a:spcPts val="1650"/>
              </a:spcAft>
            </a:pPr>
            <a:r>
              <a:rPr lang="pl-PL" dirty="0"/>
              <a:t>Mufy kablowe niskiego napięcia (do kabli energetycznych) występują w różnych typach, dostosowanych do specyficznych zastosowań i warunków pracy np.</a:t>
            </a:r>
          </a:p>
          <a:p>
            <a:pPr algn="l">
              <a:spcAft>
                <a:spcPts val="1650"/>
              </a:spcAft>
            </a:pPr>
            <a:endParaRPr lang="pl-PL" dirty="0"/>
          </a:p>
          <a:p>
            <a:pPr marL="742950" lvl="1" indent="-285750">
              <a:spcAft>
                <a:spcPts val="1650"/>
              </a:spcAft>
              <a:buFont typeface="Arial" panose="020B0604020202020204" pitchFamily="34" charset="0"/>
              <a:buChar char="•"/>
            </a:pPr>
            <a:r>
              <a:rPr lang="pl-PL" dirty="0"/>
              <a:t>Mufy przelotowe – służą do łączenia dwóch odcinków kabla</a:t>
            </a:r>
          </a:p>
          <a:p>
            <a:pPr marL="742950" lvl="1" indent="-285750">
              <a:spcAft>
                <a:spcPts val="1650"/>
              </a:spcAft>
              <a:buFont typeface="Arial" panose="020B0604020202020204" pitchFamily="34" charset="0"/>
              <a:buChar char="•"/>
            </a:pPr>
            <a:endParaRPr lang="pl-PL" dirty="0"/>
          </a:p>
          <a:p>
            <a:pPr marL="742950" lvl="1" indent="-285750">
              <a:spcAft>
                <a:spcPts val="1650"/>
              </a:spcAft>
              <a:buFont typeface="Arial" panose="020B0604020202020204" pitchFamily="34" charset="0"/>
              <a:buChar char="•"/>
            </a:pPr>
            <a:endParaRPr lang="pl-PL" dirty="0"/>
          </a:p>
          <a:p>
            <a:pPr marL="742950" lvl="1" indent="-285750">
              <a:spcAft>
                <a:spcPts val="1650"/>
              </a:spcAft>
              <a:buFont typeface="Arial" panose="020B0604020202020204" pitchFamily="34" charset="0"/>
              <a:buChar char="•"/>
            </a:pPr>
            <a:r>
              <a:rPr lang="pl-PL" dirty="0"/>
              <a:t>Mufy rozgałęźne – umożliwiają rozgałęzienie kabli</a:t>
            </a:r>
          </a:p>
        </p:txBody>
      </p:sp>
      <p:pic>
        <p:nvPicPr>
          <p:cNvPr id="4" name="Obraz 3">
            <a:extLst>
              <a:ext uri="{FF2B5EF4-FFF2-40B4-BE49-F238E27FC236}">
                <a16:creationId xmlns:a16="http://schemas.microsoft.com/office/drawing/2014/main" id="{951C05FA-5E52-CA44-D42A-B0523DFA4DD0}"/>
              </a:ext>
            </a:extLst>
          </p:cNvPr>
          <p:cNvPicPr>
            <a:picLocks noChangeAspect="1"/>
          </p:cNvPicPr>
          <p:nvPr/>
        </p:nvPicPr>
        <p:blipFill>
          <a:blip r:embed="rId2"/>
          <a:stretch>
            <a:fillRect/>
          </a:stretch>
        </p:blipFill>
        <p:spPr>
          <a:xfrm>
            <a:off x="8360064" y="4208041"/>
            <a:ext cx="1752600" cy="1781175"/>
          </a:xfrm>
          <a:prstGeom prst="rect">
            <a:avLst/>
          </a:prstGeom>
        </p:spPr>
      </p:pic>
      <p:pic>
        <p:nvPicPr>
          <p:cNvPr id="5" name="Obraz 4">
            <a:extLst>
              <a:ext uri="{FF2B5EF4-FFF2-40B4-BE49-F238E27FC236}">
                <a16:creationId xmlns:a16="http://schemas.microsoft.com/office/drawing/2014/main" id="{3390F010-0DC5-CE5B-19AF-1002DA7AFC1F}"/>
              </a:ext>
            </a:extLst>
          </p:cNvPr>
          <p:cNvPicPr>
            <a:picLocks noChangeAspect="1"/>
          </p:cNvPicPr>
          <p:nvPr/>
        </p:nvPicPr>
        <p:blipFill>
          <a:blip r:embed="rId3"/>
          <a:stretch>
            <a:fillRect/>
          </a:stretch>
        </p:blipFill>
        <p:spPr>
          <a:xfrm>
            <a:off x="8360064" y="2757487"/>
            <a:ext cx="1752600" cy="1343025"/>
          </a:xfrm>
          <a:prstGeom prst="rect">
            <a:avLst/>
          </a:prstGeom>
        </p:spPr>
      </p:pic>
      <p:sp>
        <p:nvSpPr>
          <p:cNvPr id="6" name="pole tekstowe 5">
            <a:extLst>
              <a:ext uri="{FF2B5EF4-FFF2-40B4-BE49-F238E27FC236}">
                <a16:creationId xmlns:a16="http://schemas.microsoft.com/office/drawing/2014/main" id="{7C476B84-8A8B-07BA-F7A7-66E38001C21A}"/>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4"/>
              </a:rPr>
              <a:t>https://www.cellpack.com/pl/home</a:t>
            </a:r>
            <a:r>
              <a:rPr lang="pl-PL" sz="1050" dirty="0"/>
              <a:t> </a:t>
            </a:r>
          </a:p>
        </p:txBody>
      </p:sp>
    </p:spTree>
    <p:extLst>
      <p:ext uri="{BB962C8B-B14F-4D97-AF65-F5344CB8AC3E}">
        <p14:creationId xmlns:p14="http://schemas.microsoft.com/office/powerpoint/2010/main" val="1709584550"/>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C27E6-B7A2-7663-34DD-5C003319BCC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932E7D8-5C08-0D06-CA72-6593DCA6BD23}"/>
              </a:ext>
            </a:extLst>
          </p:cNvPr>
          <p:cNvSpPr>
            <a:spLocks noGrp="1"/>
          </p:cNvSpPr>
          <p:nvPr>
            <p:ph type="ctrTitle"/>
          </p:nvPr>
        </p:nvSpPr>
        <p:spPr>
          <a:xfrm>
            <a:off x="365759" y="400468"/>
            <a:ext cx="11540691" cy="841191"/>
          </a:xfrm>
        </p:spPr>
        <p:txBody>
          <a:bodyPr>
            <a:normAutofit/>
          </a:bodyPr>
          <a:lstStyle/>
          <a:p>
            <a:r>
              <a:rPr lang="pl-PL" sz="4800" dirty="0">
                <a:latin typeface="+mn-lt"/>
              </a:rPr>
              <a:t>Rodzaje muf kablowych</a:t>
            </a:r>
            <a:endParaRPr lang="pl-PL" sz="4800" noProof="0" dirty="0">
              <a:latin typeface="+mn-lt"/>
            </a:endParaRPr>
          </a:p>
        </p:txBody>
      </p:sp>
      <p:sp>
        <p:nvSpPr>
          <p:cNvPr id="11" name="AutoShape 4">
            <a:extLst>
              <a:ext uri="{FF2B5EF4-FFF2-40B4-BE49-F238E27FC236}">
                <a16:creationId xmlns:a16="http://schemas.microsoft.com/office/drawing/2014/main" id="{554128E5-3C95-374B-B73B-034B0AD7098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F7117F63-0EA0-B5CD-3029-6D8F2DBE1113}"/>
              </a:ext>
            </a:extLst>
          </p:cNvPr>
          <p:cNvSpPr txBox="1"/>
          <p:nvPr/>
        </p:nvSpPr>
        <p:spPr>
          <a:xfrm>
            <a:off x="637211" y="1802097"/>
            <a:ext cx="11222378" cy="4388381"/>
          </a:xfrm>
          <a:prstGeom prst="rect">
            <a:avLst/>
          </a:prstGeom>
          <a:noFill/>
        </p:spPr>
        <p:txBody>
          <a:bodyPr wrap="square" rtlCol="0">
            <a:spAutoFit/>
          </a:bodyPr>
          <a:lstStyle/>
          <a:p>
            <a:pPr algn="l">
              <a:spcAft>
                <a:spcPts val="1650"/>
              </a:spcAft>
            </a:pPr>
            <a:r>
              <a:rPr lang="pl-PL" dirty="0"/>
              <a:t>Ze względu na konstrukcje możemy mufy kablowe kabli energetycznych podzielić na:</a:t>
            </a:r>
          </a:p>
          <a:p>
            <a:pPr marL="742950" lvl="1" indent="-285750">
              <a:spcAft>
                <a:spcPts val="1650"/>
              </a:spcAft>
              <a:buFont typeface="Arial" panose="020B0604020202020204" pitchFamily="34" charset="0"/>
              <a:buChar char="•"/>
            </a:pPr>
            <a:r>
              <a:rPr lang="pl-PL" dirty="0"/>
              <a:t>Mufy </a:t>
            </a:r>
            <a:r>
              <a:rPr lang="pl-PL" b="1" dirty="0"/>
              <a:t>termokurczliwe</a:t>
            </a:r>
            <a:r>
              <a:rPr lang="pl-PL" dirty="0"/>
              <a:t> – wykorzystują materiał kurczący się pod wpływem temperatury, co zapewnia szczelność i ochronę przed wilgocią.</a:t>
            </a:r>
          </a:p>
          <a:p>
            <a:pPr marL="742950" lvl="1" indent="-285750">
              <a:spcAft>
                <a:spcPts val="1650"/>
              </a:spcAft>
              <a:buFont typeface="Arial" panose="020B0604020202020204" pitchFamily="34" charset="0"/>
              <a:buChar char="•"/>
            </a:pPr>
            <a:r>
              <a:rPr lang="pl-PL" dirty="0"/>
              <a:t>Mufy </a:t>
            </a:r>
            <a:r>
              <a:rPr lang="pl-PL" b="1" dirty="0" err="1"/>
              <a:t>zimnokurczliwe</a:t>
            </a:r>
            <a:r>
              <a:rPr lang="pl-PL" dirty="0"/>
              <a:t> - wykonane są z elastycznego, sprężystego materiału (najczęściej silikonu lub EPDM), który został fabrycznie rozciągnięty i umieszczony na specjalnym rdzeniu (np. z tworzywa sztucznego).</a:t>
            </a:r>
          </a:p>
          <a:p>
            <a:pPr marL="742950" lvl="1" indent="-285750">
              <a:spcAft>
                <a:spcPts val="1650"/>
              </a:spcAft>
              <a:buFont typeface="Arial" panose="020B0604020202020204" pitchFamily="34" charset="0"/>
              <a:buChar char="•"/>
            </a:pPr>
            <a:r>
              <a:rPr lang="pl-PL" dirty="0"/>
              <a:t>Mufy </a:t>
            </a:r>
            <a:r>
              <a:rPr lang="pl-PL" b="1" dirty="0"/>
              <a:t>żelowe</a:t>
            </a:r>
            <a:r>
              <a:rPr lang="pl-PL" dirty="0"/>
              <a:t> – zawierają specjalny żel, który chroni żyły kabli przed wilgocią i uszkodzeniami mechanicznymi.</a:t>
            </a:r>
          </a:p>
          <a:p>
            <a:pPr marL="742950" lvl="1" indent="-285750">
              <a:spcAft>
                <a:spcPts val="1650"/>
              </a:spcAft>
              <a:buFont typeface="Arial" panose="020B0604020202020204" pitchFamily="34" charset="0"/>
              <a:buChar char="•"/>
            </a:pPr>
            <a:r>
              <a:rPr lang="pl-PL" dirty="0"/>
              <a:t>Mufy </a:t>
            </a:r>
            <a:r>
              <a:rPr lang="pl-PL" b="1" dirty="0"/>
              <a:t>żywiczne</a:t>
            </a:r>
            <a:r>
              <a:rPr lang="pl-PL" dirty="0"/>
              <a:t> – wypełnione żywicą, która utwardza się po aplikacji, zapewniając trwałe i odporne połączenie.</a:t>
            </a:r>
          </a:p>
          <a:p>
            <a:pPr marL="742950" lvl="1" indent="-285750">
              <a:spcAft>
                <a:spcPts val="1650"/>
              </a:spcAft>
              <a:buFont typeface="Arial" panose="020B0604020202020204" pitchFamily="34" charset="0"/>
              <a:buChar char="•"/>
            </a:pPr>
            <a:r>
              <a:rPr lang="pl-PL" dirty="0"/>
              <a:t>Mufy </a:t>
            </a:r>
            <a:r>
              <a:rPr lang="pl-PL" b="1" dirty="0"/>
              <a:t>taśmowe</a:t>
            </a:r>
            <a:r>
              <a:rPr lang="pl-PL" dirty="0"/>
              <a:t> – izolacja jest odtwarzana za pomocą specjalnych izolacyjnych</a:t>
            </a:r>
          </a:p>
          <a:p>
            <a:pPr marL="742950" lvl="1" indent="-285750">
              <a:spcAft>
                <a:spcPts val="1650"/>
              </a:spcAft>
              <a:buFont typeface="Arial" panose="020B0604020202020204" pitchFamily="34" charset="0"/>
              <a:buChar char="•"/>
            </a:pPr>
            <a:r>
              <a:rPr lang="pl-PL" dirty="0"/>
              <a:t>Mufy </a:t>
            </a:r>
            <a:r>
              <a:rPr lang="pl-PL" b="1" dirty="0"/>
              <a:t>przejściowe</a:t>
            </a:r>
            <a:r>
              <a:rPr lang="pl-PL" dirty="0"/>
              <a:t> – do wykonywania połączeń kabli olejowych z kablami o izolacji z tworzyw sztucznych</a:t>
            </a:r>
          </a:p>
          <a:p>
            <a:pPr algn="l">
              <a:spcAft>
                <a:spcPts val="1650"/>
              </a:spcAft>
            </a:pPr>
            <a:r>
              <a:rPr lang="pl-PL" dirty="0"/>
              <a:t>Każdy typ mufy ma swoje zalety i jest stosowany w zależności od warunków instalacji oraz rodzaju kabli.</a:t>
            </a:r>
          </a:p>
        </p:txBody>
      </p:sp>
    </p:spTree>
    <p:extLst>
      <p:ext uri="{BB962C8B-B14F-4D97-AF65-F5344CB8AC3E}">
        <p14:creationId xmlns:p14="http://schemas.microsoft.com/office/powerpoint/2010/main" val="2691018776"/>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1DBC6-7C50-1087-5565-0ABE8BCD388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BB8BC05-E405-B180-4D6B-3655B4C39AA4}"/>
              </a:ext>
            </a:extLst>
          </p:cNvPr>
          <p:cNvSpPr>
            <a:spLocks noGrp="1"/>
          </p:cNvSpPr>
          <p:nvPr>
            <p:ph type="ctrTitle"/>
          </p:nvPr>
        </p:nvSpPr>
        <p:spPr>
          <a:xfrm>
            <a:off x="365759" y="400468"/>
            <a:ext cx="11540691" cy="841191"/>
          </a:xfrm>
        </p:spPr>
        <p:txBody>
          <a:bodyPr>
            <a:normAutofit/>
          </a:bodyPr>
          <a:lstStyle/>
          <a:p>
            <a:r>
              <a:rPr lang="pl-PL" sz="4800" dirty="0">
                <a:latin typeface="+mn-lt"/>
              </a:rPr>
              <a:t>Dobór muf kablowych</a:t>
            </a:r>
            <a:endParaRPr lang="pl-PL" sz="4800" noProof="0" dirty="0">
              <a:latin typeface="+mn-lt"/>
            </a:endParaRPr>
          </a:p>
        </p:txBody>
      </p:sp>
      <p:sp>
        <p:nvSpPr>
          <p:cNvPr id="11" name="AutoShape 4">
            <a:extLst>
              <a:ext uri="{FF2B5EF4-FFF2-40B4-BE49-F238E27FC236}">
                <a16:creationId xmlns:a16="http://schemas.microsoft.com/office/drawing/2014/main" id="{E01425BC-18E4-118A-3AC3-FDDEE80365D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C9EDC70B-A1BB-DDC1-F9D3-1A766B12B4E7}"/>
              </a:ext>
            </a:extLst>
          </p:cNvPr>
          <p:cNvSpPr txBox="1"/>
          <p:nvPr/>
        </p:nvSpPr>
        <p:spPr>
          <a:xfrm>
            <a:off x="637211" y="1802097"/>
            <a:ext cx="11222378" cy="3029034"/>
          </a:xfrm>
          <a:prstGeom prst="rect">
            <a:avLst/>
          </a:prstGeom>
          <a:noFill/>
        </p:spPr>
        <p:txBody>
          <a:bodyPr wrap="square" rtlCol="0">
            <a:spAutoFit/>
          </a:bodyPr>
          <a:lstStyle/>
          <a:p>
            <a:pPr algn="l">
              <a:spcAft>
                <a:spcPts val="1650"/>
              </a:spcAft>
            </a:pPr>
            <a:r>
              <a:rPr lang="pl-PL" sz="2000" dirty="0"/>
              <a:t>Dobierając mufę kablową należy określić:</a:t>
            </a:r>
          </a:p>
          <a:p>
            <a:pPr marL="742950" lvl="1" indent="-285750">
              <a:spcAft>
                <a:spcPts val="1650"/>
              </a:spcAft>
              <a:buFont typeface="Arial" panose="020B0604020202020204" pitchFamily="34" charset="0"/>
              <a:buChar char="•"/>
            </a:pPr>
            <a:r>
              <a:rPr lang="pl-PL" sz="2000" dirty="0"/>
              <a:t>Typ kabla (symbol kabla)</a:t>
            </a:r>
          </a:p>
          <a:p>
            <a:pPr marL="742950" lvl="1" indent="-285750">
              <a:spcAft>
                <a:spcPts val="1650"/>
              </a:spcAft>
              <a:buFont typeface="Arial" panose="020B0604020202020204" pitchFamily="34" charset="0"/>
              <a:buChar char="•"/>
            </a:pPr>
            <a:r>
              <a:rPr lang="pl-PL" sz="2000" dirty="0"/>
              <a:t>Ilość żył</a:t>
            </a:r>
          </a:p>
          <a:p>
            <a:pPr marL="742950" lvl="1" indent="-285750">
              <a:spcAft>
                <a:spcPts val="1650"/>
              </a:spcAft>
              <a:buFont typeface="Arial" panose="020B0604020202020204" pitchFamily="34" charset="0"/>
              <a:buChar char="•"/>
            </a:pPr>
            <a:r>
              <a:rPr lang="pl-PL" sz="2000" dirty="0"/>
              <a:t>Przekrój żył</a:t>
            </a:r>
          </a:p>
          <a:p>
            <a:pPr marL="742950" lvl="1" indent="-285750">
              <a:spcAft>
                <a:spcPts val="1650"/>
              </a:spcAft>
              <a:buFont typeface="Arial" panose="020B0604020202020204" pitchFamily="34" charset="0"/>
              <a:buChar char="•"/>
            </a:pPr>
            <a:r>
              <a:rPr lang="pl-PL" sz="2000" dirty="0"/>
              <a:t>Czy mufa ma zawierać złączki? Jeśli tak to jakiego typu np. prasowane, śrubowe?</a:t>
            </a:r>
          </a:p>
          <a:p>
            <a:pPr marL="742950" lvl="1" indent="-285750">
              <a:spcAft>
                <a:spcPts val="1650"/>
              </a:spcAft>
              <a:buFont typeface="Arial" panose="020B0604020202020204" pitchFamily="34" charset="0"/>
              <a:buChar char="•"/>
            </a:pPr>
            <a:r>
              <a:rPr lang="pl-PL" sz="2000" dirty="0"/>
              <a:t>W jakiej technologii ma być wykonana mufa (np. termokurczliwa, żywiczna)</a:t>
            </a:r>
          </a:p>
        </p:txBody>
      </p:sp>
    </p:spTree>
    <p:extLst>
      <p:ext uri="{BB962C8B-B14F-4D97-AF65-F5344CB8AC3E}">
        <p14:creationId xmlns:p14="http://schemas.microsoft.com/office/powerpoint/2010/main" val="1622256167"/>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0C063-C481-BA26-5E29-4AEC93C636D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5E5942E-2BA8-393C-1753-7DF98A6A5CC4}"/>
              </a:ext>
            </a:extLst>
          </p:cNvPr>
          <p:cNvSpPr>
            <a:spLocks noGrp="1"/>
          </p:cNvSpPr>
          <p:nvPr>
            <p:ph type="ctrTitle"/>
          </p:nvPr>
        </p:nvSpPr>
        <p:spPr>
          <a:xfrm>
            <a:off x="365759" y="400468"/>
            <a:ext cx="11540691" cy="841191"/>
          </a:xfrm>
        </p:spPr>
        <p:txBody>
          <a:bodyPr>
            <a:normAutofit/>
          </a:bodyPr>
          <a:lstStyle/>
          <a:p>
            <a:r>
              <a:rPr lang="pl-PL" sz="4800" dirty="0">
                <a:latin typeface="+mn-lt"/>
              </a:rPr>
              <a:t>Technologia termokurczliwa</a:t>
            </a:r>
            <a:endParaRPr lang="pl-PL" sz="4800" noProof="0" dirty="0">
              <a:latin typeface="+mn-lt"/>
            </a:endParaRPr>
          </a:p>
        </p:txBody>
      </p:sp>
      <p:sp>
        <p:nvSpPr>
          <p:cNvPr id="11" name="AutoShape 4">
            <a:extLst>
              <a:ext uri="{FF2B5EF4-FFF2-40B4-BE49-F238E27FC236}">
                <a16:creationId xmlns:a16="http://schemas.microsoft.com/office/drawing/2014/main" id="{868FD907-BD73-4B62-C8FA-F8CC66C10F2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6337882C-F2B6-11F8-7005-ECF6A15ED585}"/>
              </a:ext>
            </a:extLst>
          </p:cNvPr>
          <p:cNvSpPr txBox="1"/>
          <p:nvPr/>
        </p:nvSpPr>
        <p:spPr>
          <a:xfrm>
            <a:off x="484811" y="1692766"/>
            <a:ext cx="11222378" cy="4048288"/>
          </a:xfrm>
          <a:prstGeom prst="rect">
            <a:avLst/>
          </a:prstGeom>
          <a:noFill/>
        </p:spPr>
        <p:txBody>
          <a:bodyPr wrap="square" rtlCol="0">
            <a:spAutoFit/>
          </a:bodyPr>
          <a:lstStyle/>
          <a:p>
            <a:pPr algn="just">
              <a:lnSpc>
                <a:spcPct val="150000"/>
              </a:lnSpc>
              <a:spcAft>
                <a:spcPts val="1650"/>
              </a:spcAft>
            </a:pPr>
            <a:r>
              <a:rPr lang="pl-PL" sz="2400" b="0" i="0" dirty="0">
                <a:solidFill>
                  <a:srgbClr val="000000"/>
                </a:solidFill>
                <a:effectLst/>
              </a:rPr>
              <a:t>Czy do obkurczania elementów termokurczliwych można użyć również opalarki?</a:t>
            </a:r>
          </a:p>
          <a:p>
            <a:pPr algn="just">
              <a:lnSpc>
                <a:spcPct val="150000"/>
              </a:lnSpc>
              <a:buNone/>
            </a:pPr>
            <a:r>
              <a:rPr lang="pl-PL" sz="2000" b="0" i="0" dirty="0">
                <a:solidFill>
                  <a:srgbClr val="000000"/>
                </a:solidFill>
                <a:effectLst/>
              </a:rPr>
              <a:t>Komponenty termokurczliwe to części, które pod wpływem ciepła kurczą się z powrotem do pierwotnego stanu fabrycznego, </a:t>
            </a:r>
            <a:r>
              <a:rPr lang="pl-PL" sz="2000" b="0" i="0" dirty="0" err="1">
                <a:solidFill>
                  <a:srgbClr val="000000"/>
                </a:solidFill>
                <a:effectLst/>
              </a:rPr>
              <a:t>np</a:t>
            </a:r>
            <a:r>
              <a:rPr lang="pl-PL" sz="2000" b="0" i="0" dirty="0">
                <a:solidFill>
                  <a:srgbClr val="000000"/>
                </a:solidFill>
                <a:effectLst/>
              </a:rPr>
              <a:t>: palczatki, kapturki końcowe, węże lub płaty. Do obkurczania można użyć opalarki. Jednak w porównaniu z palnikiem gazowym moc cieplna jest niższa. Wydłuża to czas obkurczania. Ustawienia i dyszę należy dobrać indywidualnie w zależności od stosowanej opalarki. Należy uważać, aby na powierzchni rury termokurczliwej nie powstały przypalenia.</a:t>
            </a:r>
          </a:p>
          <a:p>
            <a:pPr algn="just">
              <a:lnSpc>
                <a:spcPct val="150000"/>
              </a:lnSpc>
            </a:pPr>
            <a:r>
              <a:rPr lang="pl-PL" sz="2000" b="0" i="0" dirty="0">
                <a:solidFill>
                  <a:srgbClr val="000000"/>
                </a:solidFill>
                <a:effectLst/>
              </a:rPr>
              <a:t>W przypadku stosowania węża z klejem </a:t>
            </a:r>
            <a:r>
              <a:rPr lang="pl-PL" sz="2000" b="0" i="0" dirty="0" err="1">
                <a:solidFill>
                  <a:srgbClr val="000000"/>
                </a:solidFill>
                <a:effectLst/>
              </a:rPr>
              <a:t>termotopliwym</a:t>
            </a:r>
            <a:r>
              <a:rPr lang="pl-PL" sz="2000" b="0" i="0" dirty="0">
                <a:solidFill>
                  <a:srgbClr val="000000"/>
                </a:solidFill>
                <a:effectLst/>
              </a:rPr>
              <a:t> (SRH…) na obu końcach powoli wydostaje się klej. Ważnymi wskaźnikami prawidłowego obkurczania są równomierna grubość ścianki i proste napisy.</a:t>
            </a:r>
          </a:p>
        </p:txBody>
      </p:sp>
      <p:sp>
        <p:nvSpPr>
          <p:cNvPr id="3" name="pole tekstowe 2">
            <a:extLst>
              <a:ext uri="{FF2B5EF4-FFF2-40B4-BE49-F238E27FC236}">
                <a16:creationId xmlns:a16="http://schemas.microsoft.com/office/drawing/2014/main" id="{7139FC05-050A-5CEA-9157-0CB5612FCE97}"/>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2"/>
              </a:rPr>
              <a:t>https://www.cellpack.com/pl/faq</a:t>
            </a:r>
            <a:r>
              <a:rPr lang="pl-PL" sz="1050" dirty="0"/>
              <a:t> </a:t>
            </a:r>
          </a:p>
        </p:txBody>
      </p:sp>
    </p:spTree>
    <p:extLst>
      <p:ext uri="{BB962C8B-B14F-4D97-AF65-F5344CB8AC3E}">
        <p14:creationId xmlns:p14="http://schemas.microsoft.com/office/powerpoint/2010/main" val="993174839"/>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6190C-25BB-EE2E-03DF-36A0827D962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DA171FA-1A55-CF13-E97F-67895872C313}"/>
              </a:ext>
            </a:extLst>
          </p:cNvPr>
          <p:cNvSpPr>
            <a:spLocks noGrp="1"/>
          </p:cNvSpPr>
          <p:nvPr>
            <p:ph type="ctrTitle"/>
          </p:nvPr>
        </p:nvSpPr>
        <p:spPr>
          <a:xfrm>
            <a:off x="365759" y="400468"/>
            <a:ext cx="11540691" cy="841191"/>
          </a:xfrm>
        </p:spPr>
        <p:txBody>
          <a:bodyPr>
            <a:normAutofit/>
          </a:bodyPr>
          <a:lstStyle/>
          <a:p>
            <a:r>
              <a:rPr lang="pl-PL" sz="4800" dirty="0">
                <a:latin typeface="+mn-lt"/>
              </a:rPr>
              <a:t>Mufy termokurczliwe</a:t>
            </a:r>
            <a:endParaRPr lang="pl-PL" sz="4800" noProof="0" dirty="0">
              <a:latin typeface="+mn-lt"/>
            </a:endParaRPr>
          </a:p>
        </p:txBody>
      </p:sp>
      <p:sp>
        <p:nvSpPr>
          <p:cNvPr id="11" name="AutoShape 4">
            <a:extLst>
              <a:ext uri="{FF2B5EF4-FFF2-40B4-BE49-F238E27FC236}">
                <a16:creationId xmlns:a16="http://schemas.microsoft.com/office/drawing/2014/main" id="{05987BDE-4A26-D729-A31D-56E9B016E8F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6691A095-77EC-88D6-C105-C34D56971E5A}"/>
              </a:ext>
            </a:extLst>
          </p:cNvPr>
          <p:cNvSpPr txBox="1"/>
          <p:nvPr/>
        </p:nvSpPr>
        <p:spPr>
          <a:xfrm>
            <a:off x="637211" y="1802097"/>
            <a:ext cx="11222378" cy="646331"/>
          </a:xfrm>
          <a:prstGeom prst="rect">
            <a:avLst/>
          </a:prstGeom>
          <a:noFill/>
        </p:spPr>
        <p:txBody>
          <a:bodyPr wrap="square" rtlCol="0">
            <a:spAutoFit/>
          </a:bodyPr>
          <a:lstStyle/>
          <a:p>
            <a:pPr marL="742950" lvl="1" indent="-285750">
              <a:spcAft>
                <a:spcPts val="1650"/>
              </a:spcAft>
              <a:buFont typeface="Arial" panose="020B0604020202020204" pitchFamily="34" charset="0"/>
              <a:buChar char="•"/>
            </a:pPr>
            <a:r>
              <a:rPr lang="pl-PL" dirty="0"/>
              <a:t>Mufy </a:t>
            </a:r>
            <a:r>
              <a:rPr lang="pl-PL" b="1" dirty="0"/>
              <a:t>termokurczliwe</a:t>
            </a:r>
            <a:r>
              <a:rPr lang="pl-PL" dirty="0"/>
              <a:t> – wykorzystują materiał kurczący się pod wpływem temperatury, co zapewnia szczelność i ochronę przed wilgocią.</a:t>
            </a:r>
          </a:p>
        </p:txBody>
      </p:sp>
      <p:pic>
        <p:nvPicPr>
          <p:cNvPr id="4" name="Obraz 3">
            <a:extLst>
              <a:ext uri="{FF2B5EF4-FFF2-40B4-BE49-F238E27FC236}">
                <a16:creationId xmlns:a16="http://schemas.microsoft.com/office/drawing/2014/main" id="{C2FA05A1-F799-8E34-EBFF-CCA3F64C7BF8}"/>
              </a:ext>
            </a:extLst>
          </p:cNvPr>
          <p:cNvPicPr>
            <a:picLocks noChangeAspect="1"/>
          </p:cNvPicPr>
          <p:nvPr/>
        </p:nvPicPr>
        <p:blipFill>
          <a:blip r:embed="rId2"/>
          <a:stretch>
            <a:fillRect/>
          </a:stretch>
        </p:blipFill>
        <p:spPr>
          <a:xfrm>
            <a:off x="4447504" y="3132007"/>
            <a:ext cx="3296992" cy="2555132"/>
          </a:xfrm>
          <a:prstGeom prst="rect">
            <a:avLst/>
          </a:prstGeom>
        </p:spPr>
      </p:pic>
      <p:sp>
        <p:nvSpPr>
          <p:cNvPr id="5" name="pole tekstowe 4">
            <a:extLst>
              <a:ext uri="{FF2B5EF4-FFF2-40B4-BE49-F238E27FC236}">
                <a16:creationId xmlns:a16="http://schemas.microsoft.com/office/drawing/2014/main" id="{11C82542-CA34-75E3-B03B-494C98D9A0A1}"/>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spTree>
    <p:extLst>
      <p:ext uri="{BB962C8B-B14F-4D97-AF65-F5344CB8AC3E}">
        <p14:creationId xmlns:p14="http://schemas.microsoft.com/office/powerpoint/2010/main" val="140457779"/>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73E77-1FE1-77B2-B5F0-50770B0C62E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310CE3B-E862-33EE-11FE-464FB3B8DE4D}"/>
              </a:ext>
            </a:extLst>
          </p:cNvPr>
          <p:cNvSpPr>
            <a:spLocks noGrp="1"/>
          </p:cNvSpPr>
          <p:nvPr>
            <p:ph type="ctrTitle"/>
          </p:nvPr>
        </p:nvSpPr>
        <p:spPr>
          <a:xfrm>
            <a:off x="365758" y="92355"/>
            <a:ext cx="11540691" cy="841191"/>
          </a:xfrm>
        </p:spPr>
        <p:txBody>
          <a:bodyPr>
            <a:normAutofit/>
          </a:bodyPr>
          <a:lstStyle/>
          <a:p>
            <a:r>
              <a:rPr lang="pl-PL" sz="4800" dirty="0">
                <a:latin typeface="+mn-lt"/>
              </a:rPr>
              <a:t>Mufy termokurczliwe</a:t>
            </a:r>
            <a:endParaRPr lang="pl-PL" sz="4800" noProof="0" dirty="0">
              <a:latin typeface="+mn-lt"/>
            </a:endParaRPr>
          </a:p>
        </p:txBody>
      </p:sp>
      <p:sp>
        <p:nvSpPr>
          <p:cNvPr id="11" name="AutoShape 4">
            <a:extLst>
              <a:ext uri="{FF2B5EF4-FFF2-40B4-BE49-F238E27FC236}">
                <a16:creationId xmlns:a16="http://schemas.microsoft.com/office/drawing/2014/main" id="{BC60C561-6CD4-2B5F-29A6-F29BD6DEA06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3E85673E-519F-7FBA-6ACE-8D6DBEDAD160}"/>
              </a:ext>
            </a:extLst>
          </p:cNvPr>
          <p:cNvSpPr txBox="1"/>
          <p:nvPr/>
        </p:nvSpPr>
        <p:spPr>
          <a:xfrm>
            <a:off x="524914" y="1016905"/>
            <a:ext cx="11222378" cy="923330"/>
          </a:xfrm>
          <a:prstGeom prst="rect">
            <a:avLst/>
          </a:prstGeom>
          <a:noFill/>
        </p:spPr>
        <p:txBody>
          <a:bodyPr wrap="square" rtlCol="0">
            <a:spAutoFit/>
          </a:bodyPr>
          <a:lstStyle/>
          <a:p>
            <a:pPr algn="l"/>
            <a:r>
              <a:rPr lang="pl-PL" dirty="0"/>
              <a:t>Przykładowa instrukcja montażu mufy termokurczliwej </a:t>
            </a:r>
            <a:r>
              <a:rPr lang="pl-PL" sz="1800" i="0" u="none" strike="noStrike" baseline="0" dirty="0">
                <a:latin typeface="Arial" panose="020B0604020202020204" pitchFamily="34" charset="0"/>
              </a:rPr>
              <a:t>SMHSV 4 </a:t>
            </a:r>
          </a:p>
          <a:p>
            <a:pPr algn="l"/>
            <a:endParaRPr lang="pl-PL" dirty="0">
              <a:latin typeface="Arial" panose="020B0604020202020204" pitchFamily="34" charset="0"/>
            </a:endParaRPr>
          </a:p>
          <a:p>
            <a:pPr algn="l"/>
            <a:r>
              <a:rPr lang="pl-PL" b="1" u="sng" dirty="0">
                <a:latin typeface="Arial" panose="020B0604020202020204" pitchFamily="34" charset="0"/>
              </a:rPr>
              <a:t>Sprawdź zawartość opakowania zgodnie z zamieszczoną instrukcją montażu</a:t>
            </a:r>
            <a:endParaRPr lang="pl-PL" b="1" u="sng" dirty="0"/>
          </a:p>
        </p:txBody>
      </p:sp>
      <p:sp>
        <p:nvSpPr>
          <p:cNvPr id="3" name="pole tekstowe 2">
            <a:extLst>
              <a:ext uri="{FF2B5EF4-FFF2-40B4-BE49-F238E27FC236}">
                <a16:creationId xmlns:a16="http://schemas.microsoft.com/office/drawing/2014/main" id="{C97DCE70-86B6-4478-3CDB-6EE264F06261}"/>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err="1"/>
              <a:t>Cellpack</a:t>
            </a:r>
            <a:endParaRPr lang="pl-PL" sz="1050" dirty="0"/>
          </a:p>
        </p:txBody>
      </p:sp>
      <p:pic>
        <p:nvPicPr>
          <p:cNvPr id="5" name="Obraz 4">
            <a:extLst>
              <a:ext uri="{FF2B5EF4-FFF2-40B4-BE49-F238E27FC236}">
                <a16:creationId xmlns:a16="http://schemas.microsoft.com/office/drawing/2014/main" id="{2B4E9682-12C2-2F9B-DA46-2CFD3B8BCB71}"/>
              </a:ext>
            </a:extLst>
          </p:cNvPr>
          <p:cNvPicPr>
            <a:picLocks noChangeAspect="1"/>
          </p:cNvPicPr>
          <p:nvPr/>
        </p:nvPicPr>
        <p:blipFill>
          <a:blip r:embed="rId2"/>
          <a:stretch>
            <a:fillRect/>
          </a:stretch>
        </p:blipFill>
        <p:spPr>
          <a:xfrm>
            <a:off x="2049442" y="2214856"/>
            <a:ext cx="7788315" cy="3414056"/>
          </a:xfrm>
          <a:prstGeom prst="rect">
            <a:avLst/>
          </a:prstGeom>
        </p:spPr>
      </p:pic>
    </p:spTree>
    <p:extLst>
      <p:ext uri="{BB962C8B-B14F-4D97-AF65-F5344CB8AC3E}">
        <p14:creationId xmlns:p14="http://schemas.microsoft.com/office/powerpoint/2010/main" val="316762335"/>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BD175-B24A-0982-D88C-DF2DD9F38A5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138D9BE-B1C6-8764-BE79-2B49BE54CD03}"/>
              </a:ext>
            </a:extLst>
          </p:cNvPr>
          <p:cNvSpPr>
            <a:spLocks noGrp="1"/>
          </p:cNvSpPr>
          <p:nvPr>
            <p:ph type="ctrTitle"/>
          </p:nvPr>
        </p:nvSpPr>
        <p:spPr>
          <a:xfrm>
            <a:off x="365758" y="92355"/>
            <a:ext cx="11540691" cy="841191"/>
          </a:xfrm>
        </p:spPr>
        <p:txBody>
          <a:bodyPr>
            <a:normAutofit/>
          </a:bodyPr>
          <a:lstStyle/>
          <a:p>
            <a:r>
              <a:rPr lang="pl-PL" sz="4800" dirty="0">
                <a:latin typeface="+mn-lt"/>
              </a:rPr>
              <a:t>Mufy termokurczliwe</a:t>
            </a:r>
            <a:endParaRPr lang="pl-PL" sz="4800" noProof="0" dirty="0">
              <a:latin typeface="+mn-lt"/>
            </a:endParaRPr>
          </a:p>
        </p:txBody>
      </p:sp>
      <p:sp>
        <p:nvSpPr>
          <p:cNvPr id="11" name="AutoShape 4">
            <a:extLst>
              <a:ext uri="{FF2B5EF4-FFF2-40B4-BE49-F238E27FC236}">
                <a16:creationId xmlns:a16="http://schemas.microsoft.com/office/drawing/2014/main" id="{A2C27DDD-4EDF-DF78-0AC5-C5B2D5D0A15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E69F4327-3BF1-03FC-88C1-473D4ACE4CF5}"/>
              </a:ext>
            </a:extLst>
          </p:cNvPr>
          <p:cNvSpPr txBox="1"/>
          <p:nvPr/>
        </p:nvSpPr>
        <p:spPr>
          <a:xfrm>
            <a:off x="524914" y="1016905"/>
            <a:ext cx="11222378" cy="369332"/>
          </a:xfrm>
          <a:prstGeom prst="rect">
            <a:avLst/>
          </a:prstGeom>
          <a:noFill/>
        </p:spPr>
        <p:txBody>
          <a:bodyPr wrap="square" rtlCol="0">
            <a:spAutoFit/>
          </a:bodyPr>
          <a:lstStyle/>
          <a:p>
            <a:pPr algn="l"/>
            <a:r>
              <a:rPr lang="pl-PL" dirty="0">
                <a:latin typeface="Arial" panose="020B0604020202020204" pitchFamily="34" charset="0"/>
              </a:rPr>
              <a:t>Kable powinny być docięte na równe, łączące się ze sobą na styk odcinki</a:t>
            </a:r>
            <a:r>
              <a:rPr lang="pl-PL" sz="1800" i="0" u="none" strike="noStrike" baseline="0" dirty="0">
                <a:latin typeface="Arial" panose="020B0604020202020204" pitchFamily="34" charset="0"/>
              </a:rPr>
              <a:t> </a:t>
            </a:r>
            <a:endParaRPr lang="pl-PL" dirty="0"/>
          </a:p>
        </p:txBody>
      </p:sp>
      <p:sp>
        <p:nvSpPr>
          <p:cNvPr id="3" name="pole tekstowe 2">
            <a:extLst>
              <a:ext uri="{FF2B5EF4-FFF2-40B4-BE49-F238E27FC236}">
                <a16:creationId xmlns:a16="http://schemas.microsoft.com/office/drawing/2014/main" id="{1DC87DE7-21CF-2C93-ECD0-3DE700C50B30}"/>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err="1"/>
              <a:t>Cellpack</a:t>
            </a:r>
            <a:endParaRPr lang="pl-PL" sz="1050" dirty="0"/>
          </a:p>
        </p:txBody>
      </p:sp>
      <p:pic>
        <p:nvPicPr>
          <p:cNvPr id="5" name="Obraz 4">
            <a:extLst>
              <a:ext uri="{FF2B5EF4-FFF2-40B4-BE49-F238E27FC236}">
                <a16:creationId xmlns:a16="http://schemas.microsoft.com/office/drawing/2014/main" id="{EC65A17A-8897-BF05-717F-972B7A372AD2}"/>
              </a:ext>
            </a:extLst>
          </p:cNvPr>
          <p:cNvPicPr>
            <a:picLocks noChangeAspect="1"/>
          </p:cNvPicPr>
          <p:nvPr/>
        </p:nvPicPr>
        <p:blipFill>
          <a:blip r:embed="rId2"/>
          <a:stretch>
            <a:fillRect/>
          </a:stretch>
        </p:blipFill>
        <p:spPr>
          <a:xfrm>
            <a:off x="2739099" y="2633993"/>
            <a:ext cx="6713802" cy="2575783"/>
          </a:xfrm>
          <a:prstGeom prst="rect">
            <a:avLst/>
          </a:prstGeom>
        </p:spPr>
      </p:pic>
    </p:spTree>
    <p:extLst>
      <p:ext uri="{BB962C8B-B14F-4D97-AF65-F5344CB8AC3E}">
        <p14:creationId xmlns:p14="http://schemas.microsoft.com/office/powerpoint/2010/main" val="705316467"/>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0C8C0-BD9F-CE3C-B43B-D8013A9D2807}"/>
            </a:ext>
          </a:extLst>
        </p:cNvPr>
        <p:cNvGrpSpPr/>
        <p:nvPr/>
      </p:nvGrpSpPr>
      <p:grpSpPr>
        <a:xfrm>
          <a:off x="0" y="0"/>
          <a:ext cx="0" cy="0"/>
          <a:chOff x="0" y="0"/>
          <a:chExt cx="0" cy="0"/>
        </a:xfrm>
      </p:grpSpPr>
      <p:pic>
        <p:nvPicPr>
          <p:cNvPr id="5" name="Obraz 4">
            <a:extLst>
              <a:ext uri="{FF2B5EF4-FFF2-40B4-BE49-F238E27FC236}">
                <a16:creationId xmlns:a16="http://schemas.microsoft.com/office/drawing/2014/main" id="{54DB4117-59E1-3187-3804-952B77168947}"/>
              </a:ext>
            </a:extLst>
          </p:cNvPr>
          <p:cNvPicPr>
            <a:picLocks noChangeAspect="1"/>
          </p:cNvPicPr>
          <p:nvPr/>
        </p:nvPicPr>
        <p:blipFill>
          <a:blip r:embed="rId2"/>
          <a:stretch>
            <a:fillRect/>
          </a:stretch>
        </p:blipFill>
        <p:spPr>
          <a:xfrm>
            <a:off x="4852324" y="970657"/>
            <a:ext cx="6721422" cy="5486875"/>
          </a:xfrm>
          <a:prstGeom prst="rect">
            <a:avLst/>
          </a:prstGeom>
        </p:spPr>
      </p:pic>
      <p:sp>
        <p:nvSpPr>
          <p:cNvPr id="2" name="Tytuł 1">
            <a:extLst>
              <a:ext uri="{FF2B5EF4-FFF2-40B4-BE49-F238E27FC236}">
                <a16:creationId xmlns:a16="http://schemas.microsoft.com/office/drawing/2014/main" id="{DA414930-97EB-1F47-AB59-54DFC6158FF8}"/>
              </a:ext>
            </a:extLst>
          </p:cNvPr>
          <p:cNvSpPr>
            <a:spLocks noGrp="1"/>
          </p:cNvSpPr>
          <p:nvPr>
            <p:ph type="ctrTitle"/>
          </p:nvPr>
        </p:nvSpPr>
        <p:spPr>
          <a:xfrm>
            <a:off x="365758" y="92355"/>
            <a:ext cx="11540691" cy="841191"/>
          </a:xfrm>
        </p:spPr>
        <p:txBody>
          <a:bodyPr>
            <a:normAutofit/>
          </a:bodyPr>
          <a:lstStyle/>
          <a:p>
            <a:r>
              <a:rPr lang="pl-PL" sz="4800" dirty="0">
                <a:latin typeface="+mn-lt"/>
              </a:rPr>
              <a:t>Mufy termokurczliwe</a:t>
            </a:r>
            <a:endParaRPr lang="pl-PL" sz="4800" noProof="0" dirty="0">
              <a:latin typeface="+mn-lt"/>
            </a:endParaRPr>
          </a:p>
        </p:txBody>
      </p:sp>
      <p:sp>
        <p:nvSpPr>
          <p:cNvPr id="11" name="AutoShape 4">
            <a:extLst>
              <a:ext uri="{FF2B5EF4-FFF2-40B4-BE49-F238E27FC236}">
                <a16:creationId xmlns:a16="http://schemas.microsoft.com/office/drawing/2014/main" id="{18DCA54B-F6A2-3B0F-A5C9-1542F662285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64E8E86D-00FF-3FAC-480F-89939A701ABC}"/>
              </a:ext>
            </a:extLst>
          </p:cNvPr>
          <p:cNvSpPr txBox="1"/>
          <p:nvPr/>
        </p:nvSpPr>
        <p:spPr>
          <a:xfrm>
            <a:off x="365758" y="2070453"/>
            <a:ext cx="4623556" cy="646331"/>
          </a:xfrm>
          <a:prstGeom prst="rect">
            <a:avLst/>
          </a:prstGeom>
          <a:noFill/>
        </p:spPr>
        <p:txBody>
          <a:bodyPr wrap="square" rtlCol="0">
            <a:spAutoFit/>
          </a:bodyPr>
          <a:lstStyle/>
          <a:p>
            <a:pPr algn="just"/>
            <a:r>
              <a:rPr lang="pl-PL" dirty="0"/>
              <a:t>Kable należy oczyścić i przygotować zgodnie z wymiarami podanymi w instrukcji obsługi</a:t>
            </a:r>
          </a:p>
        </p:txBody>
      </p:sp>
      <p:sp>
        <p:nvSpPr>
          <p:cNvPr id="3" name="pole tekstowe 2">
            <a:extLst>
              <a:ext uri="{FF2B5EF4-FFF2-40B4-BE49-F238E27FC236}">
                <a16:creationId xmlns:a16="http://schemas.microsoft.com/office/drawing/2014/main" id="{168CFCA8-C697-C3B7-97A0-AFFE51DCC95B}"/>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err="1"/>
              <a:t>Cellpack</a:t>
            </a:r>
            <a:endParaRPr lang="pl-PL" sz="1050" dirty="0"/>
          </a:p>
        </p:txBody>
      </p:sp>
    </p:spTree>
    <p:extLst>
      <p:ext uri="{BB962C8B-B14F-4D97-AF65-F5344CB8AC3E}">
        <p14:creationId xmlns:p14="http://schemas.microsoft.com/office/powerpoint/2010/main" val="1556489782"/>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F3333-9DE2-515C-7DCB-D0486566E24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34E003A-5EB8-F219-D8EE-877DD4225618}"/>
              </a:ext>
            </a:extLst>
          </p:cNvPr>
          <p:cNvSpPr>
            <a:spLocks noGrp="1"/>
          </p:cNvSpPr>
          <p:nvPr>
            <p:ph type="ctrTitle"/>
          </p:nvPr>
        </p:nvSpPr>
        <p:spPr>
          <a:xfrm>
            <a:off x="365758" y="92355"/>
            <a:ext cx="11540691" cy="841191"/>
          </a:xfrm>
        </p:spPr>
        <p:txBody>
          <a:bodyPr>
            <a:normAutofit/>
          </a:bodyPr>
          <a:lstStyle/>
          <a:p>
            <a:r>
              <a:rPr lang="pl-PL" sz="4800" dirty="0">
                <a:latin typeface="+mn-lt"/>
              </a:rPr>
              <a:t>Mufy termokurczliwe</a:t>
            </a:r>
            <a:endParaRPr lang="pl-PL" sz="4800" noProof="0" dirty="0">
              <a:latin typeface="+mn-lt"/>
            </a:endParaRPr>
          </a:p>
        </p:txBody>
      </p:sp>
      <p:sp>
        <p:nvSpPr>
          <p:cNvPr id="11" name="AutoShape 4">
            <a:extLst>
              <a:ext uri="{FF2B5EF4-FFF2-40B4-BE49-F238E27FC236}">
                <a16:creationId xmlns:a16="http://schemas.microsoft.com/office/drawing/2014/main" id="{36D2848E-2B3E-8F3B-C3B5-682082A75AB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6CF8F1A9-EC0C-34AF-DBBB-F3D6AE3B460B}"/>
              </a:ext>
            </a:extLst>
          </p:cNvPr>
          <p:cNvSpPr txBox="1"/>
          <p:nvPr/>
        </p:nvSpPr>
        <p:spPr>
          <a:xfrm>
            <a:off x="524914" y="1016905"/>
            <a:ext cx="11222378" cy="369332"/>
          </a:xfrm>
          <a:prstGeom prst="rect">
            <a:avLst/>
          </a:prstGeom>
          <a:noFill/>
        </p:spPr>
        <p:txBody>
          <a:bodyPr wrap="square" rtlCol="0">
            <a:spAutoFit/>
          </a:bodyPr>
          <a:lstStyle/>
          <a:p>
            <a:pPr algn="l"/>
            <a:r>
              <a:rPr lang="pl-PL" dirty="0"/>
              <a:t>Na przygotowany kabel należy zgodnie z instrukcją nałożyć rury termokurczliwe i złączki</a:t>
            </a:r>
          </a:p>
        </p:txBody>
      </p:sp>
      <p:sp>
        <p:nvSpPr>
          <p:cNvPr id="3" name="pole tekstowe 2">
            <a:extLst>
              <a:ext uri="{FF2B5EF4-FFF2-40B4-BE49-F238E27FC236}">
                <a16:creationId xmlns:a16="http://schemas.microsoft.com/office/drawing/2014/main" id="{D7FFC2D2-3E7E-9B14-2AF5-CCEE345B0793}"/>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err="1"/>
              <a:t>Cellpack</a:t>
            </a:r>
            <a:endParaRPr lang="pl-PL" sz="1050" dirty="0"/>
          </a:p>
        </p:txBody>
      </p:sp>
      <p:pic>
        <p:nvPicPr>
          <p:cNvPr id="5" name="Obraz 4">
            <a:extLst>
              <a:ext uri="{FF2B5EF4-FFF2-40B4-BE49-F238E27FC236}">
                <a16:creationId xmlns:a16="http://schemas.microsoft.com/office/drawing/2014/main" id="{536116CB-C572-DFB0-A322-1278E61ACB3D}"/>
              </a:ext>
            </a:extLst>
          </p:cNvPr>
          <p:cNvPicPr>
            <a:picLocks noChangeAspect="1"/>
          </p:cNvPicPr>
          <p:nvPr/>
        </p:nvPicPr>
        <p:blipFill>
          <a:blip r:embed="rId2"/>
          <a:stretch>
            <a:fillRect/>
          </a:stretch>
        </p:blipFill>
        <p:spPr>
          <a:xfrm>
            <a:off x="2868663" y="2864887"/>
            <a:ext cx="6149873" cy="1661304"/>
          </a:xfrm>
          <a:prstGeom prst="rect">
            <a:avLst/>
          </a:prstGeom>
        </p:spPr>
      </p:pic>
    </p:spTree>
    <p:extLst>
      <p:ext uri="{BB962C8B-B14F-4D97-AF65-F5344CB8AC3E}">
        <p14:creationId xmlns:p14="http://schemas.microsoft.com/office/powerpoint/2010/main" val="20591388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48B97-0464-40E0-38F0-8C5FAFAA2C6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623A195-4C36-B497-270A-3C8E7E38FB8A}"/>
              </a:ext>
            </a:extLst>
          </p:cNvPr>
          <p:cNvSpPr>
            <a:spLocks noGrp="1"/>
          </p:cNvSpPr>
          <p:nvPr>
            <p:ph type="ctrTitle"/>
          </p:nvPr>
        </p:nvSpPr>
        <p:spPr>
          <a:xfrm>
            <a:off x="365759" y="400468"/>
            <a:ext cx="11540691" cy="841191"/>
          </a:xfrm>
        </p:spPr>
        <p:txBody>
          <a:bodyPr>
            <a:normAutofit/>
          </a:bodyPr>
          <a:lstStyle/>
          <a:p>
            <a:r>
              <a:rPr lang="pl-PL" sz="4800" i="0" dirty="0">
                <a:solidFill>
                  <a:srgbClr val="000000"/>
                </a:solidFill>
                <a:effectLst/>
                <a:latin typeface="+mn-lt"/>
              </a:rPr>
              <a:t>TOPFLEX-EMV-UV-2YSLCYK-J UL/CSA</a:t>
            </a:r>
            <a:endParaRPr lang="pl-PL" sz="4800" noProof="0" dirty="0">
              <a:latin typeface="+mn-lt"/>
            </a:endParaRPr>
          </a:p>
        </p:txBody>
      </p:sp>
      <p:sp>
        <p:nvSpPr>
          <p:cNvPr id="3" name="Podtytuł 2">
            <a:extLst>
              <a:ext uri="{FF2B5EF4-FFF2-40B4-BE49-F238E27FC236}">
                <a16:creationId xmlns:a16="http://schemas.microsoft.com/office/drawing/2014/main" id="{B48E8EB6-A1F6-B513-7F9F-3ACBA12D017F}"/>
              </a:ext>
            </a:extLst>
          </p:cNvPr>
          <p:cNvSpPr>
            <a:spLocks noGrp="1"/>
          </p:cNvSpPr>
          <p:nvPr>
            <p:ph type="subTitle" idx="1"/>
          </p:nvPr>
        </p:nvSpPr>
        <p:spPr>
          <a:xfrm>
            <a:off x="692727" y="1847850"/>
            <a:ext cx="10991273" cy="4410075"/>
          </a:xfrm>
        </p:spPr>
        <p:txBody>
          <a:bodyPr>
            <a:normAutofit/>
          </a:bodyPr>
          <a:lstStyle/>
          <a:p>
            <a:pPr algn="l">
              <a:buNone/>
            </a:pPr>
            <a:r>
              <a:rPr lang="pl-PL" sz="1800" b="0" i="0" u="none" strike="noStrike" baseline="0" dirty="0"/>
              <a:t>Kabel zasilający do silników 1000V, do przyłączeń przetwornic częstotliwości, podwójnie ekranowany,</a:t>
            </a:r>
            <a:br>
              <a:rPr lang="pl-PL" sz="1800" b="0" i="0" u="none" strike="noStrike" baseline="0" dirty="0"/>
            </a:br>
            <a:endParaRPr lang="pl-PL" sz="1800" b="0" i="0" u="none" strike="noStrike" baseline="0" dirty="0"/>
          </a:p>
          <a:p>
            <a:pPr marL="285750" indent="-285750" algn="l">
              <a:buFont typeface="Arial" panose="020B0604020202020204" pitchFamily="34" charset="0"/>
              <a:buChar char="•"/>
            </a:pPr>
            <a:r>
              <a:rPr lang="pl-PL" sz="1400" b="0" i="0" dirty="0">
                <a:effectLst/>
              </a:rPr>
              <a:t>żyły miedziane, skręcane wg DIN </a:t>
            </a:r>
            <a:r>
              <a:rPr lang="pl-PL" sz="1400" dirty="0"/>
              <a:t>VDE 0295 kl.5, BS 6360 kl.5 i IEC 60228 kl.5</a:t>
            </a:r>
          </a:p>
          <a:p>
            <a:pPr marL="285750" indent="-285750" algn="l">
              <a:buFont typeface="Arial" panose="020B0604020202020204" pitchFamily="34" charset="0"/>
              <a:buChar char="•"/>
            </a:pPr>
            <a:r>
              <a:rPr lang="pl-PL" sz="1400" dirty="0"/>
              <a:t>Zgodny z wymaganiami EMC wg EN 55011 i DIN VDE 0875 część 11</a:t>
            </a:r>
          </a:p>
          <a:p>
            <a:pPr marL="285750" indent="-285750" algn="l">
              <a:buFont typeface="Arial" panose="020B0604020202020204" pitchFamily="34" charset="0"/>
              <a:buChar char="•"/>
            </a:pPr>
            <a:r>
              <a:rPr lang="pl-PL" sz="1400" dirty="0"/>
              <a:t>Izolacja żyły z polietylenu (PE)</a:t>
            </a:r>
          </a:p>
          <a:p>
            <a:pPr marL="285750" indent="-285750" algn="l">
              <a:buFont typeface="Arial" panose="020B0604020202020204" pitchFamily="34" charset="0"/>
              <a:buChar char="•"/>
            </a:pPr>
            <a:r>
              <a:rPr lang="pl-PL" sz="1400" dirty="0"/>
              <a:t>Oznaczenie żył BN, BK, GY</a:t>
            </a:r>
          </a:p>
          <a:p>
            <a:pPr marL="285750" indent="-285750" algn="l">
              <a:buFont typeface="Arial" panose="020B0604020202020204" pitchFamily="34" charset="0"/>
              <a:buChar char="•"/>
            </a:pPr>
            <a:r>
              <a:rPr lang="pl-PL" sz="1400" dirty="0"/>
              <a:t>zielono-żółta żyła ochronna</a:t>
            </a:r>
          </a:p>
          <a:p>
            <a:pPr marL="285750" indent="-285750" algn="l">
              <a:buFont typeface="Arial" panose="020B0604020202020204" pitchFamily="34" charset="0"/>
              <a:buChar char="•"/>
            </a:pPr>
            <a:r>
              <a:rPr lang="pl-PL" sz="1400" dirty="0"/>
              <a:t>żyły skręcane koncentrycznie</a:t>
            </a:r>
          </a:p>
          <a:p>
            <a:pPr marL="285750" indent="-285750" algn="l">
              <a:buFont typeface="Arial" panose="020B0604020202020204" pitchFamily="34" charset="0"/>
              <a:buChar char="•"/>
            </a:pPr>
            <a:endParaRPr lang="pl-PL" sz="1400" dirty="0"/>
          </a:p>
          <a:p>
            <a:pPr marL="742950" lvl="1" indent="-285750" algn="l">
              <a:buFont typeface="Arial" panose="020B0604020202020204" pitchFamily="34" charset="0"/>
              <a:buChar char="•"/>
            </a:pPr>
            <a:r>
              <a:rPr lang="pl-PL" sz="1400" dirty="0"/>
              <a:t>1. ekran ze specjalnej foli aluminiowej</a:t>
            </a:r>
          </a:p>
          <a:p>
            <a:pPr marL="742950" lvl="1" indent="-285750" algn="l">
              <a:buFont typeface="Arial" panose="020B0604020202020204" pitchFamily="34" charset="0"/>
              <a:buChar char="•"/>
            </a:pPr>
            <a:r>
              <a:rPr lang="pl-PL" sz="1400" dirty="0"/>
              <a:t>2. ekran cynowany z drutów miedzianych, optymalne pokrycie około 85%</a:t>
            </a:r>
          </a:p>
          <a:p>
            <a:pPr marL="285750" indent="-285750" algn="l">
              <a:buFont typeface="Arial" panose="020B0604020202020204" pitchFamily="34" charset="0"/>
              <a:buChar char="•"/>
            </a:pPr>
            <a:r>
              <a:rPr lang="pl-PL" sz="1400" dirty="0"/>
              <a:t>powłoka zewnętrzna ze specjalnego PVC</a:t>
            </a:r>
          </a:p>
        </p:txBody>
      </p:sp>
      <p:sp>
        <p:nvSpPr>
          <p:cNvPr id="7" name="pole tekstowe 6">
            <a:extLst>
              <a:ext uri="{FF2B5EF4-FFF2-40B4-BE49-F238E27FC236}">
                <a16:creationId xmlns:a16="http://schemas.microsoft.com/office/drawing/2014/main" id="{17EA384F-D839-E9AB-F887-ADAA941A2DC3}"/>
              </a:ext>
            </a:extLst>
          </p:cNvPr>
          <p:cNvSpPr txBox="1"/>
          <p:nvPr/>
        </p:nvSpPr>
        <p:spPr>
          <a:xfrm>
            <a:off x="235526" y="6457532"/>
            <a:ext cx="4909129" cy="253916"/>
          </a:xfrm>
          <a:prstGeom prst="rect">
            <a:avLst/>
          </a:prstGeom>
          <a:noFill/>
        </p:spPr>
        <p:txBody>
          <a:bodyPr wrap="square" rtlCol="0">
            <a:spAutoFit/>
          </a:bodyPr>
          <a:lstStyle/>
          <a:p>
            <a:r>
              <a:rPr lang="pl-PL" sz="1050" dirty="0"/>
              <a:t>Źródło: </a:t>
            </a:r>
            <a:r>
              <a:rPr lang="pl-PL" sz="1050" dirty="0">
                <a:hlinkClick r:id="rId2"/>
              </a:rPr>
              <a:t>https://www.helukabel.pl/oferta/Topflex-emv-uv-2yslcyk-j-ul-csa,1820</a:t>
            </a:r>
            <a:r>
              <a:rPr lang="pl-PL" sz="1050" dirty="0"/>
              <a:t> </a:t>
            </a:r>
          </a:p>
        </p:txBody>
      </p:sp>
      <p:pic>
        <p:nvPicPr>
          <p:cNvPr id="5" name="Obraz 4">
            <a:extLst>
              <a:ext uri="{FF2B5EF4-FFF2-40B4-BE49-F238E27FC236}">
                <a16:creationId xmlns:a16="http://schemas.microsoft.com/office/drawing/2014/main" id="{7334BDB1-4EDD-2B9B-1788-7BB1DBF7FA4C}"/>
              </a:ext>
            </a:extLst>
          </p:cNvPr>
          <p:cNvPicPr>
            <a:picLocks noChangeAspect="1"/>
          </p:cNvPicPr>
          <p:nvPr/>
        </p:nvPicPr>
        <p:blipFill>
          <a:blip r:embed="rId3"/>
          <a:stretch>
            <a:fillRect/>
          </a:stretch>
        </p:blipFill>
        <p:spPr>
          <a:xfrm>
            <a:off x="5076825" y="3209290"/>
            <a:ext cx="6934200" cy="1502410"/>
          </a:xfrm>
          <a:prstGeom prst="rect">
            <a:avLst/>
          </a:prstGeom>
        </p:spPr>
      </p:pic>
    </p:spTree>
    <p:extLst>
      <p:ext uri="{BB962C8B-B14F-4D97-AF65-F5344CB8AC3E}">
        <p14:creationId xmlns:p14="http://schemas.microsoft.com/office/powerpoint/2010/main" val="3181538009"/>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94121-A689-AC21-8A7C-022B35A1F19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A2A972B-450D-4AD7-4BCA-1C3A324A5A29}"/>
              </a:ext>
            </a:extLst>
          </p:cNvPr>
          <p:cNvSpPr>
            <a:spLocks noGrp="1"/>
          </p:cNvSpPr>
          <p:nvPr>
            <p:ph type="ctrTitle"/>
          </p:nvPr>
        </p:nvSpPr>
        <p:spPr>
          <a:xfrm>
            <a:off x="365758" y="92355"/>
            <a:ext cx="11540691" cy="841191"/>
          </a:xfrm>
        </p:spPr>
        <p:txBody>
          <a:bodyPr>
            <a:normAutofit/>
          </a:bodyPr>
          <a:lstStyle/>
          <a:p>
            <a:r>
              <a:rPr lang="pl-PL" sz="4800" dirty="0">
                <a:latin typeface="+mn-lt"/>
              </a:rPr>
              <a:t>Mufy termokurczliwe</a:t>
            </a:r>
            <a:endParaRPr lang="pl-PL" sz="4800" noProof="0" dirty="0">
              <a:latin typeface="+mn-lt"/>
            </a:endParaRPr>
          </a:p>
        </p:txBody>
      </p:sp>
      <p:sp>
        <p:nvSpPr>
          <p:cNvPr id="11" name="AutoShape 4">
            <a:extLst>
              <a:ext uri="{FF2B5EF4-FFF2-40B4-BE49-F238E27FC236}">
                <a16:creationId xmlns:a16="http://schemas.microsoft.com/office/drawing/2014/main" id="{51460414-5DB0-F5F9-5E0B-93F9459E595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087B5342-C318-D32B-99A1-6955A7BF76C7}"/>
              </a:ext>
            </a:extLst>
          </p:cNvPr>
          <p:cNvSpPr txBox="1"/>
          <p:nvPr/>
        </p:nvSpPr>
        <p:spPr>
          <a:xfrm>
            <a:off x="534854" y="2130088"/>
            <a:ext cx="3251956" cy="923330"/>
          </a:xfrm>
          <a:prstGeom prst="rect">
            <a:avLst/>
          </a:prstGeom>
          <a:noFill/>
        </p:spPr>
        <p:txBody>
          <a:bodyPr wrap="square" rtlCol="0">
            <a:spAutoFit/>
          </a:bodyPr>
          <a:lstStyle/>
          <a:p>
            <a:pPr algn="just"/>
            <a:r>
              <a:rPr lang="pl-PL" dirty="0"/>
              <a:t>W przypadku złączek śrubowych dokręcić je zgodnie z wymogami opisanymi w instrukcji</a:t>
            </a:r>
          </a:p>
        </p:txBody>
      </p:sp>
      <p:sp>
        <p:nvSpPr>
          <p:cNvPr id="3" name="pole tekstowe 2">
            <a:extLst>
              <a:ext uri="{FF2B5EF4-FFF2-40B4-BE49-F238E27FC236}">
                <a16:creationId xmlns:a16="http://schemas.microsoft.com/office/drawing/2014/main" id="{D3445F74-029A-8535-E243-951288693205}"/>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err="1"/>
              <a:t>Cellpack</a:t>
            </a:r>
            <a:endParaRPr lang="pl-PL" sz="1050" dirty="0"/>
          </a:p>
        </p:txBody>
      </p:sp>
      <p:pic>
        <p:nvPicPr>
          <p:cNvPr id="5" name="Obraz 4">
            <a:extLst>
              <a:ext uri="{FF2B5EF4-FFF2-40B4-BE49-F238E27FC236}">
                <a16:creationId xmlns:a16="http://schemas.microsoft.com/office/drawing/2014/main" id="{0C473CC6-0C6A-8787-DE0F-2C43919AFD8F}"/>
              </a:ext>
            </a:extLst>
          </p:cNvPr>
          <p:cNvPicPr>
            <a:picLocks noChangeAspect="1"/>
          </p:cNvPicPr>
          <p:nvPr/>
        </p:nvPicPr>
        <p:blipFill>
          <a:blip r:embed="rId2"/>
          <a:stretch>
            <a:fillRect/>
          </a:stretch>
        </p:blipFill>
        <p:spPr>
          <a:xfrm>
            <a:off x="3987941" y="1386237"/>
            <a:ext cx="6919560" cy="4801016"/>
          </a:xfrm>
          <a:prstGeom prst="rect">
            <a:avLst/>
          </a:prstGeom>
        </p:spPr>
      </p:pic>
      <p:sp>
        <p:nvSpPr>
          <p:cNvPr id="6" name="pole tekstowe 5">
            <a:extLst>
              <a:ext uri="{FF2B5EF4-FFF2-40B4-BE49-F238E27FC236}">
                <a16:creationId xmlns:a16="http://schemas.microsoft.com/office/drawing/2014/main" id="{4D85FCC9-160D-AFCA-C134-52EA02EC8371}"/>
              </a:ext>
            </a:extLst>
          </p:cNvPr>
          <p:cNvSpPr txBox="1"/>
          <p:nvPr/>
        </p:nvSpPr>
        <p:spPr>
          <a:xfrm>
            <a:off x="534854" y="4337660"/>
            <a:ext cx="3251956" cy="646331"/>
          </a:xfrm>
          <a:prstGeom prst="rect">
            <a:avLst/>
          </a:prstGeom>
          <a:noFill/>
        </p:spPr>
        <p:txBody>
          <a:bodyPr wrap="square" rtlCol="0">
            <a:spAutoFit/>
          </a:bodyPr>
          <a:lstStyle/>
          <a:p>
            <a:pPr algn="just"/>
            <a:r>
              <a:rPr lang="pl-PL" dirty="0"/>
              <a:t>Złączki przetrzeć za pomocą załączonej „ściereczki” </a:t>
            </a:r>
          </a:p>
        </p:txBody>
      </p:sp>
    </p:spTree>
    <p:extLst>
      <p:ext uri="{BB962C8B-B14F-4D97-AF65-F5344CB8AC3E}">
        <p14:creationId xmlns:p14="http://schemas.microsoft.com/office/powerpoint/2010/main" val="1417224849"/>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11CC4-7084-5278-E30E-105748AB78C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4709265-3B15-6ED4-BD81-167E35361043}"/>
              </a:ext>
            </a:extLst>
          </p:cNvPr>
          <p:cNvSpPr>
            <a:spLocks noGrp="1"/>
          </p:cNvSpPr>
          <p:nvPr>
            <p:ph type="ctrTitle"/>
          </p:nvPr>
        </p:nvSpPr>
        <p:spPr>
          <a:xfrm>
            <a:off x="365758" y="92355"/>
            <a:ext cx="11540691" cy="841191"/>
          </a:xfrm>
        </p:spPr>
        <p:txBody>
          <a:bodyPr>
            <a:normAutofit/>
          </a:bodyPr>
          <a:lstStyle/>
          <a:p>
            <a:r>
              <a:rPr lang="pl-PL" sz="4800" dirty="0">
                <a:latin typeface="+mn-lt"/>
              </a:rPr>
              <a:t>Mufy termokurczliwe</a:t>
            </a:r>
            <a:endParaRPr lang="pl-PL" sz="4800" noProof="0" dirty="0">
              <a:latin typeface="+mn-lt"/>
            </a:endParaRPr>
          </a:p>
        </p:txBody>
      </p:sp>
      <p:sp>
        <p:nvSpPr>
          <p:cNvPr id="11" name="AutoShape 4">
            <a:extLst>
              <a:ext uri="{FF2B5EF4-FFF2-40B4-BE49-F238E27FC236}">
                <a16:creationId xmlns:a16="http://schemas.microsoft.com/office/drawing/2014/main" id="{A575378F-4A65-2F10-9748-909C9D358B7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FD0D56B1-2EDB-0624-553F-E44D612A6C19}"/>
              </a:ext>
            </a:extLst>
          </p:cNvPr>
          <p:cNvSpPr txBox="1"/>
          <p:nvPr/>
        </p:nvSpPr>
        <p:spPr>
          <a:xfrm>
            <a:off x="365758" y="2398445"/>
            <a:ext cx="3391233" cy="646331"/>
          </a:xfrm>
          <a:prstGeom prst="rect">
            <a:avLst/>
          </a:prstGeom>
          <a:noFill/>
        </p:spPr>
        <p:txBody>
          <a:bodyPr wrap="square" rtlCol="0">
            <a:spAutoFit/>
          </a:bodyPr>
          <a:lstStyle/>
          <a:p>
            <a:pPr algn="just"/>
            <a:r>
              <a:rPr lang="pl-PL" dirty="0"/>
              <a:t>Za zamontowane złączki nasunąć rury termokurczliwe</a:t>
            </a:r>
          </a:p>
        </p:txBody>
      </p:sp>
      <p:sp>
        <p:nvSpPr>
          <p:cNvPr id="3" name="pole tekstowe 2">
            <a:extLst>
              <a:ext uri="{FF2B5EF4-FFF2-40B4-BE49-F238E27FC236}">
                <a16:creationId xmlns:a16="http://schemas.microsoft.com/office/drawing/2014/main" id="{A9825548-1969-D8AC-9145-736AE269A5E1}"/>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err="1"/>
              <a:t>Cellpack</a:t>
            </a:r>
            <a:endParaRPr lang="pl-PL" sz="1050" dirty="0"/>
          </a:p>
        </p:txBody>
      </p:sp>
      <p:pic>
        <p:nvPicPr>
          <p:cNvPr id="5" name="Obraz 4">
            <a:extLst>
              <a:ext uri="{FF2B5EF4-FFF2-40B4-BE49-F238E27FC236}">
                <a16:creationId xmlns:a16="http://schemas.microsoft.com/office/drawing/2014/main" id="{30308A20-EFB0-087E-170A-31A074C978F2}"/>
              </a:ext>
            </a:extLst>
          </p:cNvPr>
          <p:cNvPicPr>
            <a:picLocks noChangeAspect="1"/>
          </p:cNvPicPr>
          <p:nvPr/>
        </p:nvPicPr>
        <p:blipFill>
          <a:blip r:embed="rId2"/>
          <a:stretch>
            <a:fillRect/>
          </a:stretch>
        </p:blipFill>
        <p:spPr>
          <a:xfrm>
            <a:off x="4379378" y="1862770"/>
            <a:ext cx="6911939" cy="3665538"/>
          </a:xfrm>
          <a:prstGeom prst="rect">
            <a:avLst/>
          </a:prstGeom>
        </p:spPr>
      </p:pic>
      <p:sp>
        <p:nvSpPr>
          <p:cNvPr id="6" name="pole tekstowe 5">
            <a:extLst>
              <a:ext uri="{FF2B5EF4-FFF2-40B4-BE49-F238E27FC236}">
                <a16:creationId xmlns:a16="http://schemas.microsoft.com/office/drawing/2014/main" id="{C2683706-2AA5-5F92-EEC6-E9C6F9BB1B8D}"/>
              </a:ext>
            </a:extLst>
          </p:cNvPr>
          <p:cNvSpPr txBox="1"/>
          <p:nvPr/>
        </p:nvSpPr>
        <p:spPr>
          <a:xfrm>
            <a:off x="365757" y="4186509"/>
            <a:ext cx="3391233" cy="1200329"/>
          </a:xfrm>
          <a:prstGeom prst="rect">
            <a:avLst/>
          </a:prstGeom>
          <a:noFill/>
        </p:spPr>
        <p:txBody>
          <a:bodyPr wrap="square" rtlCol="0">
            <a:spAutoFit/>
          </a:bodyPr>
          <a:lstStyle/>
          <a:p>
            <a:pPr algn="just"/>
            <a:r>
              <a:rPr lang="pl-PL" dirty="0"/>
              <a:t>Rury termokurczliwe obkurczać równomiernie grzejąc palnikiem od środka na zewnątrz rury (wypychając powietrze)</a:t>
            </a:r>
          </a:p>
        </p:txBody>
      </p:sp>
    </p:spTree>
    <p:extLst>
      <p:ext uri="{BB962C8B-B14F-4D97-AF65-F5344CB8AC3E}">
        <p14:creationId xmlns:p14="http://schemas.microsoft.com/office/powerpoint/2010/main" val="4197638874"/>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D0EB3-E3FD-AAE0-4D99-E158493D0E6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1131F96-C81C-A5D6-CBF6-733C431A57C3}"/>
              </a:ext>
            </a:extLst>
          </p:cNvPr>
          <p:cNvSpPr>
            <a:spLocks noGrp="1"/>
          </p:cNvSpPr>
          <p:nvPr>
            <p:ph type="ctrTitle"/>
          </p:nvPr>
        </p:nvSpPr>
        <p:spPr>
          <a:xfrm>
            <a:off x="365758" y="92355"/>
            <a:ext cx="11540691" cy="841191"/>
          </a:xfrm>
        </p:spPr>
        <p:txBody>
          <a:bodyPr>
            <a:normAutofit/>
          </a:bodyPr>
          <a:lstStyle/>
          <a:p>
            <a:r>
              <a:rPr lang="pl-PL" sz="4800" dirty="0">
                <a:latin typeface="+mn-lt"/>
              </a:rPr>
              <a:t>Mufy termokurczliwe</a:t>
            </a:r>
            <a:endParaRPr lang="pl-PL" sz="4800" noProof="0" dirty="0">
              <a:latin typeface="+mn-lt"/>
            </a:endParaRPr>
          </a:p>
        </p:txBody>
      </p:sp>
      <p:sp>
        <p:nvSpPr>
          <p:cNvPr id="11" name="AutoShape 4">
            <a:extLst>
              <a:ext uri="{FF2B5EF4-FFF2-40B4-BE49-F238E27FC236}">
                <a16:creationId xmlns:a16="http://schemas.microsoft.com/office/drawing/2014/main" id="{E4AEE026-CFE3-5448-B725-03224AD843C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 name="pole tekstowe 2">
            <a:extLst>
              <a:ext uri="{FF2B5EF4-FFF2-40B4-BE49-F238E27FC236}">
                <a16:creationId xmlns:a16="http://schemas.microsoft.com/office/drawing/2014/main" id="{E0A21162-DB3E-8761-FA0A-616801E14205}"/>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err="1"/>
              <a:t>Cellpack</a:t>
            </a:r>
            <a:endParaRPr lang="pl-PL" sz="1050" dirty="0"/>
          </a:p>
        </p:txBody>
      </p:sp>
      <p:pic>
        <p:nvPicPr>
          <p:cNvPr id="5" name="Obraz 4">
            <a:extLst>
              <a:ext uri="{FF2B5EF4-FFF2-40B4-BE49-F238E27FC236}">
                <a16:creationId xmlns:a16="http://schemas.microsoft.com/office/drawing/2014/main" id="{55AD58F7-C09C-9580-C01E-8A70C65E10B1}"/>
              </a:ext>
            </a:extLst>
          </p:cNvPr>
          <p:cNvPicPr>
            <a:picLocks noChangeAspect="1"/>
          </p:cNvPicPr>
          <p:nvPr/>
        </p:nvPicPr>
        <p:blipFill>
          <a:blip r:embed="rId2"/>
          <a:stretch>
            <a:fillRect/>
          </a:stretch>
        </p:blipFill>
        <p:spPr>
          <a:xfrm>
            <a:off x="2761961" y="2583106"/>
            <a:ext cx="6668078" cy="1691787"/>
          </a:xfrm>
          <a:prstGeom prst="rect">
            <a:avLst/>
          </a:prstGeom>
        </p:spPr>
      </p:pic>
      <p:sp>
        <p:nvSpPr>
          <p:cNvPr id="6" name="pole tekstowe 5">
            <a:extLst>
              <a:ext uri="{FF2B5EF4-FFF2-40B4-BE49-F238E27FC236}">
                <a16:creationId xmlns:a16="http://schemas.microsoft.com/office/drawing/2014/main" id="{5340780A-D9AA-456A-35EC-8520BB3B013F}"/>
              </a:ext>
            </a:extLst>
          </p:cNvPr>
          <p:cNvSpPr txBox="1"/>
          <p:nvPr/>
        </p:nvSpPr>
        <p:spPr>
          <a:xfrm>
            <a:off x="441496" y="1257708"/>
            <a:ext cx="11309007" cy="369332"/>
          </a:xfrm>
          <a:prstGeom prst="rect">
            <a:avLst/>
          </a:prstGeom>
          <a:noFill/>
        </p:spPr>
        <p:txBody>
          <a:bodyPr wrap="square" rtlCol="0">
            <a:spAutoFit/>
          </a:bodyPr>
          <a:lstStyle/>
          <a:p>
            <a:pPr algn="just"/>
            <a:r>
              <a:rPr lang="pl-PL" dirty="0"/>
              <a:t>Rurę termokurczliwą obkurczać równomiernie grzejąc palnikiem od środka na zewnątrz rury (wypychając powietrze)</a:t>
            </a:r>
          </a:p>
        </p:txBody>
      </p:sp>
    </p:spTree>
    <p:extLst>
      <p:ext uri="{BB962C8B-B14F-4D97-AF65-F5344CB8AC3E}">
        <p14:creationId xmlns:p14="http://schemas.microsoft.com/office/powerpoint/2010/main" val="4270010187"/>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7E888-FE4B-3A2A-3891-2545D1BA8E9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5F52963-934A-BBF5-B037-76D6CEFDE767}"/>
              </a:ext>
            </a:extLst>
          </p:cNvPr>
          <p:cNvSpPr>
            <a:spLocks noGrp="1"/>
          </p:cNvSpPr>
          <p:nvPr>
            <p:ph type="ctrTitle"/>
          </p:nvPr>
        </p:nvSpPr>
        <p:spPr>
          <a:xfrm>
            <a:off x="365759" y="132115"/>
            <a:ext cx="11540691" cy="841191"/>
          </a:xfrm>
        </p:spPr>
        <p:txBody>
          <a:bodyPr>
            <a:normAutofit/>
          </a:bodyPr>
          <a:lstStyle/>
          <a:p>
            <a:r>
              <a:rPr lang="pl-PL" sz="4800" dirty="0">
                <a:latin typeface="+mn-lt"/>
              </a:rPr>
              <a:t>Mufa końcowa</a:t>
            </a:r>
            <a:endParaRPr lang="pl-PL" sz="4800" noProof="0" dirty="0">
              <a:latin typeface="+mn-lt"/>
            </a:endParaRPr>
          </a:p>
        </p:txBody>
      </p:sp>
      <p:sp>
        <p:nvSpPr>
          <p:cNvPr id="11" name="AutoShape 4">
            <a:extLst>
              <a:ext uri="{FF2B5EF4-FFF2-40B4-BE49-F238E27FC236}">
                <a16:creationId xmlns:a16="http://schemas.microsoft.com/office/drawing/2014/main" id="{3E002316-8ECC-E8BC-8F8F-2AA83427FDB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4" name="Obraz 3">
            <a:extLst>
              <a:ext uri="{FF2B5EF4-FFF2-40B4-BE49-F238E27FC236}">
                <a16:creationId xmlns:a16="http://schemas.microsoft.com/office/drawing/2014/main" id="{6CD635C8-9560-4C51-206E-F3EAE38BD605}"/>
              </a:ext>
            </a:extLst>
          </p:cNvPr>
          <p:cNvPicPr>
            <a:picLocks noChangeAspect="1"/>
          </p:cNvPicPr>
          <p:nvPr/>
        </p:nvPicPr>
        <p:blipFill>
          <a:blip r:embed="rId2"/>
          <a:stretch>
            <a:fillRect/>
          </a:stretch>
        </p:blipFill>
        <p:spPr>
          <a:xfrm>
            <a:off x="1318350" y="886409"/>
            <a:ext cx="9396274" cy="5723116"/>
          </a:xfrm>
          <a:prstGeom prst="rect">
            <a:avLst/>
          </a:prstGeom>
        </p:spPr>
      </p:pic>
      <p:sp>
        <p:nvSpPr>
          <p:cNvPr id="5" name="pole tekstowe 4">
            <a:extLst>
              <a:ext uri="{FF2B5EF4-FFF2-40B4-BE49-F238E27FC236}">
                <a16:creationId xmlns:a16="http://schemas.microsoft.com/office/drawing/2014/main" id="{A13050AE-33AE-4C02-AF67-09CD0F6E1E87}"/>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spTree>
    <p:extLst>
      <p:ext uri="{BB962C8B-B14F-4D97-AF65-F5344CB8AC3E}">
        <p14:creationId xmlns:p14="http://schemas.microsoft.com/office/powerpoint/2010/main" val="1634681437"/>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B529B-A446-878C-ED1C-D951377BB1C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AB97467-8CA8-1335-F24A-16B72FA8412E}"/>
              </a:ext>
            </a:extLst>
          </p:cNvPr>
          <p:cNvSpPr>
            <a:spLocks noGrp="1"/>
          </p:cNvSpPr>
          <p:nvPr>
            <p:ph type="ctrTitle"/>
          </p:nvPr>
        </p:nvSpPr>
        <p:spPr>
          <a:xfrm>
            <a:off x="365759" y="400468"/>
            <a:ext cx="11540691" cy="841191"/>
          </a:xfrm>
        </p:spPr>
        <p:txBody>
          <a:bodyPr>
            <a:normAutofit/>
          </a:bodyPr>
          <a:lstStyle/>
          <a:p>
            <a:r>
              <a:rPr lang="pl-PL" sz="4800" dirty="0">
                <a:latin typeface="+mn-lt"/>
              </a:rPr>
              <a:t>Mufy termokurczliwe - przejściowe</a:t>
            </a:r>
            <a:endParaRPr lang="pl-PL" sz="4800" noProof="0" dirty="0">
              <a:latin typeface="+mn-lt"/>
            </a:endParaRPr>
          </a:p>
        </p:txBody>
      </p:sp>
      <p:sp>
        <p:nvSpPr>
          <p:cNvPr id="11" name="AutoShape 4">
            <a:extLst>
              <a:ext uri="{FF2B5EF4-FFF2-40B4-BE49-F238E27FC236}">
                <a16:creationId xmlns:a16="http://schemas.microsoft.com/office/drawing/2014/main" id="{0540C496-1E36-A439-2A83-7FE8B6BC615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6" name="Obraz 5" descr="Obraz zawierający tekst, Materiały biurowe, zrzut ekranu, przyrząd do pisania&#10;&#10;Zawartość wygenerowana przez sztuczną inteligencję może być niepoprawna.">
            <a:extLst>
              <a:ext uri="{FF2B5EF4-FFF2-40B4-BE49-F238E27FC236}">
                <a16:creationId xmlns:a16="http://schemas.microsoft.com/office/drawing/2014/main" id="{5F40C93C-52AF-3217-91C5-C63E86609C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8777" y="1425875"/>
            <a:ext cx="9754445" cy="5159187"/>
          </a:xfrm>
          <a:prstGeom prst="rect">
            <a:avLst/>
          </a:prstGeom>
        </p:spPr>
      </p:pic>
      <p:sp>
        <p:nvSpPr>
          <p:cNvPr id="7" name="pole tekstowe 6">
            <a:extLst>
              <a:ext uri="{FF2B5EF4-FFF2-40B4-BE49-F238E27FC236}">
                <a16:creationId xmlns:a16="http://schemas.microsoft.com/office/drawing/2014/main" id="{6919AA6E-3EBE-EE05-C339-0D1B40EC3CC1}"/>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spTree>
    <p:extLst>
      <p:ext uri="{BB962C8B-B14F-4D97-AF65-F5344CB8AC3E}">
        <p14:creationId xmlns:p14="http://schemas.microsoft.com/office/powerpoint/2010/main" val="2577828127"/>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D4CDD-EF8A-FD7F-B913-C2E17BCF0DB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9EF7137-9C4F-B388-9E9A-AC4D472B7C6D}"/>
              </a:ext>
            </a:extLst>
          </p:cNvPr>
          <p:cNvSpPr>
            <a:spLocks noGrp="1"/>
          </p:cNvSpPr>
          <p:nvPr>
            <p:ph type="ctrTitle"/>
          </p:nvPr>
        </p:nvSpPr>
        <p:spPr>
          <a:xfrm>
            <a:off x="365759" y="400468"/>
            <a:ext cx="11540691" cy="841191"/>
          </a:xfrm>
        </p:spPr>
        <p:txBody>
          <a:bodyPr>
            <a:normAutofit/>
          </a:bodyPr>
          <a:lstStyle/>
          <a:p>
            <a:r>
              <a:rPr lang="pl-PL" sz="4800" dirty="0">
                <a:latin typeface="+mn-lt"/>
              </a:rPr>
              <a:t>Mufy termokurczliwe - przejściowe</a:t>
            </a:r>
            <a:endParaRPr lang="pl-PL" sz="4800" noProof="0" dirty="0">
              <a:latin typeface="+mn-lt"/>
            </a:endParaRPr>
          </a:p>
        </p:txBody>
      </p:sp>
      <p:sp>
        <p:nvSpPr>
          <p:cNvPr id="11" name="AutoShape 4">
            <a:extLst>
              <a:ext uri="{FF2B5EF4-FFF2-40B4-BE49-F238E27FC236}">
                <a16:creationId xmlns:a16="http://schemas.microsoft.com/office/drawing/2014/main" id="{D2334422-7677-4922-9A85-9E0252C8845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7" name="pole tekstowe 6">
            <a:extLst>
              <a:ext uri="{FF2B5EF4-FFF2-40B4-BE49-F238E27FC236}">
                <a16:creationId xmlns:a16="http://schemas.microsoft.com/office/drawing/2014/main" id="{3E5CAB63-CF8F-2AF8-EC7F-F0F8006AAB78}"/>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err="1"/>
              <a:t>Cellpack</a:t>
            </a:r>
            <a:endParaRPr lang="pl-PL" sz="1050" dirty="0"/>
          </a:p>
        </p:txBody>
      </p:sp>
      <p:pic>
        <p:nvPicPr>
          <p:cNvPr id="17" name="Obraz 16">
            <a:extLst>
              <a:ext uri="{FF2B5EF4-FFF2-40B4-BE49-F238E27FC236}">
                <a16:creationId xmlns:a16="http://schemas.microsoft.com/office/drawing/2014/main" id="{B637D189-5A70-641F-AABD-7B1BD93CE57D}"/>
              </a:ext>
            </a:extLst>
          </p:cNvPr>
          <p:cNvPicPr>
            <a:picLocks noChangeAspect="1"/>
          </p:cNvPicPr>
          <p:nvPr/>
        </p:nvPicPr>
        <p:blipFill>
          <a:blip r:embed="rId2"/>
          <a:stretch>
            <a:fillRect/>
          </a:stretch>
        </p:blipFill>
        <p:spPr>
          <a:xfrm>
            <a:off x="2152686" y="2586314"/>
            <a:ext cx="3839111" cy="2800741"/>
          </a:xfrm>
          <a:prstGeom prst="rect">
            <a:avLst/>
          </a:prstGeom>
        </p:spPr>
      </p:pic>
      <p:sp>
        <p:nvSpPr>
          <p:cNvPr id="18" name="pole tekstowe 17">
            <a:extLst>
              <a:ext uri="{FF2B5EF4-FFF2-40B4-BE49-F238E27FC236}">
                <a16:creationId xmlns:a16="http://schemas.microsoft.com/office/drawing/2014/main" id="{C19EBC19-A480-922A-9F63-F579663E3AC7}"/>
              </a:ext>
            </a:extLst>
          </p:cNvPr>
          <p:cNvSpPr txBox="1"/>
          <p:nvPr/>
        </p:nvSpPr>
        <p:spPr>
          <a:xfrm>
            <a:off x="481600" y="1608555"/>
            <a:ext cx="11309007" cy="369332"/>
          </a:xfrm>
          <a:prstGeom prst="rect">
            <a:avLst/>
          </a:prstGeom>
          <a:noFill/>
        </p:spPr>
        <p:txBody>
          <a:bodyPr wrap="square" rtlCol="0">
            <a:spAutoFit/>
          </a:bodyPr>
          <a:lstStyle/>
          <a:p>
            <a:pPr algn="ctr"/>
            <a:r>
              <a:rPr lang="pl-PL" dirty="0"/>
              <a:t>Instrukcja montażu mufy przejściowej termokurczliwej SMH4 25-300 PB-RF</a:t>
            </a:r>
          </a:p>
        </p:txBody>
      </p:sp>
      <p:pic>
        <p:nvPicPr>
          <p:cNvPr id="20" name="Obraz 19">
            <a:extLst>
              <a:ext uri="{FF2B5EF4-FFF2-40B4-BE49-F238E27FC236}">
                <a16:creationId xmlns:a16="http://schemas.microsoft.com/office/drawing/2014/main" id="{5F7C5FB5-7001-817A-C37B-005905842D25}"/>
              </a:ext>
            </a:extLst>
          </p:cNvPr>
          <p:cNvPicPr>
            <a:picLocks noChangeAspect="1"/>
          </p:cNvPicPr>
          <p:nvPr/>
        </p:nvPicPr>
        <p:blipFill>
          <a:blip r:embed="rId3"/>
          <a:stretch>
            <a:fillRect/>
          </a:stretch>
        </p:blipFill>
        <p:spPr>
          <a:xfrm>
            <a:off x="6270989" y="3059103"/>
            <a:ext cx="3067478" cy="1257475"/>
          </a:xfrm>
          <a:prstGeom prst="rect">
            <a:avLst/>
          </a:prstGeom>
        </p:spPr>
      </p:pic>
      <p:pic>
        <p:nvPicPr>
          <p:cNvPr id="24" name="Obraz 23">
            <a:extLst>
              <a:ext uri="{FF2B5EF4-FFF2-40B4-BE49-F238E27FC236}">
                <a16:creationId xmlns:a16="http://schemas.microsoft.com/office/drawing/2014/main" id="{4105B5B8-4D12-5C53-E391-79F1FDA15AEA}"/>
              </a:ext>
            </a:extLst>
          </p:cNvPr>
          <p:cNvPicPr>
            <a:picLocks noChangeAspect="1"/>
          </p:cNvPicPr>
          <p:nvPr/>
        </p:nvPicPr>
        <p:blipFill>
          <a:blip r:embed="rId4"/>
          <a:stretch>
            <a:fillRect/>
          </a:stretch>
        </p:blipFill>
        <p:spPr>
          <a:xfrm>
            <a:off x="6200204" y="4276092"/>
            <a:ext cx="1952898" cy="781159"/>
          </a:xfrm>
          <a:prstGeom prst="rect">
            <a:avLst/>
          </a:prstGeom>
        </p:spPr>
      </p:pic>
    </p:spTree>
    <p:extLst>
      <p:ext uri="{BB962C8B-B14F-4D97-AF65-F5344CB8AC3E}">
        <p14:creationId xmlns:p14="http://schemas.microsoft.com/office/powerpoint/2010/main" val="3479003391"/>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8CD11-55FE-0C43-4B55-E6C5D8190747}"/>
            </a:ext>
          </a:extLst>
        </p:cNvPr>
        <p:cNvGrpSpPr/>
        <p:nvPr/>
      </p:nvGrpSpPr>
      <p:grpSpPr>
        <a:xfrm>
          <a:off x="0" y="0"/>
          <a:ext cx="0" cy="0"/>
          <a:chOff x="0" y="0"/>
          <a:chExt cx="0" cy="0"/>
        </a:xfrm>
      </p:grpSpPr>
      <p:pic>
        <p:nvPicPr>
          <p:cNvPr id="4" name="Obraz 3">
            <a:extLst>
              <a:ext uri="{FF2B5EF4-FFF2-40B4-BE49-F238E27FC236}">
                <a16:creationId xmlns:a16="http://schemas.microsoft.com/office/drawing/2014/main" id="{01615D6F-434D-41B6-01C0-70F1605959F8}"/>
              </a:ext>
            </a:extLst>
          </p:cNvPr>
          <p:cNvPicPr>
            <a:picLocks noChangeAspect="1"/>
          </p:cNvPicPr>
          <p:nvPr/>
        </p:nvPicPr>
        <p:blipFill>
          <a:blip r:embed="rId2"/>
          <a:stretch>
            <a:fillRect/>
          </a:stretch>
        </p:blipFill>
        <p:spPr>
          <a:xfrm>
            <a:off x="5436668" y="1323151"/>
            <a:ext cx="6547514" cy="5134381"/>
          </a:xfrm>
          <a:prstGeom prst="rect">
            <a:avLst/>
          </a:prstGeom>
        </p:spPr>
      </p:pic>
      <p:sp>
        <p:nvSpPr>
          <p:cNvPr id="2" name="Tytuł 1">
            <a:extLst>
              <a:ext uri="{FF2B5EF4-FFF2-40B4-BE49-F238E27FC236}">
                <a16:creationId xmlns:a16="http://schemas.microsoft.com/office/drawing/2014/main" id="{DC9856C0-42B6-B5F9-5515-3AF4776CE29E}"/>
              </a:ext>
            </a:extLst>
          </p:cNvPr>
          <p:cNvSpPr>
            <a:spLocks noGrp="1"/>
          </p:cNvSpPr>
          <p:nvPr>
            <p:ph type="ctrTitle"/>
          </p:nvPr>
        </p:nvSpPr>
        <p:spPr>
          <a:xfrm>
            <a:off x="365759" y="400468"/>
            <a:ext cx="11540691" cy="841191"/>
          </a:xfrm>
        </p:spPr>
        <p:txBody>
          <a:bodyPr>
            <a:normAutofit/>
          </a:bodyPr>
          <a:lstStyle/>
          <a:p>
            <a:r>
              <a:rPr lang="pl-PL" sz="4800" dirty="0">
                <a:latin typeface="+mn-lt"/>
              </a:rPr>
              <a:t>Mufy termokurczliwe - przejściowe</a:t>
            </a:r>
            <a:endParaRPr lang="pl-PL" sz="4800" noProof="0" dirty="0">
              <a:latin typeface="+mn-lt"/>
            </a:endParaRPr>
          </a:p>
        </p:txBody>
      </p:sp>
      <p:sp>
        <p:nvSpPr>
          <p:cNvPr id="11" name="AutoShape 4">
            <a:extLst>
              <a:ext uri="{FF2B5EF4-FFF2-40B4-BE49-F238E27FC236}">
                <a16:creationId xmlns:a16="http://schemas.microsoft.com/office/drawing/2014/main" id="{DEFE6823-4343-28BC-73F4-D66BE10B375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7" name="pole tekstowe 6">
            <a:extLst>
              <a:ext uri="{FF2B5EF4-FFF2-40B4-BE49-F238E27FC236}">
                <a16:creationId xmlns:a16="http://schemas.microsoft.com/office/drawing/2014/main" id="{AFBFEEB5-E8C5-2E05-04E3-E2ABE0E41291}"/>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err="1"/>
              <a:t>Cellpack</a:t>
            </a:r>
            <a:endParaRPr lang="pl-PL" sz="1050" dirty="0"/>
          </a:p>
        </p:txBody>
      </p:sp>
      <p:pic>
        <p:nvPicPr>
          <p:cNvPr id="10" name="Obraz 9">
            <a:extLst>
              <a:ext uri="{FF2B5EF4-FFF2-40B4-BE49-F238E27FC236}">
                <a16:creationId xmlns:a16="http://schemas.microsoft.com/office/drawing/2014/main" id="{4DF35F08-60D5-465D-6108-4B03A020FDE1}"/>
              </a:ext>
            </a:extLst>
          </p:cNvPr>
          <p:cNvPicPr>
            <a:picLocks noChangeAspect="1"/>
          </p:cNvPicPr>
          <p:nvPr/>
        </p:nvPicPr>
        <p:blipFill>
          <a:blip r:embed="rId3"/>
          <a:stretch>
            <a:fillRect/>
          </a:stretch>
        </p:blipFill>
        <p:spPr>
          <a:xfrm>
            <a:off x="607005" y="3161832"/>
            <a:ext cx="3915321" cy="1857634"/>
          </a:xfrm>
          <a:prstGeom prst="rect">
            <a:avLst/>
          </a:prstGeom>
        </p:spPr>
      </p:pic>
      <p:pic>
        <p:nvPicPr>
          <p:cNvPr id="13" name="Obraz 12">
            <a:extLst>
              <a:ext uri="{FF2B5EF4-FFF2-40B4-BE49-F238E27FC236}">
                <a16:creationId xmlns:a16="http://schemas.microsoft.com/office/drawing/2014/main" id="{1837E80C-3D94-E265-2A1F-FF1EB4329D63}"/>
              </a:ext>
            </a:extLst>
          </p:cNvPr>
          <p:cNvPicPr>
            <a:picLocks noChangeAspect="1"/>
          </p:cNvPicPr>
          <p:nvPr/>
        </p:nvPicPr>
        <p:blipFill>
          <a:blip r:embed="rId4"/>
          <a:stretch>
            <a:fillRect/>
          </a:stretch>
        </p:blipFill>
        <p:spPr>
          <a:xfrm>
            <a:off x="207818" y="1716376"/>
            <a:ext cx="5795809" cy="841191"/>
          </a:xfrm>
          <a:prstGeom prst="rect">
            <a:avLst/>
          </a:prstGeom>
        </p:spPr>
      </p:pic>
    </p:spTree>
    <p:extLst>
      <p:ext uri="{BB962C8B-B14F-4D97-AF65-F5344CB8AC3E}">
        <p14:creationId xmlns:p14="http://schemas.microsoft.com/office/powerpoint/2010/main" val="3286320428"/>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6324D-2194-BDA3-6DD2-6D1708D5D64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3FD3A5F-E56A-2318-9886-88C253BBD17D}"/>
              </a:ext>
            </a:extLst>
          </p:cNvPr>
          <p:cNvSpPr>
            <a:spLocks noGrp="1"/>
          </p:cNvSpPr>
          <p:nvPr>
            <p:ph type="ctrTitle"/>
          </p:nvPr>
        </p:nvSpPr>
        <p:spPr>
          <a:xfrm>
            <a:off x="365759" y="400468"/>
            <a:ext cx="11540691" cy="841191"/>
          </a:xfrm>
        </p:spPr>
        <p:txBody>
          <a:bodyPr>
            <a:normAutofit/>
          </a:bodyPr>
          <a:lstStyle/>
          <a:p>
            <a:r>
              <a:rPr lang="pl-PL" sz="4800" dirty="0">
                <a:latin typeface="+mn-lt"/>
              </a:rPr>
              <a:t>Mufy termokurczliwe - przejściowe</a:t>
            </a:r>
            <a:endParaRPr lang="pl-PL" sz="4800" noProof="0" dirty="0">
              <a:latin typeface="+mn-lt"/>
            </a:endParaRPr>
          </a:p>
        </p:txBody>
      </p:sp>
      <p:sp>
        <p:nvSpPr>
          <p:cNvPr id="11" name="AutoShape 4">
            <a:extLst>
              <a:ext uri="{FF2B5EF4-FFF2-40B4-BE49-F238E27FC236}">
                <a16:creationId xmlns:a16="http://schemas.microsoft.com/office/drawing/2014/main" id="{23D20DA8-8DA1-7BE2-A99B-88E4F46EE7F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7" name="pole tekstowe 6">
            <a:extLst>
              <a:ext uri="{FF2B5EF4-FFF2-40B4-BE49-F238E27FC236}">
                <a16:creationId xmlns:a16="http://schemas.microsoft.com/office/drawing/2014/main" id="{2F782DBC-023F-4221-80D2-E50CA0C20A20}"/>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err="1"/>
              <a:t>Cellpack</a:t>
            </a:r>
            <a:endParaRPr lang="pl-PL" sz="1050" dirty="0"/>
          </a:p>
        </p:txBody>
      </p:sp>
      <p:pic>
        <p:nvPicPr>
          <p:cNvPr id="8" name="Obraz 7">
            <a:extLst>
              <a:ext uri="{FF2B5EF4-FFF2-40B4-BE49-F238E27FC236}">
                <a16:creationId xmlns:a16="http://schemas.microsoft.com/office/drawing/2014/main" id="{9F1B9F81-D04B-A80D-22FD-B11805F6771A}"/>
              </a:ext>
            </a:extLst>
          </p:cNvPr>
          <p:cNvPicPr>
            <a:picLocks noChangeAspect="1"/>
          </p:cNvPicPr>
          <p:nvPr/>
        </p:nvPicPr>
        <p:blipFill>
          <a:blip r:embed="rId2"/>
          <a:stretch>
            <a:fillRect/>
          </a:stretch>
        </p:blipFill>
        <p:spPr>
          <a:xfrm>
            <a:off x="2857048" y="1720461"/>
            <a:ext cx="6477904" cy="4258269"/>
          </a:xfrm>
          <a:prstGeom prst="rect">
            <a:avLst/>
          </a:prstGeom>
        </p:spPr>
      </p:pic>
    </p:spTree>
    <p:extLst>
      <p:ext uri="{BB962C8B-B14F-4D97-AF65-F5344CB8AC3E}">
        <p14:creationId xmlns:p14="http://schemas.microsoft.com/office/powerpoint/2010/main" val="4034885817"/>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2BE00-75FA-AABC-5FC8-B48E8AEA589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6B92196-A3F7-DB61-BDFF-AAF124EA12FF}"/>
              </a:ext>
            </a:extLst>
          </p:cNvPr>
          <p:cNvSpPr>
            <a:spLocks noGrp="1"/>
          </p:cNvSpPr>
          <p:nvPr>
            <p:ph type="ctrTitle"/>
          </p:nvPr>
        </p:nvSpPr>
        <p:spPr>
          <a:xfrm>
            <a:off x="365759" y="400468"/>
            <a:ext cx="11540691" cy="841191"/>
          </a:xfrm>
        </p:spPr>
        <p:txBody>
          <a:bodyPr>
            <a:normAutofit/>
          </a:bodyPr>
          <a:lstStyle/>
          <a:p>
            <a:r>
              <a:rPr lang="pl-PL" sz="4800" dirty="0">
                <a:latin typeface="+mn-lt"/>
              </a:rPr>
              <a:t>Mufy termokurczliwe - przejściowe</a:t>
            </a:r>
            <a:endParaRPr lang="pl-PL" sz="4800" noProof="0" dirty="0">
              <a:latin typeface="+mn-lt"/>
            </a:endParaRPr>
          </a:p>
        </p:txBody>
      </p:sp>
      <p:sp>
        <p:nvSpPr>
          <p:cNvPr id="11" name="AutoShape 4">
            <a:extLst>
              <a:ext uri="{FF2B5EF4-FFF2-40B4-BE49-F238E27FC236}">
                <a16:creationId xmlns:a16="http://schemas.microsoft.com/office/drawing/2014/main" id="{EFFBE70B-05D0-EEF9-1E28-7727D9D0B5D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7" name="pole tekstowe 6">
            <a:extLst>
              <a:ext uri="{FF2B5EF4-FFF2-40B4-BE49-F238E27FC236}">
                <a16:creationId xmlns:a16="http://schemas.microsoft.com/office/drawing/2014/main" id="{F5863EF9-6E3F-687F-F83C-F15249171FE3}"/>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err="1"/>
              <a:t>Cellpack</a:t>
            </a:r>
            <a:endParaRPr lang="pl-PL" sz="1050" dirty="0"/>
          </a:p>
        </p:txBody>
      </p:sp>
      <p:pic>
        <p:nvPicPr>
          <p:cNvPr id="5" name="Obraz 4">
            <a:extLst>
              <a:ext uri="{FF2B5EF4-FFF2-40B4-BE49-F238E27FC236}">
                <a16:creationId xmlns:a16="http://schemas.microsoft.com/office/drawing/2014/main" id="{1D59208C-D22C-B6DB-1CCF-EDF0E55FA38F}"/>
              </a:ext>
            </a:extLst>
          </p:cNvPr>
          <p:cNvPicPr>
            <a:picLocks noChangeAspect="1"/>
          </p:cNvPicPr>
          <p:nvPr/>
        </p:nvPicPr>
        <p:blipFill>
          <a:blip r:embed="rId2"/>
          <a:stretch>
            <a:fillRect/>
          </a:stretch>
        </p:blipFill>
        <p:spPr>
          <a:xfrm>
            <a:off x="207818" y="1537654"/>
            <a:ext cx="7802064" cy="3867690"/>
          </a:xfrm>
          <a:prstGeom prst="rect">
            <a:avLst/>
          </a:prstGeom>
        </p:spPr>
      </p:pic>
      <p:pic>
        <p:nvPicPr>
          <p:cNvPr id="4" name="Obraz 3">
            <a:extLst>
              <a:ext uri="{FF2B5EF4-FFF2-40B4-BE49-F238E27FC236}">
                <a16:creationId xmlns:a16="http://schemas.microsoft.com/office/drawing/2014/main" id="{742073CE-7994-BCDD-71AA-E53293BE5C76}"/>
              </a:ext>
            </a:extLst>
          </p:cNvPr>
          <p:cNvPicPr>
            <a:picLocks noChangeAspect="1"/>
          </p:cNvPicPr>
          <p:nvPr/>
        </p:nvPicPr>
        <p:blipFill>
          <a:blip r:embed="rId3"/>
          <a:stretch>
            <a:fillRect/>
          </a:stretch>
        </p:blipFill>
        <p:spPr>
          <a:xfrm>
            <a:off x="5140036" y="4627798"/>
            <a:ext cx="6496957" cy="1533739"/>
          </a:xfrm>
          <a:prstGeom prst="rect">
            <a:avLst/>
          </a:prstGeom>
        </p:spPr>
      </p:pic>
    </p:spTree>
    <p:extLst>
      <p:ext uri="{BB962C8B-B14F-4D97-AF65-F5344CB8AC3E}">
        <p14:creationId xmlns:p14="http://schemas.microsoft.com/office/powerpoint/2010/main" val="3834655024"/>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CD3B3D-73CC-BEB5-5E76-FD88014B9A7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C2F73AA-4171-B162-8E67-A2542EF9E137}"/>
              </a:ext>
            </a:extLst>
          </p:cNvPr>
          <p:cNvSpPr>
            <a:spLocks noGrp="1"/>
          </p:cNvSpPr>
          <p:nvPr>
            <p:ph type="ctrTitle"/>
          </p:nvPr>
        </p:nvSpPr>
        <p:spPr>
          <a:xfrm>
            <a:off x="365759" y="400468"/>
            <a:ext cx="11540691" cy="841191"/>
          </a:xfrm>
        </p:spPr>
        <p:txBody>
          <a:bodyPr>
            <a:normAutofit/>
          </a:bodyPr>
          <a:lstStyle/>
          <a:p>
            <a:r>
              <a:rPr lang="pl-PL" sz="4800" dirty="0">
                <a:latin typeface="+mn-lt"/>
              </a:rPr>
              <a:t>Mufy termokurczliwe - przejściowe</a:t>
            </a:r>
            <a:endParaRPr lang="pl-PL" sz="4800" noProof="0" dirty="0">
              <a:latin typeface="+mn-lt"/>
            </a:endParaRPr>
          </a:p>
        </p:txBody>
      </p:sp>
      <p:sp>
        <p:nvSpPr>
          <p:cNvPr id="11" name="AutoShape 4">
            <a:extLst>
              <a:ext uri="{FF2B5EF4-FFF2-40B4-BE49-F238E27FC236}">
                <a16:creationId xmlns:a16="http://schemas.microsoft.com/office/drawing/2014/main" id="{E384D040-0268-749C-4B5E-EE6D1C597AE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7" name="pole tekstowe 6">
            <a:extLst>
              <a:ext uri="{FF2B5EF4-FFF2-40B4-BE49-F238E27FC236}">
                <a16:creationId xmlns:a16="http://schemas.microsoft.com/office/drawing/2014/main" id="{6A7CC0E0-C4A6-1E1D-4FB9-9B2CEF7A11F3}"/>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err="1"/>
              <a:t>Cellpack</a:t>
            </a:r>
            <a:endParaRPr lang="pl-PL" sz="1050" dirty="0"/>
          </a:p>
        </p:txBody>
      </p:sp>
      <p:pic>
        <p:nvPicPr>
          <p:cNvPr id="8" name="Obraz 7">
            <a:extLst>
              <a:ext uri="{FF2B5EF4-FFF2-40B4-BE49-F238E27FC236}">
                <a16:creationId xmlns:a16="http://schemas.microsoft.com/office/drawing/2014/main" id="{EA5DEE3F-EAC4-ADEE-3B58-53B73DAE20E5}"/>
              </a:ext>
            </a:extLst>
          </p:cNvPr>
          <p:cNvPicPr>
            <a:picLocks noChangeAspect="1"/>
          </p:cNvPicPr>
          <p:nvPr/>
        </p:nvPicPr>
        <p:blipFill>
          <a:blip r:embed="rId2"/>
          <a:stretch>
            <a:fillRect/>
          </a:stretch>
        </p:blipFill>
        <p:spPr>
          <a:xfrm>
            <a:off x="2828490" y="1241659"/>
            <a:ext cx="6230219" cy="5410955"/>
          </a:xfrm>
          <a:prstGeom prst="rect">
            <a:avLst/>
          </a:prstGeom>
        </p:spPr>
      </p:pic>
    </p:spTree>
    <p:extLst>
      <p:ext uri="{BB962C8B-B14F-4D97-AF65-F5344CB8AC3E}">
        <p14:creationId xmlns:p14="http://schemas.microsoft.com/office/powerpoint/2010/main" val="3294342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6D886-1A84-0806-9828-CBC69AEFE29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5E04F57-AE56-9EAA-37A8-9787D5BF9A12}"/>
              </a:ext>
            </a:extLst>
          </p:cNvPr>
          <p:cNvSpPr>
            <a:spLocks noGrp="1"/>
          </p:cNvSpPr>
          <p:nvPr>
            <p:ph type="ctrTitle"/>
          </p:nvPr>
        </p:nvSpPr>
        <p:spPr>
          <a:xfrm>
            <a:off x="365759" y="400468"/>
            <a:ext cx="11540691" cy="841191"/>
          </a:xfrm>
        </p:spPr>
        <p:txBody>
          <a:bodyPr>
            <a:normAutofit/>
          </a:bodyPr>
          <a:lstStyle/>
          <a:p>
            <a:r>
              <a:rPr lang="pl-PL" sz="4800" noProof="0" dirty="0">
                <a:latin typeface="+mn-lt"/>
              </a:rPr>
              <a:t>Co obejmuje montaż osprzętu kablowego nn?</a:t>
            </a:r>
          </a:p>
        </p:txBody>
      </p:sp>
      <p:sp>
        <p:nvSpPr>
          <p:cNvPr id="3" name="Podtytuł 2">
            <a:extLst>
              <a:ext uri="{FF2B5EF4-FFF2-40B4-BE49-F238E27FC236}">
                <a16:creationId xmlns:a16="http://schemas.microsoft.com/office/drawing/2014/main" id="{862ABC36-04CB-1E99-F3B9-2245510A3093}"/>
              </a:ext>
            </a:extLst>
          </p:cNvPr>
          <p:cNvSpPr>
            <a:spLocks noGrp="1"/>
          </p:cNvSpPr>
          <p:nvPr>
            <p:ph type="subTitle" idx="1"/>
          </p:nvPr>
        </p:nvSpPr>
        <p:spPr>
          <a:xfrm>
            <a:off x="600363" y="2304100"/>
            <a:ext cx="10991273" cy="2775900"/>
          </a:xfrm>
        </p:spPr>
        <p:txBody>
          <a:bodyPr>
            <a:noAutofit/>
          </a:bodyPr>
          <a:lstStyle/>
          <a:p>
            <a:pPr algn="l">
              <a:lnSpc>
                <a:spcPct val="115000"/>
              </a:lnSpc>
              <a:spcAft>
                <a:spcPts val="1000"/>
              </a:spcAft>
            </a:pPr>
            <a:r>
              <a:rPr lang="pl-PL" sz="1800" noProof="0" dirty="0">
                <a:effectLst/>
                <a:ea typeface="Cambria" panose="02040503050406030204" pitchFamily="18" charset="0"/>
                <a:cs typeface="Times New Roman" panose="02020603050405020304" pitchFamily="18" charset="0"/>
              </a:rPr>
              <a:t>Montaż osprzętu kablowego niskiego napięcia obejmuje zespół czynności technicznych związanych z przygotowaniem, instalacją i kontrolą elementów połączeniowych i zabezpieczających (takich jak mufy, głowice i złącza, korytka kablowe itp..) na kablach pracujących w instalacjach o napięciu znamionowym do 1 kV. </a:t>
            </a:r>
          </a:p>
          <a:p>
            <a:pPr algn="l">
              <a:lnSpc>
                <a:spcPct val="115000"/>
              </a:lnSpc>
              <a:spcAft>
                <a:spcPts val="1000"/>
              </a:spcAft>
            </a:pPr>
            <a:r>
              <a:rPr lang="pl-PL" sz="1800" noProof="0" dirty="0">
                <a:effectLst/>
                <a:ea typeface="Cambria" panose="02040503050406030204" pitchFamily="18" charset="0"/>
                <a:cs typeface="Times New Roman" panose="02020603050405020304" pitchFamily="18" charset="0"/>
              </a:rPr>
              <a:t>Prace te muszą być wykonywane zgodnie z wymaganiami normatywnymi, przez osoby posiadające odpowiednie kwalifikacje w zakresie eksploatacji i/lub dozoru.</a:t>
            </a:r>
          </a:p>
          <a:p>
            <a:pPr algn="l">
              <a:lnSpc>
                <a:spcPct val="115000"/>
              </a:lnSpc>
              <a:spcAft>
                <a:spcPts val="1000"/>
              </a:spcAft>
            </a:pPr>
            <a:r>
              <a:rPr lang="pl-PL" sz="1800" dirty="0">
                <a:ea typeface="Cambria" panose="02040503050406030204" pitchFamily="18" charset="0"/>
                <a:cs typeface="Times New Roman" panose="02020603050405020304" pitchFamily="18" charset="0"/>
              </a:rPr>
              <a:t>Posługując się kablami nn należy znać podstawowe zagadnienia związane z ich budową, obsługą i użytkowaniem kabli nn.</a:t>
            </a:r>
            <a:endParaRPr lang="pl-PL" sz="1800" noProof="0" dirty="0">
              <a:effectLst/>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583200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8CBA8-795C-00D7-55E7-70679B315CD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21044D3-A56D-459B-D429-79DCC28FFFDB}"/>
              </a:ext>
            </a:extLst>
          </p:cNvPr>
          <p:cNvSpPr>
            <a:spLocks noGrp="1"/>
          </p:cNvSpPr>
          <p:nvPr>
            <p:ph type="ctrTitle"/>
          </p:nvPr>
        </p:nvSpPr>
        <p:spPr>
          <a:xfrm>
            <a:off x="365759" y="400468"/>
            <a:ext cx="11540691" cy="841191"/>
          </a:xfrm>
        </p:spPr>
        <p:txBody>
          <a:bodyPr>
            <a:normAutofit/>
          </a:bodyPr>
          <a:lstStyle/>
          <a:p>
            <a:r>
              <a:rPr lang="pl-PL" sz="4800" i="0" dirty="0">
                <a:solidFill>
                  <a:srgbClr val="000000"/>
                </a:solidFill>
                <a:effectLst/>
                <a:latin typeface="+mn-lt"/>
              </a:rPr>
              <a:t>TOPSERV 650 VFD (czarny) UL-CSA</a:t>
            </a:r>
            <a:endParaRPr lang="pl-PL" sz="4800" noProof="0" dirty="0">
              <a:latin typeface="+mn-lt"/>
            </a:endParaRPr>
          </a:p>
        </p:txBody>
      </p:sp>
      <p:sp>
        <p:nvSpPr>
          <p:cNvPr id="3" name="Podtytuł 2">
            <a:extLst>
              <a:ext uri="{FF2B5EF4-FFF2-40B4-BE49-F238E27FC236}">
                <a16:creationId xmlns:a16="http://schemas.microsoft.com/office/drawing/2014/main" id="{EDC1EC52-F664-C4FD-AB36-A35AD819810D}"/>
              </a:ext>
            </a:extLst>
          </p:cNvPr>
          <p:cNvSpPr>
            <a:spLocks noGrp="1"/>
          </p:cNvSpPr>
          <p:nvPr>
            <p:ph type="subTitle" idx="1"/>
          </p:nvPr>
        </p:nvSpPr>
        <p:spPr>
          <a:xfrm>
            <a:off x="692727" y="1847850"/>
            <a:ext cx="10991273" cy="4410075"/>
          </a:xfrm>
        </p:spPr>
        <p:txBody>
          <a:bodyPr>
            <a:normAutofit lnSpcReduction="10000"/>
          </a:bodyPr>
          <a:lstStyle/>
          <a:p>
            <a:pPr algn="l">
              <a:buNone/>
            </a:pPr>
            <a:r>
              <a:rPr lang="pl-PL" sz="1400" b="1" i="0" dirty="0">
                <a:effectLst/>
              </a:rPr>
              <a:t>EMC-typ preferowany, elastyczny kabel zasilający z żyłami ochronnymi do silników, olejoodporny, NFPA79</a:t>
            </a:r>
          </a:p>
          <a:p>
            <a:pPr marL="285750" indent="-285750" algn="l">
              <a:buFont typeface="Arial" panose="020B0604020202020204" pitchFamily="34" charset="0"/>
              <a:buChar char="•"/>
            </a:pPr>
            <a:r>
              <a:rPr lang="pl-PL" sz="1400" b="0" i="0" dirty="0">
                <a:effectLst/>
              </a:rPr>
              <a:t>Cynowany kabel miedziany, skręcany z rozmiarami AWG</a:t>
            </a:r>
          </a:p>
          <a:p>
            <a:pPr marL="285750" indent="-285750" algn="l">
              <a:buFont typeface="Arial" panose="020B0604020202020204" pitchFamily="34" charset="0"/>
              <a:buChar char="•"/>
            </a:pPr>
            <a:r>
              <a:rPr lang="pl-PL" sz="1400" b="0" i="0" dirty="0">
                <a:effectLst/>
              </a:rPr>
              <a:t>Izolacja żył ze specjalnego PVC z przezroczystą powłoką nylonową</a:t>
            </a:r>
          </a:p>
          <a:p>
            <a:pPr marL="285750" indent="-285750" algn="l">
              <a:buFont typeface="Arial" panose="020B0604020202020204" pitchFamily="34" charset="0"/>
              <a:buChar char="•"/>
            </a:pPr>
            <a:endParaRPr lang="pl-PL" sz="1400" b="0" i="0" dirty="0">
              <a:effectLst/>
            </a:endParaRPr>
          </a:p>
          <a:p>
            <a:pPr marL="285750" indent="-285750" algn="l">
              <a:buFont typeface="Arial" panose="020B0604020202020204" pitchFamily="34" charset="0"/>
              <a:buChar char="•"/>
            </a:pPr>
            <a:endParaRPr lang="pl-PL" sz="1400" b="0" i="0" dirty="0">
              <a:effectLst/>
            </a:endParaRPr>
          </a:p>
          <a:p>
            <a:pPr marL="285750" indent="-285750" algn="l">
              <a:buFont typeface="Arial" panose="020B0604020202020204" pitchFamily="34" charset="0"/>
              <a:buChar char="•"/>
            </a:pPr>
            <a:r>
              <a:rPr lang="pl-PL" sz="1400" b="0" i="0" dirty="0">
                <a:effectLst/>
              </a:rPr>
              <a:t>Żyły czarne z białą numeracją:</a:t>
            </a:r>
          </a:p>
          <a:p>
            <a:pPr marL="742950" lvl="1" indent="-285750" algn="l">
              <a:buFont typeface="Arial" panose="020B0604020202020204" pitchFamily="34" charset="0"/>
              <a:buChar char="•"/>
            </a:pPr>
            <a:r>
              <a:rPr lang="pl-PL" sz="1400" b="0" i="0" dirty="0">
                <a:effectLst/>
              </a:rPr>
              <a:t>żyły zasilające numerowane 1-4</a:t>
            </a:r>
          </a:p>
          <a:p>
            <a:pPr marL="742950" lvl="1" indent="-285750" algn="l">
              <a:buFont typeface="Arial" panose="020B0604020202020204" pitchFamily="34" charset="0"/>
              <a:buChar char="•"/>
            </a:pPr>
            <a:r>
              <a:rPr lang="pl-PL" sz="1400" b="0" i="0" dirty="0">
                <a:effectLst/>
              </a:rPr>
              <a:t>żyły ochronne numery 5+6</a:t>
            </a:r>
          </a:p>
          <a:p>
            <a:pPr marL="285750" indent="-285750" algn="l">
              <a:buFont typeface="Arial" panose="020B0604020202020204" pitchFamily="34" charset="0"/>
              <a:buChar char="•"/>
            </a:pPr>
            <a:r>
              <a:rPr lang="pl-PL" sz="1400" b="0" i="0" dirty="0">
                <a:effectLst/>
              </a:rPr>
              <a:t>Żółto - zielona zewnętrzna żyła ochronna</a:t>
            </a:r>
          </a:p>
          <a:p>
            <a:pPr marL="285750" indent="-285750" algn="l">
              <a:buFont typeface="Arial" panose="020B0604020202020204" pitchFamily="34" charset="0"/>
              <a:buChar char="•"/>
            </a:pPr>
            <a:r>
              <a:rPr lang="pl-PL" sz="1400" b="0" i="0" dirty="0">
                <a:effectLst/>
              </a:rPr>
              <a:t>Żyły ekranowane skręcane równolegle parami z powłoką z folii aluminiowej, cynowane</a:t>
            </a:r>
          </a:p>
          <a:p>
            <a:pPr marL="285750" indent="-285750" algn="l">
              <a:buFont typeface="Arial" panose="020B0604020202020204" pitchFamily="34" charset="0"/>
              <a:buChar char="•"/>
            </a:pPr>
            <a:r>
              <a:rPr lang="pl-PL" sz="1400" b="0" i="0" dirty="0">
                <a:effectLst/>
              </a:rPr>
              <a:t>Żyły zasilające skręcane w parach na optymalnej długości ułożone z żyłami zasilającymi</a:t>
            </a:r>
          </a:p>
          <a:p>
            <a:pPr marL="742950" lvl="1" indent="-285750" algn="l">
              <a:buFont typeface="Arial" panose="020B0604020202020204" pitchFamily="34" charset="0"/>
              <a:buChar char="•"/>
            </a:pPr>
            <a:r>
              <a:rPr lang="pl-PL" sz="1400" b="0" i="0" dirty="0">
                <a:effectLst/>
              </a:rPr>
              <a:t>1. Ekran ze specjalnej folii aluminiowej</a:t>
            </a:r>
          </a:p>
          <a:p>
            <a:pPr marL="742950" lvl="1" indent="-285750" algn="l">
              <a:buFont typeface="Arial" panose="020B0604020202020204" pitchFamily="34" charset="0"/>
              <a:buChar char="•"/>
            </a:pPr>
            <a:r>
              <a:rPr lang="pl-PL" sz="1400" b="0" i="0" dirty="0">
                <a:effectLst/>
              </a:rPr>
              <a:t>2.Ekran z pobielanych drutów miedzianych optymalne pokrycie około 85%</a:t>
            </a:r>
          </a:p>
          <a:p>
            <a:pPr marL="285750" indent="-285750" algn="l">
              <a:buFont typeface="Arial" panose="020B0604020202020204" pitchFamily="34" charset="0"/>
              <a:buChar char="•"/>
            </a:pPr>
            <a:r>
              <a:rPr lang="pl-PL" sz="1400" b="0" i="0" dirty="0">
                <a:effectLst/>
              </a:rPr>
              <a:t>Separator</a:t>
            </a:r>
          </a:p>
          <a:p>
            <a:pPr marL="285750" indent="-285750" algn="l">
              <a:buFont typeface="Arial" panose="020B0604020202020204" pitchFamily="34" charset="0"/>
              <a:buChar char="•"/>
            </a:pPr>
            <a:r>
              <a:rPr lang="pl-PL" sz="1400" b="0" i="0" dirty="0">
                <a:effectLst/>
              </a:rPr>
              <a:t>Powłoka zewnętrzna ze specjalnego TPE</a:t>
            </a:r>
          </a:p>
        </p:txBody>
      </p:sp>
      <p:sp>
        <p:nvSpPr>
          <p:cNvPr id="7" name="pole tekstowe 6">
            <a:extLst>
              <a:ext uri="{FF2B5EF4-FFF2-40B4-BE49-F238E27FC236}">
                <a16:creationId xmlns:a16="http://schemas.microsoft.com/office/drawing/2014/main" id="{45B854AF-6059-CB5B-86B2-190B1623C21A}"/>
              </a:ext>
            </a:extLst>
          </p:cNvPr>
          <p:cNvSpPr txBox="1"/>
          <p:nvPr/>
        </p:nvSpPr>
        <p:spPr>
          <a:xfrm>
            <a:off x="235526" y="6457532"/>
            <a:ext cx="4909129" cy="253916"/>
          </a:xfrm>
          <a:prstGeom prst="rect">
            <a:avLst/>
          </a:prstGeom>
          <a:noFill/>
        </p:spPr>
        <p:txBody>
          <a:bodyPr wrap="square" rtlCol="0">
            <a:spAutoFit/>
          </a:bodyPr>
          <a:lstStyle/>
          <a:p>
            <a:r>
              <a:rPr lang="pl-PL" sz="1050" dirty="0"/>
              <a:t>Źródło: </a:t>
            </a:r>
            <a:r>
              <a:rPr lang="pl-PL" sz="1050" dirty="0">
                <a:hlinkClick r:id="rId2"/>
              </a:rPr>
              <a:t>https://www.helukabel.pl/oferta/Topserv-650-vfd-czarny-ul-csa,8144</a:t>
            </a:r>
            <a:r>
              <a:rPr lang="pl-PL" sz="1050" dirty="0"/>
              <a:t> </a:t>
            </a:r>
          </a:p>
        </p:txBody>
      </p:sp>
      <p:pic>
        <p:nvPicPr>
          <p:cNvPr id="4" name="Obraz 3">
            <a:extLst>
              <a:ext uri="{FF2B5EF4-FFF2-40B4-BE49-F238E27FC236}">
                <a16:creationId xmlns:a16="http://schemas.microsoft.com/office/drawing/2014/main" id="{8EDE04C8-D5CD-A7D6-4771-60725DE9A7E6}"/>
              </a:ext>
            </a:extLst>
          </p:cNvPr>
          <p:cNvPicPr>
            <a:picLocks noChangeAspect="1"/>
          </p:cNvPicPr>
          <p:nvPr/>
        </p:nvPicPr>
        <p:blipFill>
          <a:blip r:embed="rId3"/>
          <a:stretch>
            <a:fillRect/>
          </a:stretch>
        </p:blipFill>
        <p:spPr>
          <a:xfrm>
            <a:off x="5553076" y="2838450"/>
            <a:ext cx="6524623" cy="1449916"/>
          </a:xfrm>
          <a:prstGeom prst="rect">
            <a:avLst/>
          </a:prstGeom>
        </p:spPr>
      </p:pic>
    </p:spTree>
    <p:extLst>
      <p:ext uri="{BB962C8B-B14F-4D97-AF65-F5344CB8AC3E}">
        <p14:creationId xmlns:p14="http://schemas.microsoft.com/office/powerpoint/2010/main" val="521867090"/>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1F2C6-6749-94D7-4EF4-FD45CF97C30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B9A8558-A200-B9B2-B173-C64C411FB6E9}"/>
              </a:ext>
            </a:extLst>
          </p:cNvPr>
          <p:cNvSpPr>
            <a:spLocks noGrp="1"/>
          </p:cNvSpPr>
          <p:nvPr>
            <p:ph type="ctrTitle"/>
          </p:nvPr>
        </p:nvSpPr>
        <p:spPr>
          <a:xfrm>
            <a:off x="365759" y="400468"/>
            <a:ext cx="11540691" cy="841191"/>
          </a:xfrm>
        </p:spPr>
        <p:txBody>
          <a:bodyPr>
            <a:normAutofit/>
          </a:bodyPr>
          <a:lstStyle/>
          <a:p>
            <a:r>
              <a:rPr lang="pl-PL" sz="4800" dirty="0">
                <a:latin typeface="+mn-lt"/>
              </a:rPr>
              <a:t>Mufy termokurczliwe - przejściowe</a:t>
            </a:r>
            <a:endParaRPr lang="pl-PL" sz="4800" noProof="0" dirty="0">
              <a:latin typeface="+mn-lt"/>
            </a:endParaRPr>
          </a:p>
        </p:txBody>
      </p:sp>
      <p:sp>
        <p:nvSpPr>
          <p:cNvPr id="11" name="AutoShape 4">
            <a:extLst>
              <a:ext uri="{FF2B5EF4-FFF2-40B4-BE49-F238E27FC236}">
                <a16:creationId xmlns:a16="http://schemas.microsoft.com/office/drawing/2014/main" id="{15780220-B8C8-401F-6ACC-7959ADC02FB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7" name="pole tekstowe 6">
            <a:extLst>
              <a:ext uri="{FF2B5EF4-FFF2-40B4-BE49-F238E27FC236}">
                <a16:creationId xmlns:a16="http://schemas.microsoft.com/office/drawing/2014/main" id="{0E23E7A9-A4D3-B3AD-93E0-93F9EF14D567}"/>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err="1"/>
              <a:t>Cellpack</a:t>
            </a:r>
            <a:endParaRPr lang="pl-PL" sz="1050" dirty="0"/>
          </a:p>
        </p:txBody>
      </p:sp>
      <p:pic>
        <p:nvPicPr>
          <p:cNvPr id="4" name="Obraz 3">
            <a:extLst>
              <a:ext uri="{FF2B5EF4-FFF2-40B4-BE49-F238E27FC236}">
                <a16:creationId xmlns:a16="http://schemas.microsoft.com/office/drawing/2014/main" id="{856D9CC8-6F42-4536-A749-E9C9DE201240}"/>
              </a:ext>
            </a:extLst>
          </p:cNvPr>
          <p:cNvPicPr>
            <a:picLocks noChangeAspect="1"/>
          </p:cNvPicPr>
          <p:nvPr/>
        </p:nvPicPr>
        <p:blipFill>
          <a:blip r:embed="rId2"/>
          <a:stretch>
            <a:fillRect/>
          </a:stretch>
        </p:blipFill>
        <p:spPr>
          <a:xfrm>
            <a:off x="1975862" y="2052445"/>
            <a:ext cx="8240275" cy="2753109"/>
          </a:xfrm>
          <a:prstGeom prst="rect">
            <a:avLst/>
          </a:prstGeom>
        </p:spPr>
      </p:pic>
    </p:spTree>
    <p:extLst>
      <p:ext uri="{BB962C8B-B14F-4D97-AF65-F5344CB8AC3E}">
        <p14:creationId xmlns:p14="http://schemas.microsoft.com/office/powerpoint/2010/main" val="1716450963"/>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F6E0D-AA3F-9182-E339-2C36C95C108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8C717AC-0928-7820-73C3-D55ECC2FCC99}"/>
              </a:ext>
            </a:extLst>
          </p:cNvPr>
          <p:cNvSpPr>
            <a:spLocks noGrp="1"/>
          </p:cNvSpPr>
          <p:nvPr>
            <p:ph type="ctrTitle"/>
          </p:nvPr>
        </p:nvSpPr>
        <p:spPr>
          <a:xfrm>
            <a:off x="365759" y="400468"/>
            <a:ext cx="11540691" cy="841191"/>
          </a:xfrm>
        </p:spPr>
        <p:txBody>
          <a:bodyPr>
            <a:normAutofit/>
          </a:bodyPr>
          <a:lstStyle/>
          <a:p>
            <a:r>
              <a:rPr lang="pl-PL" sz="4800" dirty="0">
                <a:latin typeface="+mn-lt"/>
              </a:rPr>
              <a:t>Mufy termokurczliwe - przejściowe</a:t>
            </a:r>
            <a:endParaRPr lang="pl-PL" sz="4800" noProof="0" dirty="0">
              <a:latin typeface="+mn-lt"/>
            </a:endParaRPr>
          </a:p>
        </p:txBody>
      </p:sp>
      <p:sp>
        <p:nvSpPr>
          <p:cNvPr id="11" name="AutoShape 4">
            <a:extLst>
              <a:ext uri="{FF2B5EF4-FFF2-40B4-BE49-F238E27FC236}">
                <a16:creationId xmlns:a16="http://schemas.microsoft.com/office/drawing/2014/main" id="{A780BD19-74EC-3C28-1BF7-152B2F7D38D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7" name="pole tekstowe 6">
            <a:extLst>
              <a:ext uri="{FF2B5EF4-FFF2-40B4-BE49-F238E27FC236}">
                <a16:creationId xmlns:a16="http://schemas.microsoft.com/office/drawing/2014/main" id="{7E673034-EC02-5235-8E72-98B567228D04}"/>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err="1"/>
              <a:t>Cellpack</a:t>
            </a:r>
            <a:endParaRPr lang="pl-PL" sz="1050" dirty="0"/>
          </a:p>
        </p:txBody>
      </p:sp>
      <p:pic>
        <p:nvPicPr>
          <p:cNvPr id="5" name="Obraz 4">
            <a:extLst>
              <a:ext uri="{FF2B5EF4-FFF2-40B4-BE49-F238E27FC236}">
                <a16:creationId xmlns:a16="http://schemas.microsoft.com/office/drawing/2014/main" id="{5845261B-DFC8-CC38-3426-C00E4349771B}"/>
              </a:ext>
            </a:extLst>
          </p:cNvPr>
          <p:cNvPicPr>
            <a:picLocks noChangeAspect="1"/>
          </p:cNvPicPr>
          <p:nvPr/>
        </p:nvPicPr>
        <p:blipFill>
          <a:blip r:embed="rId2"/>
          <a:stretch>
            <a:fillRect/>
          </a:stretch>
        </p:blipFill>
        <p:spPr>
          <a:xfrm>
            <a:off x="1966336" y="1547550"/>
            <a:ext cx="8259328" cy="3762900"/>
          </a:xfrm>
          <a:prstGeom prst="rect">
            <a:avLst/>
          </a:prstGeom>
        </p:spPr>
      </p:pic>
    </p:spTree>
    <p:extLst>
      <p:ext uri="{BB962C8B-B14F-4D97-AF65-F5344CB8AC3E}">
        <p14:creationId xmlns:p14="http://schemas.microsoft.com/office/powerpoint/2010/main" val="1215617124"/>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50342-92C8-7B23-FAB0-51D63F0EF7D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558784D-B45D-D836-5276-72B14AD9B1D6}"/>
              </a:ext>
            </a:extLst>
          </p:cNvPr>
          <p:cNvSpPr>
            <a:spLocks noGrp="1"/>
          </p:cNvSpPr>
          <p:nvPr>
            <p:ph type="ctrTitle"/>
          </p:nvPr>
        </p:nvSpPr>
        <p:spPr>
          <a:xfrm>
            <a:off x="365759" y="400468"/>
            <a:ext cx="11540691" cy="841191"/>
          </a:xfrm>
        </p:spPr>
        <p:txBody>
          <a:bodyPr>
            <a:normAutofit/>
          </a:bodyPr>
          <a:lstStyle/>
          <a:p>
            <a:r>
              <a:rPr lang="pl-PL" sz="4800" dirty="0">
                <a:latin typeface="+mn-lt"/>
              </a:rPr>
              <a:t>Mufy termokurczliwe - przejściowe</a:t>
            </a:r>
            <a:endParaRPr lang="pl-PL" sz="4800" noProof="0" dirty="0">
              <a:latin typeface="+mn-lt"/>
            </a:endParaRPr>
          </a:p>
        </p:txBody>
      </p:sp>
      <p:sp>
        <p:nvSpPr>
          <p:cNvPr id="11" name="AutoShape 4">
            <a:extLst>
              <a:ext uri="{FF2B5EF4-FFF2-40B4-BE49-F238E27FC236}">
                <a16:creationId xmlns:a16="http://schemas.microsoft.com/office/drawing/2014/main" id="{6E8E691A-4445-7383-B2BC-68BEC068EF2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7" name="pole tekstowe 6">
            <a:extLst>
              <a:ext uri="{FF2B5EF4-FFF2-40B4-BE49-F238E27FC236}">
                <a16:creationId xmlns:a16="http://schemas.microsoft.com/office/drawing/2014/main" id="{5E423AA8-65DB-CFAD-3B1C-D554895C3E8D}"/>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err="1"/>
              <a:t>Cellpack</a:t>
            </a:r>
            <a:endParaRPr lang="pl-PL" sz="1050" dirty="0"/>
          </a:p>
        </p:txBody>
      </p:sp>
      <p:pic>
        <p:nvPicPr>
          <p:cNvPr id="4" name="Obraz 3">
            <a:extLst>
              <a:ext uri="{FF2B5EF4-FFF2-40B4-BE49-F238E27FC236}">
                <a16:creationId xmlns:a16="http://schemas.microsoft.com/office/drawing/2014/main" id="{B724CA28-B677-3A2D-3A77-0118B0C2541C}"/>
              </a:ext>
            </a:extLst>
          </p:cNvPr>
          <p:cNvPicPr>
            <a:picLocks noChangeAspect="1"/>
          </p:cNvPicPr>
          <p:nvPr/>
        </p:nvPicPr>
        <p:blipFill>
          <a:blip r:embed="rId2"/>
          <a:stretch>
            <a:fillRect/>
          </a:stretch>
        </p:blipFill>
        <p:spPr>
          <a:xfrm>
            <a:off x="999252" y="1857155"/>
            <a:ext cx="8383170" cy="3143689"/>
          </a:xfrm>
          <a:prstGeom prst="rect">
            <a:avLst/>
          </a:prstGeom>
        </p:spPr>
      </p:pic>
      <p:pic>
        <p:nvPicPr>
          <p:cNvPr id="8" name="Obraz 7">
            <a:extLst>
              <a:ext uri="{FF2B5EF4-FFF2-40B4-BE49-F238E27FC236}">
                <a16:creationId xmlns:a16="http://schemas.microsoft.com/office/drawing/2014/main" id="{5D959A39-F5A5-F1AE-2384-FE4339577C5F}"/>
              </a:ext>
            </a:extLst>
          </p:cNvPr>
          <p:cNvPicPr>
            <a:picLocks noChangeAspect="1"/>
          </p:cNvPicPr>
          <p:nvPr/>
        </p:nvPicPr>
        <p:blipFill>
          <a:blip r:embed="rId3"/>
          <a:stretch>
            <a:fillRect/>
          </a:stretch>
        </p:blipFill>
        <p:spPr>
          <a:xfrm>
            <a:off x="5558416" y="4305444"/>
            <a:ext cx="6192114" cy="2114845"/>
          </a:xfrm>
          <a:prstGeom prst="rect">
            <a:avLst/>
          </a:prstGeom>
        </p:spPr>
      </p:pic>
    </p:spTree>
    <p:extLst>
      <p:ext uri="{BB962C8B-B14F-4D97-AF65-F5344CB8AC3E}">
        <p14:creationId xmlns:p14="http://schemas.microsoft.com/office/powerpoint/2010/main" val="2569275278"/>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40BC0-4FC8-8FCD-FA55-E5D41ACE258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C8CC6F4-8ED1-80DB-9366-18CE131CA5A3}"/>
              </a:ext>
            </a:extLst>
          </p:cNvPr>
          <p:cNvSpPr>
            <a:spLocks noGrp="1"/>
          </p:cNvSpPr>
          <p:nvPr>
            <p:ph type="ctrTitle"/>
          </p:nvPr>
        </p:nvSpPr>
        <p:spPr>
          <a:xfrm>
            <a:off x="365759" y="400468"/>
            <a:ext cx="11540691" cy="841191"/>
          </a:xfrm>
        </p:spPr>
        <p:txBody>
          <a:bodyPr>
            <a:normAutofit/>
          </a:bodyPr>
          <a:lstStyle/>
          <a:p>
            <a:r>
              <a:rPr lang="pl-PL" sz="4800" dirty="0">
                <a:latin typeface="+mn-lt"/>
              </a:rPr>
              <a:t>Mufy żelowe</a:t>
            </a:r>
            <a:endParaRPr lang="pl-PL" sz="4800" noProof="0" dirty="0">
              <a:latin typeface="+mn-lt"/>
            </a:endParaRPr>
          </a:p>
        </p:txBody>
      </p:sp>
      <p:sp>
        <p:nvSpPr>
          <p:cNvPr id="11" name="AutoShape 4">
            <a:extLst>
              <a:ext uri="{FF2B5EF4-FFF2-40B4-BE49-F238E27FC236}">
                <a16:creationId xmlns:a16="http://schemas.microsoft.com/office/drawing/2014/main" id="{77158F21-49B6-9279-FD0B-EC310E47D4A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BAD8058D-5ED3-207F-9030-1EC5F3F3D6B0}"/>
              </a:ext>
            </a:extLst>
          </p:cNvPr>
          <p:cNvSpPr txBox="1"/>
          <p:nvPr/>
        </p:nvSpPr>
        <p:spPr>
          <a:xfrm>
            <a:off x="637211" y="1802097"/>
            <a:ext cx="11222378" cy="864339"/>
          </a:xfrm>
          <a:prstGeom prst="rect">
            <a:avLst/>
          </a:prstGeom>
          <a:noFill/>
        </p:spPr>
        <p:txBody>
          <a:bodyPr wrap="square" rtlCol="0">
            <a:spAutoFit/>
          </a:bodyPr>
          <a:lstStyle/>
          <a:p>
            <a:pPr marL="742950" lvl="1" indent="-285750">
              <a:spcAft>
                <a:spcPts val="1650"/>
              </a:spcAft>
              <a:buFont typeface="Arial" panose="020B0604020202020204" pitchFamily="34" charset="0"/>
              <a:buChar char="•"/>
            </a:pPr>
            <a:r>
              <a:rPr lang="pl-PL" dirty="0"/>
              <a:t>Mufy </a:t>
            </a:r>
            <a:r>
              <a:rPr lang="pl-PL" b="1" dirty="0"/>
              <a:t>żelowe</a:t>
            </a:r>
            <a:r>
              <a:rPr lang="pl-PL" dirty="0"/>
              <a:t> – zawierają specjalny żel, który chroni żyły kabli przed wilgocią i uszkodzeniami mechanicznymi.</a:t>
            </a:r>
          </a:p>
          <a:p>
            <a:pPr marL="742950" lvl="1" indent="-285750">
              <a:spcAft>
                <a:spcPts val="1650"/>
              </a:spcAft>
              <a:buFont typeface="Arial" panose="020B0604020202020204" pitchFamily="34" charset="0"/>
              <a:buChar char="•"/>
            </a:pPr>
            <a:endParaRPr lang="pl-PL" dirty="0"/>
          </a:p>
        </p:txBody>
      </p:sp>
      <p:sp>
        <p:nvSpPr>
          <p:cNvPr id="3" name="pole tekstowe 2">
            <a:extLst>
              <a:ext uri="{FF2B5EF4-FFF2-40B4-BE49-F238E27FC236}">
                <a16:creationId xmlns:a16="http://schemas.microsoft.com/office/drawing/2014/main" id="{65D72F95-12F1-078B-994C-4489554D2F90}"/>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err="1"/>
              <a:t>Cellpack</a:t>
            </a:r>
            <a:endParaRPr lang="pl-PL" sz="1050" dirty="0"/>
          </a:p>
        </p:txBody>
      </p:sp>
      <p:pic>
        <p:nvPicPr>
          <p:cNvPr id="1026" name="Picture 2" descr="EASYCELL 2">
            <a:extLst>
              <a:ext uri="{FF2B5EF4-FFF2-40B4-BE49-F238E27FC236}">
                <a16:creationId xmlns:a16="http://schemas.microsoft.com/office/drawing/2014/main" id="{215B322F-ED34-30F4-31BB-8FCE8930A7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0" y="2647532"/>
            <a:ext cx="5715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9279698"/>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EE178-67E6-9217-37B4-C3F0DBBC3AA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3FA73C7-B3F1-CF74-0750-117E4FEE7BF5}"/>
              </a:ext>
            </a:extLst>
          </p:cNvPr>
          <p:cNvSpPr>
            <a:spLocks noGrp="1"/>
          </p:cNvSpPr>
          <p:nvPr>
            <p:ph type="ctrTitle"/>
          </p:nvPr>
        </p:nvSpPr>
        <p:spPr>
          <a:xfrm>
            <a:off x="365759" y="114143"/>
            <a:ext cx="11540691" cy="841191"/>
          </a:xfrm>
        </p:spPr>
        <p:txBody>
          <a:bodyPr>
            <a:normAutofit/>
          </a:bodyPr>
          <a:lstStyle/>
          <a:p>
            <a:r>
              <a:rPr lang="pl-PL" sz="4800" dirty="0">
                <a:latin typeface="+mn-lt"/>
              </a:rPr>
              <a:t>Mufy żelowe</a:t>
            </a:r>
            <a:endParaRPr lang="pl-PL" sz="4800" noProof="0" dirty="0">
              <a:latin typeface="+mn-lt"/>
            </a:endParaRPr>
          </a:p>
        </p:txBody>
      </p:sp>
      <p:sp>
        <p:nvSpPr>
          <p:cNvPr id="11" name="AutoShape 4">
            <a:extLst>
              <a:ext uri="{FF2B5EF4-FFF2-40B4-BE49-F238E27FC236}">
                <a16:creationId xmlns:a16="http://schemas.microsoft.com/office/drawing/2014/main" id="{6216FC80-B98E-4A05-624C-1DF49180737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000BF00F-EA3D-E267-A46B-5B24C0980820}"/>
              </a:ext>
            </a:extLst>
          </p:cNvPr>
          <p:cNvSpPr txBox="1"/>
          <p:nvPr/>
        </p:nvSpPr>
        <p:spPr>
          <a:xfrm>
            <a:off x="365759" y="1223863"/>
            <a:ext cx="3310891" cy="923330"/>
          </a:xfrm>
          <a:prstGeom prst="rect">
            <a:avLst/>
          </a:prstGeom>
          <a:noFill/>
        </p:spPr>
        <p:txBody>
          <a:bodyPr wrap="square" rtlCol="0">
            <a:spAutoFit/>
          </a:bodyPr>
          <a:lstStyle/>
          <a:p>
            <a:pPr algn="just">
              <a:spcAft>
                <a:spcPts val="1650"/>
              </a:spcAft>
            </a:pPr>
            <a:r>
              <a:rPr lang="pl-PL" dirty="0"/>
              <a:t>Instrukcja montażu przykładowej mufy żelowej </a:t>
            </a:r>
            <a:r>
              <a:rPr lang="en-US" i="0" u="none" strike="noStrike" baseline="0" dirty="0"/>
              <a:t>EASYCELL EASY 2.../3.../4.../5...</a:t>
            </a:r>
            <a:endParaRPr lang="pl-PL" dirty="0"/>
          </a:p>
        </p:txBody>
      </p:sp>
      <p:sp>
        <p:nvSpPr>
          <p:cNvPr id="3" name="pole tekstowe 2">
            <a:extLst>
              <a:ext uri="{FF2B5EF4-FFF2-40B4-BE49-F238E27FC236}">
                <a16:creationId xmlns:a16="http://schemas.microsoft.com/office/drawing/2014/main" id="{90A0F8F3-E92C-FEA4-57A6-F40CB4B0655C}"/>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err="1"/>
              <a:t>Cellpack</a:t>
            </a:r>
            <a:endParaRPr lang="pl-PL" sz="1050" dirty="0"/>
          </a:p>
        </p:txBody>
      </p:sp>
      <p:pic>
        <p:nvPicPr>
          <p:cNvPr id="5" name="Obraz 4">
            <a:extLst>
              <a:ext uri="{FF2B5EF4-FFF2-40B4-BE49-F238E27FC236}">
                <a16:creationId xmlns:a16="http://schemas.microsoft.com/office/drawing/2014/main" id="{F299718A-3824-E56B-2A8C-E1331E933A2E}"/>
              </a:ext>
            </a:extLst>
          </p:cNvPr>
          <p:cNvPicPr>
            <a:picLocks noChangeAspect="1"/>
          </p:cNvPicPr>
          <p:nvPr/>
        </p:nvPicPr>
        <p:blipFill>
          <a:blip r:embed="rId2"/>
          <a:stretch>
            <a:fillRect/>
          </a:stretch>
        </p:blipFill>
        <p:spPr>
          <a:xfrm>
            <a:off x="3865641" y="1090513"/>
            <a:ext cx="8040809" cy="5291763"/>
          </a:xfrm>
          <a:prstGeom prst="rect">
            <a:avLst/>
          </a:prstGeom>
        </p:spPr>
      </p:pic>
      <p:pic>
        <p:nvPicPr>
          <p:cNvPr id="7" name="Obraz 6">
            <a:extLst>
              <a:ext uri="{FF2B5EF4-FFF2-40B4-BE49-F238E27FC236}">
                <a16:creationId xmlns:a16="http://schemas.microsoft.com/office/drawing/2014/main" id="{7B6E8728-A17B-5545-D675-2758DBCFEC8A}"/>
              </a:ext>
            </a:extLst>
          </p:cNvPr>
          <p:cNvPicPr>
            <a:picLocks noChangeAspect="1"/>
          </p:cNvPicPr>
          <p:nvPr/>
        </p:nvPicPr>
        <p:blipFill>
          <a:blip r:embed="rId3"/>
          <a:stretch>
            <a:fillRect/>
          </a:stretch>
        </p:blipFill>
        <p:spPr>
          <a:xfrm>
            <a:off x="365759" y="3321223"/>
            <a:ext cx="3255370" cy="1962279"/>
          </a:xfrm>
          <a:prstGeom prst="rect">
            <a:avLst/>
          </a:prstGeom>
        </p:spPr>
      </p:pic>
    </p:spTree>
    <p:extLst>
      <p:ext uri="{BB962C8B-B14F-4D97-AF65-F5344CB8AC3E}">
        <p14:creationId xmlns:p14="http://schemas.microsoft.com/office/powerpoint/2010/main" val="2947583933"/>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42DE6-88DC-1F33-193C-2177CB7E96F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2CF29FD-3782-30D9-EB9F-CF6F7ED2DDCB}"/>
              </a:ext>
            </a:extLst>
          </p:cNvPr>
          <p:cNvSpPr>
            <a:spLocks noGrp="1"/>
          </p:cNvSpPr>
          <p:nvPr>
            <p:ph type="ctrTitle"/>
          </p:nvPr>
        </p:nvSpPr>
        <p:spPr>
          <a:xfrm>
            <a:off x="365759" y="114143"/>
            <a:ext cx="11540691" cy="841191"/>
          </a:xfrm>
        </p:spPr>
        <p:txBody>
          <a:bodyPr>
            <a:normAutofit/>
          </a:bodyPr>
          <a:lstStyle/>
          <a:p>
            <a:r>
              <a:rPr lang="pl-PL" sz="4800" dirty="0">
                <a:latin typeface="+mn-lt"/>
              </a:rPr>
              <a:t>Mufy żelowe</a:t>
            </a:r>
            <a:endParaRPr lang="pl-PL" sz="4800" noProof="0" dirty="0">
              <a:latin typeface="+mn-lt"/>
            </a:endParaRPr>
          </a:p>
        </p:txBody>
      </p:sp>
      <p:sp>
        <p:nvSpPr>
          <p:cNvPr id="11" name="AutoShape 4">
            <a:extLst>
              <a:ext uri="{FF2B5EF4-FFF2-40B4-BE49-F238E27FC236}">
                <a16:creationId xmlns:a16="http://schemas.microsoft.com/office/drawing/2014/main" id="{5F3DFE5E-A989-BDE6-D9A9-AD5C0CAD3E4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 name="pole tekstowe 2">
            <a:extLst>
              <a:ext uri="{FF2B5EF4-FFF2-40B4-BE49-F238E27FC236}">
                <a16:creationId xmlns:a16="http://schemas.microsoft.com/office/drawing/2014/main" id="{F8DD5FA8-226A-FB98-6153-4F44034420CB}"/>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err="1"/>
              <a:t>Cellpack</a:t>
            </a:r>
            <a:endParaRPr lang="pl-PL" sz="1050" dirty="0"/>
          </a:p>
        </p:txBody>
      </p:sp>
      <p:pic>
        <p:nvPicPr>
          <p:cNvPr id="5" name="Obraz 4">
            <a:extLst>
              <a:ext uri="{FF2B5EF4-FFF2-40B4-BE49-F238E27FC236}">
                <a16:creationId xmlns:a16="http://schemas.microsoft.com/office/drawing/2014/main" id="{2C984779-D10A-6AE4-6C55-A7EF992D5F02}"/>
              </a:ext>
            </a:extLst>
          </p:cNvPr>
          <p:cNvPicPr>
            <a:picLocks noChangeAspect="1"/>
          </p:cNvPicPr>
          <p:nvPr/>
        </p:nvPicPr>
        <p:blipFill>
          <a:blip r:embed="rId2"/>
          <a:stretch>
            <a:fillRect/>
          </a:stretch>
        </p:blipFill>
        <p:spPr>
          <a:xfrm>
            <a:off x="1416914" y="2263039"/>
            <a:ext cx="9358171" cy="2331922"/>
          </a:xfrm>
          <a:prstGeom prst="rect">
            <a:avLst/>
          </a:prstGeom>
        </p:spPr>
      </p:pic>
      <p:sp>
        <p:nvSpPr>
          <p:cNvPr id="6" name="pole tekstowe 5">
            <a:extLst>
              <a:ext uri="{FF2B5EF4-FFF2-40B4-BE49-F238E27FC236}">
                <a16:creationId xmlns:a16="http://schemas.microsoft.com/office/drawing/2014/main" id="{B073A6B3-DB34-1A5A-ED28-AE615270F648}"/>
              </a:ext>
            </a:extLst>
          </p:cNvPr>
          <p:cNvSpPr txBox="1"/>
          <p:nvPr/>
        </p:nvSpPr>
        <p:spPr>
          <a:xfrm>
            <a:off x="524914" y="1016905"/>
            <a:ext cx="11222378" cy="369332"/>
          </a:xfrm>
          <a:prstGeom prst="rect">
            <a:avLst/>
          </a:prstGeom>
          <a:noFill/>
        </p:spPr>
        <p:txBody>
          <a:bodyPr wrap="square" rtlCol="0">
            <a:spAutoFit/>
          </a:bodyPr>
          <a:lstStyle/>
          <a:p>
            <a:pPr algn="l"/>
            <a:r>
              <a:rPr lang="pl-PL" dirty="0">
                <a:latin typeface="Arial" panose="020B0604020202020204" pitchFamily="34" charset="0"/>
              </a:rPr>
              <a:t>Kable powinny być docięte na równe, łączące się ze sobą na styk odcinki</a:t>
            </a:r>
            <a:r>
              <a:rPr lang="pl-PL" sz="1800" i="0" u="none" strike="noStrike" baseline="0" dirty="0">
                <a:latin typeface="Arial" panose="020B0604020202020204" pitchFamily="34" charset="0"/>
              </a:rPr>
              <a:t> </a:t>
            </a:r>
            <a:endParaRPr lang="pl-PL" dirty="0"/>
          </a:p>
        </p:txBody>
      </p:sp>
    </p:spTree>
    <p:extLst>
      <p:ext uri="{BB962C8B-B14F-4D97-AF65-F5344CB8AC3E}">
        <p14:creationId xmlns:p14="http://schemas.microsoft.com/office/powerpoint/2010/main" val="2233722886"/>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9D162-372E-DF2F-1B46-630904F3C48D}"/>
            </a:ext>
          </a:extLst>
        </p:cNvPr>
        <p:cNvGrpSpPr/>
        <p:nvPr/>
      </p:nvGrpSpPr>
      <p:grpSpPr>
        <a:xfrm>
          <a:off x="0" y="0"/>
          <a:ext cx="0" cy="0"/>
          <a:chOff x="0" y="0"/>
          <a:chExt cx="0" cy="0"/>
        </a:xfrm>
      </p:grpSpPr>
      <p:pic>
        <p:nvPicPr>
          <p:cNvPr id="5" name="Obraz 4">
            <a:extLst>
              <a:ext uri="{FF2B5EF4-FFF2-40B4-BE49-F238E27FC236}">
                <a16:creationId xmlns:a16="http://schemas.microsoft.com/office/drawing/2014/main" id="{9EDFCF4F-33BC-D850-C959-995DBB8B4705}"/>
              </a:ext>
            </a:extLst>
          </p:cNvPr>
          <p:cNvPicPr>
            <a:picLocks noChangeAspect="1"/>
          </p:cNvPicPr>
          <p:nvPr/>
        </p:nvPicPr>
        <p:blipFill>
          <a:blip r:embed="rId2"/>
          <a:stretch>
            <a:fillRect/>
          </a:stretch>
        </p:blipFill>
        <p:spPr>
          <a:xfrm>
            <a:off x="4158271" y="652725"/>
            <a:ext cx="7933107" cy="3200677"/>
          </a:xfrm>
          <a:prstGeom prst="rect">
            <a:avLst/>
          </a:prstGeom>
        </p:spPr>
      </p:pic>
      <p:sp>
        <p:nvSpPr>
          <p:cNvPr id="2" name="Tytuł 1">
            <a:extLst>
              <a:ext uri="{FF2B5EF4-FFF2-40B4-BE49-F238E27FC236}">
                <a16:creationId xmlns:a16="http://schemas.microsoft.com/office/drawing/2014/main" id="{AEF88DED-B022-51BE-C890-1B36803D2404}"/>
              </a:ext>
            </a:extLst>
          </p:cNvPr>
          <p:cNvSpPr>
            <a:spLocks noGrp="1"/>
          </p:cNvSpPr>
          <p:nvPr>
            <p:ph type="ctrTitle"/>
          </p:nvPr>
        </p:nvSpPr>
        <p:spPr>
          <a:xfrm>
            <a:off x="365759" y="9368"/>
            <a:ext cx="11540691" cy="841191"/>
          </a:xfrm>
        </p:spPr>
        <p:txBody>
          <a:bodyPr>
            <a:normAutofit/>
          </a:bodyPr>
          <a:lstStyle/>
          <a:p>
            <a:r>
              <a:rPr lang="pl-PL" sz="4800" dirty="0">
                <a:latin typeface="+mn-lt"/>
              </a:rPr>
              <a:t>Mufy żelowe</a:t>
            </a:r>
            <a:endParaRPr lang="pl-PL" sz="4800" noProof="0" dirty="0">
              <a:latin typeface="+mn-lt"/>
            </a:endParaRPr>
          </a:p>
        </p:txBody>
      </p:sp>
      <p:sp>
        <p:nvSpPr>
          <p:cNvPr id="11" name="AutoShape 4">
            <a:extLst>
              <a:ext uri="{FF2B5EF4-FFF2-40B4-BE49-F238E27FC236}">
                <a16:creationId xmlns:a16="http://schemas.microsoft.com/office/drawing/2014/main" id="{DE81047F-50C3-4977-01E6-67F8B820576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4A1DC0FD-9865-AD8F-57C6-FC17903EB028}"/>
              </a:ext>
            </a:extLst>
          </p:cNvPr>
          <p:cNvSpPr txBox="1"/>
          <p:nvPr/>
        </p:nvSpPr>
        <p:spPr>
          <a:xfrm>
            <a:off x="-127978" y="1452463"/>
            <a:ext cx="3976078" cy="646331"/>
          </a:xfrm>
          <a:prstGeom prst="rect">
            <a:avLst/>
          </a:prstGeom>
          <a:noFill/>
        </p:spPr>
        <p:txBody>
          <a:bodyPr wrap="square" rtlCol="0">
            <a:spAutoFit/>
          </a:bodyPr>
          <a:lstStyle/>
          <a:p>
            <a:pPr lvl="1" algn="just">
              <a:spcAft>
                <a:spcPts val="1650"/>
              </a:spcAft>
            </a:pPr>
            <a:r>
              <a:rPr lang="pl-PL" dirty="0"/>
              <a:t>Łączone kable należy przygotować zgodnie z instrukcją producenta</a:t>
            </a:r>
          </a:p>
        </p:txBody>
      </p:sp>
      <p:sp>
        <p:nvSpPr>
          <p:cNvPr id="3" name="pole tekstowe 2">
            <a:extLst>
              <a:ext uri="{FF2B5EF4-FFF2-40B4-BE49-F238E27FC236}">
                <a16:creationId xmlns:a16="http://schemas.microsoft.com/office/drawing/2014/main" id="{433DF55F-548F-C0CE-B8CC-BE8B0F467D57}"/>
              </a:ext>
            </a:extLst>
          </p:cNvPr>
          <p:cNvSpPr txBox="1"/>
          <p:nvPr/>
        </p:nvSpPr>
        <p:spPr>
          <a:xfrm>
            <a:off x="10504343" y="6489941"/>
            <a:ext cx="2097232" cy="253916"/>
          </a:xfrm>
          <a:prstGeom prst="rect">
            <a:avLst/>
          </a:prstGeom>
          <a:noFill/>
        </p:spPr>
        <p:txBody>
          <a:bodyPr wrap="square" rtlCol="0">
            <a:spAutoFit/>
          </a:bodyPr>
          <a:lstStyle/>
          <a:p>
            <a:r>
              <a:rPr lang="pl-PL" sz="1050" dirty="0"/>
              <a:t>Źródło: </a:t>
            </a:r>
            <a:r>
              <a:rPr lang="pl-PL" sz="1050" dirty="0" err="1"/>
              <a:t>Cellpack</a:t>
            </a:r>
            <a:endParaRPr lang="pl-PL" sz="1050" dirty="0"/>
          </a:p>
        </p:txBody>
      </p:sp>
      <p:pic>
        <p:nvPicPr>
          <p:cNvPr id="7" name="Obraz 6">
            <a:extLst>
              <a:ext uri="{FF2B5EF4-FFF2-40B4-BE49-F238E27FC236}">
                <a16:creationId xmlns:a16="http://schemas.microsoft.com/office/drawing/2014/main" id="{480A7E01-4B52-01EB-09E0-81E63AC2C197}"/>
              </a:ext>
            </a:extLst>
          </p:cNvPr>
          <p:cNvPicPr>
            <a:picLocks noChangeAspect="1"/>
          </p:cNvPicPr>
          <p:nvPr/>
        </p:nvPicPr>
        <p:blipFill>
          <a:blip r:embed="rId3"/>
          <a:stretch>
            <a:fillRect/>
          </a:stretch>
        </p:blipFill>
        <p:spPr>
          <a:xfrm>
            <a:off x="262988" y="2868154"/>
            <a:ext cx="7012132" cy="3748745"/>
          </a:xfrm>
          <a:prstGeom prst="rect">
            <a:avLst/>
          </a:prstGeom>
        </p:spPr>
      </p:pic>
    </p:spTree>
    <p:extLst>
      <p:ext uri="{BB962C8B-B14F-4D97-AF65-F5344CB8AC3E}">
        <p14:creationId xmlns:p14="http://schemas.microsoft.com/office/powerpoint/2010/main" val="741364625"/>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8174F-B303-16F8-B616-83E94D7462A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3108CFB-A08F-BAA7-A71E-CE7B05C64E6B}"/>
              </a:ext>
            </a:extLst>
          </p:cNvPr>
          <p:cNvSpPr>
            <a:spLocks noGrp="1"/>
          </p:cNvSpPr>
          <p:nvPr>
            <p:ph type="ctrTitle"/>
          </p:nvPr>
        </p:nvSpPr>
        <p:spPr>
          <a:xfrm>
            <a:off x="365759" y="114143"/>
            <a:ext cx="11540691" cy="841191"/>
          </a:xfrm>
        </p:spPr>
        <p:txBody>
          <a:bodyPr>
            <a:normAutofit/>
          </a:bodyPr>
          <a:lstStyle/>
          <a:p>
            <a:r>
              <a:rPr lang="pl-PL" sz="4800" dirty="0">
                <a:latin typeface="+mn-lt"/>
              </a:rPr>
              <a:t>Mufy żelowe</a:t>
            </a:r>
            <a:endParaRPr lang="pl-PL" sz="4800" noProof="0" dirty="0">
              <a:latin typeface="+mn-lt"/>
            </a:endParaRPr>
          </a:p>
        </p:txBody>
      </p:sp>
      <p:sp>
        <p:nvSpPr>
          <p:cNvPr id="11" name="AutoShape 4">
            <a:extLst>
              <a:ext uri="{FF2B5EF4-FFF2-40B4-BE49-F238E27FC236}">
                <a16:creationId xmlns:a16="http://schemas.microsoft.com/office/drawing/2014/main" id="{BEEE88A8-8BB3-240A-85B7-EBF61170379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B0F947B0-9C0A-45DE-AD96-5BB08785A3B6}"/>
              </a:ext>
            </a:extLst>
          </p:cNvPr>
          <p:cNvSpPr txBox="1"/>
          <p:nvPr/>
        </p:nvSpPr>
        <p:spPr>
          <a:xfrm>
            <a:off x="694460" y="1378387"/>
            <a:ext cx="10803078" cy="369332"/>
          </a:xfrm>
          <a:prstGeom prst="rect">
            <a:avLst/>
          </a:prstGeom>
          <a:noFill/>
        </p:spPr>
        <p:txBody>
          <a:bodyPr wrap="square" rtlCol="0">
            <a:spAutoFit/>
          </a:bodyPr>
          <a:lstStyle/>
          <a:p>
            <a:pPr lvl="1">
              <a:spcAft>
                <a:spcPts val="1650"/>
              </a:spcAft>
            </a:pPr>
            <a:r>
              <a:rPr lang="pl-PL" dirty="0"/>
              <a:t>Złączki śrubowe należy dokręcić z odpowiednim podanym przez producenta momentem obrotowym</a:t>
            </a:r>
          </a:p>
        </p:txBody>
      </p:sp>
      <p:sp>
        <p:nvSpPr>
          <p:cNvPr id="3" name="pole tekstowe 2">
            <a:extLst>
              <a:ext uri="{FF2B5EF4-FFF2-40B4-BE49-F238E27FC236}">
                <a16:creationId xmlns:a16="http://schemas.microsoft.com/office/drawing/2014/main" id="{106A12BF-2CF3-411D-69E0-28B345DAA161}"/>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err="1"/>
              <a:t>Cellpack</a:t>
            </a:r>
            <a:endParaRPr lang="pl-PL" sz="1050" dirty="0"/>
          </a:p>
        </p:txBody>
      </p:sp>
      <p:pic>
        <p:nvPicPr>
          <p:cNvPr id="5" name="Obraz 4">
            <a:extLst>
              <a:ext uri="{FF2B5EF4-FFF2-40B4-BE49-F238E27FC236}">
                <a16:creationId xmlns:a16="http://schemas.microsoft.com/office/drawing/2014/main" id="{81748E39-DA6A-2F5F-01F6-DB25A73B9120}"/>
              </a:ext>
            </a:extLst>
          </p:cNvPr>
          <p:cNvPicPr>
            <a:picLocks noChangeAspect="1"/>
          </p:cNvPicPr>
          <p:nvPr/>
        </p:nvPicPr>
        <p:blipFill>
          <a:blip r:embed="rId2"/>
          <a:stretch>
            <a:fillRect/>
          </a:stretch>
        </p:blipFill>
        <p:spPr>
          <a:xfrm>
            <a:off x="2190411" y="2713895"/>
            <a:ext cx="7811177" cy="2408129"/>
          </a:xfrm>
          <a:prstGeom prst="rect">
            <a:avLst/>
          </a:prstGeom>
        </p:spPr>
      </p:pic>
    </p:spTree>
    <p:extLst>
      <p:ext uri="{BB962C8B-B14F-4D97-AF65-F5344CB8AC3E}">
        <p14:creationId xmlns:p14="http://schemas.microsoft.com/office/powerpoint/2010/main" val="2055469455"/>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3F7DB-B01D-48A7-1B86-1EA720CEA65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72A123D-E988-0D37-844D-F248D3D5D862}"/>
              </a:ext>
            </a:extLst>
          </p:cNvPr>
          <p:cNvSpPr>
            <a:spLocks noGrp="1"/>
          </p:cNvSpPr>
          <p:nvPr>
            <p:ph type="ctrTitle"/>
          </p:nvPr>
        </p:nvSpPr>
        <p:spPr>
          <a:xfrm>
            <a:off x="365759" y="114143"/>
            <a:ext cx="11540691" cy="841191"/>
          </a:xfrm>
        </p:spPr>
        <p:txBody>
          <a:bodyPr>
            <a:normAutofit/>
          </a:bodyPr>
          <a:lstStyle/>
          <a:p>
            <a:r>
              <a:rPr lang="pl-PL" sz="4800" dirty="0">
                <a:latin typeface="+mn-lt"/>
              </a:rPr>
              <a:t>Mufy żelowe</a:t>
            </a:r>
            <a:endParaRPr lang="pl-PL" sz="4800" noProof="0" dirty="0">
              <a:latin typeface="+mn-lt"/>
            </a:endParaRPr>
          </a:p>
        </p:txBody>
      </p:sp>
      <p:sp>
        <p:nvSpPr>
          <p:cNvPr id="11" name="AutoShape 4">
            <a:extLst>
              <a:ext uri="{FF2B5EF4-FFF2-40B4-BE49-F238E27FC236}">
                <a16:creationId xmlns:a16="http://schemas.microsoft.com/office/drawing/2014/main" id="{8143DF42-F9FC-1FF7-5EEE-E43D2C5928E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80B642F9-2FF7-652E-CDAA-C094319F7112}"/>
              </a:ext>
            </a:extLst>
          </p:cNvPr>
          <p:cNvSpPr txBox="1"/>
          <p:nvPr/>
        </p:nvSpPr>
        <p:spPr>
          <a:xfrm>
            <a:off x="684072" y="1090513"/>
            <a:ext cx="10745928" cy="369332"/>
          </a:xfrm>
          <a:prstGeom prst="rect">
            <a:avLst/>
          </a:prstGeom>
          <a:noFill/>
        </p:spPr>
        <p:txBody>
          <a:bodyPr wrap="square" rtlCol="0">
            <a:spAutoFit/>
          </a:bodyPr>
          <a:lstStyle/>
          <a:p>
            <a:pPr>
              <a:spcAft>
                <a:spcPts val="1650"/>
              </a:spcAft>
            </a:pPr>
            <a:r>
              <a:rPr lang="pl-PL" dirty="0"/>
              <a:t>W zależności od rodzaju mufy i zastosowanych złączek należy odpowiednio rozłożyć je w mufie wypełnionej żelem</a:t>
            </a:r>
          </a:p>
        </p:txBody>
      </p:sp>
      <p:sp>
        <p:nvSpPr>
          <p:cNvPr id="3" name="pole tekstowe 2">
            <a:extLst>
              <a:ext uri="{FF2B5EF4-FFF2-40B4-BE49-F238E27FC236}">
                <a16:creationId xmlns:a16="http://schemas.microsoft.com/office/drawing/2014/main" id="{174116DB-654F-9793-5DCA-21AD5DB4C30E}"/>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err="1"/>
              <a:t>Cellpack</a:t>
            </a:r>
            <a:endParaRPr lang="pl-PL" sz="1050" dirty="0"/>
          </a:p>
        </p:txBody>
      </p:sp>
      <p:pic>
        <p:nvPicPr>
          <p:cNvPr id="5" name="Obraz 4">
            <a:extLst>
              <a:ext uri="{FF2B5EF4-FFF2-40B4-BE49-F238E27FC236}">
                <a16:creationId xmlns:a16="http://schemas.microsoft.com/office/drawing/2014/main" id="{23B5B624-5BDC-DD0D-0947-3EA5537D52B4}"/>
              </a:ext>
            </a:extLst>
          </p:cNvPr>
          <p:cNvPicPr>
            <a:picLocks noChangeAspect="1"/>
          </p:cNvPicPr>
          <p:nvPr/>
        </p:nvPicPr>
        <p:blipFill>
          <a:blip r:embed="rId2"/>
          <a:stretch>
            <a:fillRect/>
          </a:stretch>
        </p:blipFill>
        <p:spPr>
          <a:xfrm>
            <a:off x="2220894" y="2316383"/>
            <a:ext cx="7750212" cy="2225233"/>
          </a:xfrm>
          <a:prstGeom prst="rect">
            <a:avLst/>
          </a:prstGeom>
        </p:spPr>
      </p:pic>
    </p:spTree>
    <p:extLst>
      <p:ext uri="{BB962C8B-B14F-4D97-AF65-F5344CB8AC3E}">
        <p14:creationId xmlns:p14="http://schemas.microsoft.com/office/powerpoint/2010/main" val="3212295940"/>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173C6-7A4A-7B47-A176-6F995FD7220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500FFC1-64F0-E342-AE0A-A5C9BF257774}"/>
              </a:ext>
            </a:extLst>
          </p:cNvPr>
          <p:cNvSpPr>
            <a:spLocks noGrp="1"/>
          </p:cNvSpPr>
          <p:nvPr>
            <p:ph type="ctrTitle"/>
          </p:nvPr>
        </p:nvSpPr>
        <p:spPr>
          <a:xfrm>
            <a:off x="365759" y="114143"/>
            <a:ext cx="11540691" cy="841191"/>
          </a:xfrm>
        </p:spPr>
        <p:txBody>
          <a:bodyPr>
            <a:normAutofit/>
          </a:bodyPr>
          <a:lstStyle/>
          <a:p>
            <a:r>
              <a:rPr lang="pl-PL" sz="4800" dirty="0">
                <a:latin typeface="+mn-lt"/>
              </a:rPr>
              <a:t>Mufy żelowe</a:t>
            </a:r>
            <a:endParaRPr lang="pl-PL" sz="4800" noProof="0" dirty="0">
              <a:latin typeface="+mn-lt"/>
            </a:endParaRPr>
          </a:p>
        </p:txBody>
      </p:sp>
      <p:sp>
        <p:nvSpPr>
          <p:cNvPr id="11" name="AutoShape 4">
            <a:extLst>
              <a:ext uri="{FF2B5EF4-FFF2-40B4-BE49-F238E27FC236}">
                <a16:creationId xmlns:a16="http://schemas.microsoft.com/office/drawing/2014/main" id="{A122CF87-D164-A6FE-4ED6-EC3A5003241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9709E2E3-863A-5EC8-4631-AC3C35F33E3D}"/>
              </a:ext>
            </a:extLst>
          </p:cNvPr>
          <p:cNvSpPr txBox="1"/>
          <p:nvPr/>
        </p:nvSpPr>
        <p:spPr>
          <a:xfrm>
            <a:off x="684071" y="1090513"/>
            <a:ext cx="10945953" cy="369332"/>
          </a:xfrm>
          <a:prstGeom prst="rect">
            <a:avLst/>
          </a:prstGeom>
          <a:noFill/>
        </p:spPr>
        <p:txBody>
          <a:bodyPr wrap="square" rtlCol="0">
            <a:spAutoFit/>
          </a:bodyPr>
          <a:lstStyle/>
          <a:p>
            <a:pPr lvl="1">
              <a:spcAft>
                <a:spcPts val="1650"/>
              </a:spcAft>
            </a:pPr>
            <a:r>
              <a:rPr lang="pl-PL" dirty="0"/>
              <a:t>W zaznaczony sposób docisnąć kable w żel wypełniający mufę</a:t>
            </a:r>
          </a:p>
        </p:txBody>
      </p:sp>
      <p:sp>
        <p:nvSpPr>
          <p:cNvPr id="3" name="pole tekstowe 2">
            <a:extLst>
              <a:ext uri="{FF2B5EF4-FFF2-40B4-BE49-F238E27FC236}">
                <a16:creationId xmlns:a16="http://schemas.microsoft.com/office/drawing/2014/main" id="{1C8621C0-5B0C-4634-6717-376CA1B0A492}"/>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err="1"/>
              <a:t>Cellpack</a:t>
            </a:r>
            <a:endParaRPr lang="pl-PL" sz="1050" dirty="0"/>
          </a:p>
        </p:txBody>
      </p:sp>
      <p:pic>
        <p:nvPicPr>
          <p:cNvPr id="5" name="Obraz 4">
            <a:extLst>
              <a:ext uri="{FF2B5EF4-FFF2-40B4-BE49-F238E27FC236}">
                <a16:creationId xmlns:a16="http://schemas.microsoft.com/office/drawing/2014/main" id="{EBB2AC1A-9201-57B8-3360-18A553F32E1B}"/>
              </a:ext>
            </a:extLst>
          </p:cNvPr>
          <p:cNvPicPr>
            <a:picLocks noChangeAspect="1"/>
          </p:cNvPicPr>
          <p:nvPr/>
        </p:nvPicPr>
        <p:blipFill>
          <a:blip r:embed="rId2"/>
          <a:stretch>
            <a:fillRect/>
          </a:stretch>
        </p:blipFill>
        <p:spPr>
          <a:xfrm>
            <a:off x="2163739" y="1809566"/>
            <a:ext cx="7864522" cy="4229467"/>
          </a:xfrm>
          <a:prstGeom prst="rect">
            <a:avLst/>
          </a:prstGeom>
        </p:spPr>
      </p:pic>
    </p:spTree>
    <p:extLst>
      <p:ext uri="{BB962C8B-B14F-4D97-AF65-F5344CB8AC3E}">
        <p14:creationId xmlns:p14="http://schemas.microsoft.com/office/powerpoint/2010/main" val="21483975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FF1B5-5D92-EEDD-62CD-CBB7BCF5A4B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6162BB7-5046-E1BE-7CFB-23A4B01A9245}"/>
              </a:ext>
            </a:extLst>
          </p:cNvPr>
          <p:cNvSpPr>
            <a:spLocks noGrp="1"/>
          </p:cNvSpPr>
          <p:nvPr>
            <p:ph type="ctrTitle"/>
          </p:nvPr>
        </p:nvSpPr>
        <p:spPr>
          <a:xfrm>
            <a:off x="365759" y="400468"/>
            <a:ext cx="11540691" cy="841191"/>
          </a:xfrm>
        </p:spPr>
        <p:txBody>
          <a:bodyPr>
            <a:normAutofit/>
          </a:bodyPr>
          <a:lstStyle/>
          <a:p>
            <a:r>
              <a:rPr lang="pl-PL" sz="4800" dirty="0">
                <a:latin typeface="+mn-lt"/>
              </a:rPr>
              <a:t>Podział kabli nn</a:t>
            </a:r>
            <a:endParaRPr lang="pl-PL" sz="4800" noProof="0" dirty="0">
              <a:latin typeface="+mn-lt"/>
            </a:endParaRPr>
          </a:p>
        </p:txBody>
      </p:sp>
      <p:sp>
        <p:nvSpPr>
          <p:cNvPr id="3" name="Podtytuł 2">
            <a:extLst>
              <a:ext uri="{FF2B5EF4-FFF2-40B4-BE49-F238E27FC236}">
                <a16:creationId xmlns:a16="http://schemas.microsoft.com/office/drawing/2014/main" id="{AA9AB1F4-3054-FE2C-4F17-5B7A4FAE8824}"/>
              </a:ext>
            </a:extLst>
          </p:cNvPr>
          <p:cNvSpPr>
            <a:spLocks noGrp="1"/>
          </p:cNvSpPr>
          <p:nvPr>
            <p:ph type="subTitle" idx="1"/>
          </p:nvPr>
        </p:nvSpPr>
        <p:spPr>
          <a:xfrm>
            <a:off x="766762" y="2671762"/>
            <a:ext cx="10658475" cy="1514475"/>
          </a:xfrm>
        </p:spPr>
        <p:txBody>
          <a:bodyPr>
            <a:normAutofit/>
          </a:bodyPr>
          <a:lstStyle/>
          <a:p>
            <a:pPr>
              <a:lnSpc>
                <a:spcPct val="115000"/>
              </a:lnSpc>
              <a:spcAft>
                <a:spcPts val="1000"/>
              </a:spcAft>
            </a:pPr>
            <a:r>
              <a:rPr lang="pl-PL" dirty="0"/>
              <a:t>Jak widać na dotychczasowych przykładach budowy i przeznaczenia kabli nn znacznie się od siebie różnią. Nie jesteśmy w stanie szczegółowo omówić wszystkich rodzajów dlatego grupując je według przeznaczenia możemy dokonać podziału na:</a:t>
            </a:r>
          </a:p>
          <a:p>
            <a:pPr marL="342900" indent="-342900" algn="l">
              <a:lnSpc>
                <a:spcPct val="115000"/>
              </a:lnSpc>
              <a:spcAft>
                <a:spcPts val="1000"/>
              </a:spcAft>
              <a:buFont typeface="Arial" panose="020B0604020202020204" pitchFamily="34" charset="0"/>
              <a:buChar char="•"/>
            </a:pPr>
            <a:endParaRPr lang="pl-PL" dirty="0"/>
          </a:p>
        </p:txBody>
      </p:sp>
    </p:spTree>
    <p:extLst>
      <p:ext uri="{BB962C8B-B14F-4D97-AF65-F5344CB8AC3E}">
        <p14:creationId xmlns:p14="http://schemas.microsoft.com/office/powerpoint/2010/main" val="912808526"/>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3FE37-7AC8-B184-5B4E-D07CA8AFE24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1BC7AA4-4792-2B8B-2552-A6C5F9BE69BE}"/>
              </a:ext>
            </a:extLst>
          </p:cNvPr>
          <p:cNvSpPr>
            <a:spLocks noGrp="1"/>
          </p:cNvSpPr>
          <p:nvPr>
            <p:ph type="ctrTitle"/>
          </p:nvPr>
        </p:nvSpPr>
        <p:spPr>
          <a:xfrm>
            <a:off x="365759" y="114143"/>
            <a:ext cx="11540691" cy="841191"/>
          </a:xfrm>
        </p:spPr>
        <p:txBody>
          <a:bodyPr>
            <a:normAutofit/>
          </a:bodyPr>
          <a:lstStyle/>
          <a:p>
            <a:r>
              <a:rPr lang="pl-PL" sz="4800" dirty="0">
                <a:latin typeface="+mn-lt"/>
              </a:rPr>
              <a:t>Mufy żelowe</a:t>
            </a:r>
            <a:endParaRPr lang="pl-PL" sz="4800" noProof="0" dirty="0">
              <a:latin typeface="+mn-lt"/>
            </a:endParaRPr>
          </a:p>
        </p:txBody>
      </p:sp>
      <p:sp>
        <p:nvSpPr>
          <p:cNvPr id="11" name="AutoShape 4">
            <a:extLst>
              <a:ext uri="{FF2B5EF4-FFF2-40B4-BE49-F238E27FC236}">
                <a16:creationId xmlns:a16="http://schemas.microsoft.com/office/drawing/2014/main" id="{C1308AE8-E641-2947-52E0-EC0938B4C30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B297BC6D-CE6E-DD35-E634-ADA2A1D0119D}"/>
              </a:ext>
            </a:extLst>
          </p:cNvPr>
          <p:cNvSpPr txBox="1"/>
          <p:nvPr/>
        </p:nvSpPr>
        <p:spPr>
          <a:xfrm>
            <a:off x="684071" y="1090513"/>
            <a:ext cx="10869753" cy="369332"/>
          </a:xfrm>
          <a:prstGeom prst="rect">
            <a:avLst/>
          </a:prstGeom>
          <a:noFill/>
        </p:spPr>
        <p:txBody>
          <a:bodyPr wrap="square" rtlCol="0">
            <a:spAutoFit/>
          </a:bodyPr>
          <a:lstStyle/>
          <a:p>
            <a:pPr lvl="1">
              <a:spcAft>
                <a:spcPts val="1650"/>
              </a:spcAft>
            </a:pPr>
            <a:r>
              <a:rPr lang="pl-PL" dirty="0"/>
              <a:t>Docisnąć obie części mufy aż do usłyszenia kliknięcia. Zamkniętą mufę zabezpieczyć opaskami.</a:t>
            </a:r>
          </a:p>
        </p:txBody>
      </p:sp>
      <p:sp>
        <p:nvSpPr>
          <p:cNvPr id="3" name="pole tekstowe 2">
            <a:extLst>
              <a:ext uri="{FF2B5EF4-FFF2-40B4-BE49-F238E27FC236}">
                <a16:creationId xmlns:a16="http://schemas.microsoft.com/office/drawing/2014/main" id="{3DCA6502-E601-C708-75F4-41916BC230AD}"/>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err="1"/>
              <a:t>Cellpack</a:t>
            </a:r>
            <a:endParaRPr lang="pl-PL" sz="1050" dirty="0"/>
          </a:p>
        </p:txBody>
      </p:sp>
      <p:pic>
        <p:nvPicPr>
          <p:cNvPr id="5" name="Obraz 4">
            <a:extLst>
              <a:ext uri="{FF2B5EF4-FFF2-40B4-BE49-F238E27FC236}">
                <a16:creationId xmlns:a16="http://schemas.microsoft.com/office/drawing/2014/main" id="{D9431C8A-4F47-8CCA-2B4B-0F5197D26CE7}"/>
              </a:ext>
            </a:extLst>
          </p:cNvPr>
          <p:cNvPicPr>
            <a:picLocks noChangeAspect="1"/>
          </p:cNvPicPr>
          <p:nvPr/>
        </p:nvPicPr>
        <p:blipFill>
          <a:blip r:embed="rId2"/>
          <a:stretch>
            <a:fillRect/>
          </a:stretch>
        </p:blipFill>
        <p:spPr>
          <a:xfrm>
            <a:off x="2205653" y="2095341"/>
            <a:ext cx="7780694" cy="3657917"/>
          </a:xfrm>
          <a:prstGeom prst="rect">
            <a:avLst/>
          </a:prstGeom>
        </p:spPr>
      </p:pic>
    </p:spTree>
    <p:extLst>
      <p:ext uri="{BB962C8B-B14F-4D97-AF65-F5344CB8AC3E}">
        <p14:creationId xmlns:p14="http://schemas.microsoft.com/office/powerpoint/2010/main" val="2406504194"/>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93D90-2C03-7045-B35E-7DF696D4E8D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6C74EBB-4D42-1583-0FA2-5BA7E41A9B5F}"/>
              </a:ext>
            </a:extLst>
          </p:cNvPr>
          <p:cNvSpPr>
            <a:spLocks noGrp="1"/>
          </p:cNvSpPr>
          <p:nvPr>
            <p:ph type="ctrTitle"/>
          </p:nvPr>
        </p:nvSpPr>
        <p:spPr>
          <a:xfrm>
            <a:off x="365759" y="400468"/>
            <a:ext cx="11540691" cy="841191"/>
          </a:xfrm>
        </p:spPr>
        <p:txBody>
          <a:bodyPr>
            <a:normAutofit/>
          </a:bodyPr>
          <a:lstStyle/>
          <a:p>
            <a:r>
              <a:rPr lang="pl-PL" sz="4800" dirty="0">
                <a:latin typeface="+mn-lt"/>
              </a:rPr>
              <a:t>Mufy żelowe</a:t>
            </a:r>
            <a:endParaRPr lang="pl-PL" sz="4800" noProof="0" dirty="0">
              <a:latin typeface="+mn-lt"/>
            </a:endParaRPr>
          </a:p>
        </p:txBody>
      </p:sp>
      <p:sp>
        <p:nvSpPr>
          <p:cNvPr id="11" name="AutoShape 4">
            <a:extLst>
              <a:ext uri="{FF2B5EF4-FFF2-40B4-BE49-F238E27FC236}">
                <a16:creationId xmlns:a16="http://schemas.microsoft.com/office/drawing/2014/main" id="{9C412797-F877-9181-A320-94E0E6E7DB5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4" name="Obraz 3">
            <a:extLst>
              <a:ext uri="{FF2B5EF4-FFF2-40B4-BE49-F238E27FC236}">
                <a16:creationId xmlns:a16="http://schemas.microsoft.com/office/drawing/2014/main" id="{8FB0CA5C-8D68-B91B-0A30-17BFF47C2F9E}"/>
              </a:ext>
            </a:extLst>
          </p:cNvPr>
          <p:cNvPicPr>
            <a:picLocks noChangeAspect="1"/>
          </p:cNvPicPr>
          <p:nvPr/>
        </p:nvPicPr>
        <p:blipFill>
          <a:blip r:embed="rId2"/>
          <a:stretch>
            <a:fillRect/>
          </a:stretch>
        </p:blipFill>
        <p:spPr>
          <a:xfrm>
            <a:off x="1435966" y="1667438"/>
            <a:ext cx="9320068" cy="4198984"/>
          </a:xfrm>
          <a:prstGeom prst="rect">
            <a:avLst/>
          </a:prstGeom>
        </p:spPr>
      </p:pic>
      <p:pic>
        <p:nvPicPr>
          <p:cNvPr id="6" name="Obraz 5">
            <a:extLst>
              <a:ext uri="{FF2B5EF4-FFF2-40B4-BE49-F238E27FC236}">
                <a16:creationId xmlns:a16="http://schemas.microsoft.com/office/drawing/2014/main" id="{CEE39C87-896B-951A-9CBF-5D624E453A81}"/>
              </a:ext>
            </a:extLst>
          </p:cNvPr>
          <p:cNvPicPr>
            <a:picLocks noChangeAspect="1"/>
          </p:cNvPicPr>
          <p:nvPr/>
        </p:nvPicPr>
        <p:blipFill>
          <a:blip r:embed="rId3"/>
          <a:stretch>
            <a:fillRect/>
          </a:stretch>
        </p:blipFill>
        <p:spPr>
          <a:xfrm>
            <a:off x="7034674" y="5432044"/>
            <a:ext cx="1760373" cy="434378"/>
          </a:xfrm>
          <a:prstGeom prst="rect">
            <a:avLst/>
          </a:prstGeom>
        </p:spPr>
      </p:pic>
      <p:sp>
        <p:nvSpPr>
          <p:cNvPr id="7" name="pole tekstowe 6">
            <a:extLst>
              <a:ext uri="{FF2B5EF4-FFF2-40B4-BE49-F238E27FC236}">
                <a16:creationId xmlns:a16="http://schemas.microsoft.com/office/drawing/2014/main" id="{343951BE-F161-9B15-15D1-01081B155212}"/>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spTree>
    <p:extLst>
      <p:ext uri="{BB962C8B-B14F-4D97-AF65-F5344CB8AC3E}">
        <p14:creationId xmlns:p14="http://schemas.microsoft.com/office/powerpoint/2010/main" val="2005187670"/>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41A90-1CE5-4DFF-B188-8184E31DB38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A036CD4-D514-E73B-3D31-40A712AFE02E}"/>
              </a:ext>
            </a:extLst>
          </p:cNvPr>
          <p:cNvSpPr>
            <a:spLocks noGrp="1"/>
          </p:cNvSpPr>
          <p:nvPr>
            <p:ph type="ctrTitle"/>
          </p:nvPr>
        </p:nvSpPr>
        <p:spPr>
          <a:xfrm>
            <a:off x="365759" y="400468"/>
            <a:ext cx="11540691" cy="841191"/>
          </a:xfrm>
        </p:spPr>
        <p:txBody>
          <a:bodyPr>
            <a:normAutofit/>
          </a:bodyPr>
          <a:lstStyle/>
          <a:p>
            <a:r>
              <a:rPr lang="pl-PL" sz="4800" dirty="0">
                <a:latin typeface="+mn-lt"/>
              </a:rPr>
              <a:t>Mufy żelowe</a:t>
            </a:r>
            <a:endParaRPr lang="pl-PL" sz="4800" noProof="0" dirty="0">
              <a:latin typeface="+mn-lt"/>
            </a:endParaRPr>
          </a:p>
        </p:txBody>
      </p:sp>
      <p:sp>
        <p:nvSpPr>
          <p:cNvPr id="11" name="AutoShape 4">
            <a:extLst>
              <a:ext uri="{FF2B5EF4-FFF2-40B4-BE49-F238E27FC236}">
                <a16:creationId xmlns:a16="http://schemas.microsoft.com/office/drawing/2014/main" id="{727B4505-47A3-A897-3449-A25429D32E5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6" name="Obraz 5">
            <a:extLst>
              <a:ext uri="{FF2B5EF4-FFF2-40B4-BE49-F238E27FC236}">
                <a16:creationId xmlns:a16="http://schemas.microsoft.com/office/drawing/2014/main" id="{8430876A-9358-6A6D-6B01-0E5EDDE62225}"/>
              </a:ext>
            </a:extLst>
          </p:cNvPr>
          <p:cNvPicPr>
            <a:picLocks noChangeAspect="1"/>
          </p:cNvPicPr>
          <p:nvPr/>
        </p:nvPicPr>
        <p:blipFill>
          <a:blip r:embed="rId2"/>
          <a:stretch>
            <a:fillRect/>
          </a:stretch>
        </p:blipFill>
        <p:spPr>
          <a:xfrm>
            <a:off x="7034674" y="5432044"/>
            <a:ext cx="1760373" cy="434378"/>
          </a:xfrm>
          <a:prstGeom prst="rect">
            <a:avLst/>
          </a:prstGeom>
        </p:spPr>
      </p:pic>
      <p:pic>
        <p:nvPicPr>
          <p:cNvPr id="5" name="Obraz 4">
            <a:extLst>
              <a:ext uri="{FF2B5EF4-FFF2-40B4-BE49-F238E27FC236}">
                <a16:creationId xmlns:a16="http://schemas.microsoft.com/office/drawing/2014/main" id="{99D33C1F-E888-CA01-FACD-C6B52E490827}"/>
              </a:ext>
            </a:extLst>
          </p:cNvPr>
          <p:cNvPicPr>
            <a:picLocks noChangeAspect="1"/>
          </p:cNvPicPr>
          <p:nvPr/>
        </p:nvPicPr>
        <p:blipFill>
          <a:blip r:embed="rId3"/>
          <a:stretch>
            <a:fillRect/>
          </a:stretch>
        </p:blipFill>
        <p:spPr>
          <a:xfrm>
            <a:off x="1439776" y="1420956"/>
            <a:ext cx="9312447" cy="4016088"/>
          </a:xfrm>
          <a:prstGeom prst="rect">
            <a:avLst/>
          </a:prstGeom>
        </p:spPr>
      </p:pic>
      <p:pic>
        <p:nvPicPr>
          <p:cNvPr id="8" name="Obraz 7">
            <a:extLst>
              <a:ext uri="{FF2B5EF4-FFF2-40B4-BE49-F238E27FC236}">
                <a16:creationId xmlns:a16="http://schemas.microsoft.com/office/drawing/2014/main" id="{24F72457-00A0-76A5-B822-EDC118C85EA0}"/>
              </a:ext>
            </a:extLst>
          </p:cNvPr>
          <p:cNvPicPr>
            <a:picLocks noChangeAspect="1"/>
          </p:cNvPicPr>
          <p:nvPr/>
        </p:nvPicPr>
        <p:blipFill>
          <a:blip r:embed="rId4"/>
          <a:stretch>
            <a:fillRect/>
          </a:stretch>
        </p:blipFill>
        <p:spPr>
          <a:xfrm>
            <a:off x="6988291" y="5212446"/>
            <a:ext cx="1531753" cy="403895"/>
          </a:xfrm>
          <a:prstGeom prst="rect">
            <a:avLst/>
          </a:prstGeom>
        </p:spPr>
      </p:pic>
      <p:sp>
        <p:nvSpPr>
          <p:cNvPr id="9" name="pole tekstowe 8">
            <a:extLst>
              <a:ext uri="{FF2B5EF4-FFF2-40B4-BE49-F238E27FC236}">
                <a16:creationId xmlns:a16="http://schemas.microsoft.com/office/drawing/2014/main" id="{9B61FB55-6CD0-6310-44FE-3BDAEA1D04E7}"/>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spTree>
    <p:extLst>
      <p:ext uri="{BB962C8B-B14F-4D97-AF65-F5344CB8AC3E}">
        <p14:creationId xmlns:p14="http://schemas.microsoft.com/office/powerpoint/2010/main" val="1058117462"/>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DBC26-0D06-59C2-2171-A5D6A920F43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5F11E9D-C9F2-6472-15D4-F6435CB210E9}"/>
              </a:ext>
            </a:extLst>
          </p:cNvPr>
          <p:cNvSpPr>
            <a:spLocks noGrp="1"/>
          </p:cNvSpPr>
          <p:nvPr>
            <p:ph type="ctrTitle"/>
          </p:nvPr>
        </p:nvSpPr>
        <p:spPr>
          <a:xfrm>
            <a:off x="365759" y="40046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EEC79E42-D997-4181-27C7-4185FA0CE19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8006D3D4-DEC8-E3FA-2E0C-8F15079648E7}"/>
              </a:ext>
            </a:extLst>
          </p:cNvPr>
          <p:cNvSpPr txBox="1"/>
          <p:nvPr/>
        </p:nvSpPr>
        <p:spPr>
          <a:xfrm>
            <a:off x="637211" y="1802097"/>
            <a:ext cx="11222378" cy="369332"/>
          </a:xfrm>
          <a:prstGeom prst="rect">
            <a:avLst/>
          </a:prstGeom>
          <a:noFill/>
        </p:spPr>
        <p:txBody>
          <a:bodyPr wrap="square" rtlCol="0">
            <a:spAutoFit/>
          </a:bodyPr>
          <a:lstStyle/>
          <a:p>
            <a:pPr marL="742950" lvl="1" indent="-285750">
              <a:spcAft>
                <a:spcPts val="1650"/>
              </a:spcAft>
              <a:buFont typeface="Arial" panose="020B0604020202020204" pitchFamily="34" charset="0"/>
              <a:buChar char="•"/>
            </a:pPr>
            <a:r>
              <a:rPr lang="pl-PL" dirty="0"/>
              <a:t>Mufy </a:t>
            </a:r>
            <a:r>
              <a:rPr lang="pl-PL" b="1" dirty="0"/>
              <a:t>żywiczne</a:t>
            </a:r>
            <a:r>
              <a:rPr lang="pl-PL" dirty="0"/>
              <a:t> – wypełnione żywicą, która utwardza się po aplikacji, zapewniając trwałe i odporne połączenie.</a:t>
            </a:r>
          </a:p>
        </p:txBody>
      </p:sp>
      <p:pic>
        <p:nvPicPr>
          <p:cNvPr id="2050" name="Picture 2" descr="T 1 WAGO">
            <a:extLst>
              <a:ext uri="{FF2B5EF4-FFF2-40B4-BE49-F238E27FC236}">
                <a16:creationId xmlns:a16="http://schemas.microsoft.com/office/drawing/2014/main" id="{CC1F3002-5E20-8D69-CBA6-A184C7CFEA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0900" y="2410691"/>
            <a:ext cx="5715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3742421"/>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F372A-12C3-043E-FD4A-D48F3AD8083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9A4FCE5-6370-2A3E-DBB5-CE8DE9989967}"/>
              </a:ext>
            </a:extLst>
          </p:cNvPr>
          <p:cNvSpPr>
            <a:spLocks noGrp="1"/>
          </p:cNvSpPr>
          <p:nvPr>
            <p:ph type="ctrTitle"/>
          </p:nvPr>
        </p:nvSpPr>
        <p:spPr>
          <a:xfrm>
            <a:off x="365759" y="17879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7CD3ADFC-0D0F-C645-7271-5D1B099C5B1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39C4C10A-4A64-06FD-D3B2-FE36AD083A79}"/>
              </a:ext>
            </a:extLst>
          </p:cNvPr>
          <p:cNvSpPr txBox="1"/>
          <p:nvPr/>
        </p:nvSpPr>
        <p:spPr>
          <a:xfrm>
            <a:off x="637211" y="1210972"/>
            <a:ext cx="11019080" cy="646331"/>
          </a:xfrm>
          <a:prstGeom prst="rect">
            <a:avLst/>
          </a:prstGeom>
          <a:noFill/>
        </p:spPr>
        <p:txBody>
          <a:bodyPr wrap="square" rtlCol="0">
            <a:spAutoFit/>
          </a:bodyPr>
          <a:lstStyle/>
          <a:p>
            <a:pPr algn="ctr">
              <a:spcAft>
                <a:spcPts val="1650"/>
              </a:spcAft>
            </a:pPr>
            <a:r>
              <a:rPr lang="pl-PL" dirty="0"/>
              <a:t>W zależności od rodzaju żywicy mogą być różne sposoby jej przygotowania. </a:t>
            </a:r>
            <a:br>
              <a:rPr lang="pl-PL" dirty="0"/>
            </a:br>
            <a:r>
              <a:rPr lang="pl-PL" dirty="0"/>
              <a:t>Poniżej instrukcja przygotowania </a:t>
            </a:r>
            <a:r>
              <a:rPr lang="pl-PL" b="1" dirty="0"/>
              <a:t>żywicy EG </a:t>
            </a:r>
            <a:r>
              <a:rPr lang="pl-PL" dirty="0"/>
              <a:t>do zalania muf żywicznych</a:t>
            </a:r>
          </a:p>
        </p:txBody>
      </p:sp>
      <p:sp>
        <p:nvSpPr>
          <p:cNvPr id="3" name="pole tekstowe 2">
            <a:extLst>
              <a:ext uri="{FF2B5EF4-FFF2-40B4-BE49-F238E27FC236}">
                <a16:creationId xmlns:a16="http://schemas.microsoft.com/office/drawing/2014/main" id="{4215462C-2575-6F2D-5C84-E0F4B6B7863D}"/>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9" name="Obraz 8">
            <a:extLst>
              <a:ext uri="{FF2B5EF4-FFF2-40B4-BE49-F238E27FC236}">
                <a16:creationId xmlns:a16="http://schemas.microsoft.com/office/drawing/2014/main" id="{A833521F-D3BC-DBBF-01DE-368EBE614446}"/>
              </a:ext>
            </a:extLst>
          </p:cNvPr>
          <p:cNvPicPr>
            <a:picLocks noChangeAspect="1"/>
          </p:cNvPicPr>
          <p:nvPr/>
        </p:nvPicPr>
        <p:blipFill>
          <a:blip r:embed="rId2"/>
          <a:stretch>
            <a:fillRect/>
          </a:stretch>
        </p:blipFill>
        <p:spPr>
          <a:xfrm>
            <a:off x="3274549" y="3240748"/>
            <a:ext cx="8487960" cy="3343742"/>
          </a:xfrm>
          <a:prstGeom prst="rect">
            <a:avLst/>
          </a:prstGeom>
        </p:spPr>
      </p:pic>
      <p:pic>
        <p:nvPicPr>
          <p:cNvPr id="12" name="Obraz 11">
            <a:extLst>
              <a:ext uri="{FF2B5EF4-FFF2-40B4-BE49-F238E27FC236}">
                <a16:creationId xmlns:a16="http://schemas.microsoft.com/office/drawing/2014/main" id="{9FF555C7-9332-5A9F-326E-E8DB5AD335D0}"/>
              </a:ext>
            </a:extLst>
          </p:cNvPr>
          <p:cNvPicPr>
            <a:picLocks noChangeAspect="1"/>
          </p:cNvPicPr>
          <p:nvPr/>
        </p:nvPicPr>
        <p:blipFill>
          <a:blip r:embed="rId3"/>
          <a:stretch>
            <a:fillRect/>
          </a:stretch>
        </p:blipFill>
        <p:spPr>
          <a:xfrm>
            <a:off x="207818" y="1973156"/>
            <a:ext cx="2981741" cy="1086002"/>
          </a:xfrm>
          <a:prstGeom prst="rect">
            <a:avLst/>
          </a:prstGeom>
        </p:spPr>
      </p:pic>
    </p:spTree>
    <p:extLst>
      <p:ext uri="{BB962C8B-B14F-4D97-AF65-F5344CB8AC3E}">
        <p14:creationId xmlns:p14="http://schemas.microsoft.com/office/powerpoint/2010/main" val="1582268287"/>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B1444-8970-1419-5EBC-D12D76DAED8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52A60C5-193B-A9BF-1F25-58717005CDE6}"/>
              </a:ext>
            </a:extLst>
          </p:cNvPr>
          <p:cNvSpPr>
            <a:spLocks noGrp="1"/>
          </p:cNvSpPr>
          <p:nvPr>
            <p:ph type="ctrTitle"/>
          </p:nvPr>
        </p:nvSpPr>
        <p:spPr>
          <a:xfrm>
            <a:off x="365759" y="17879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C0481F86-BC40-11F5-C782-E485796B34E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18266CDC-563C-5F02-C9C2-7688B3285F20}"/>
              </a:ext>
            </a:extLst>
          </p:cNvPr>
          <p:cNvSpPr txBox="1"/>
          <p:nvPr/>
        </p:nvSpPr>
        <p:spPr>
          <a:xfrm>
            <a:off x="637211" y="1210972"/>
            <a:ext cx="11019080" cy="646331"/>
          </a:xfrm>
          <a:prstGeom prst="rect">
            <a:avLst/>
          </a:prstGeom>
          <a:noFill/>
        </p:spPr>
        <p:txBody>
          <a:bodyPr wrap="square" rtlCol="0">
            <a:spAutoFit/>
          </a:bodyPr>
          <a:lstStyle/>
          <a:p>
            <a:pPr algn="ctr">
              <a:spcAft>
                <a:spcPts val="1650"/>
              </a:spcAft>
            </a:pPr>
            <a:r>
              <a:rPr lang="pl-PL" dirty="0"/>
              <a:t>W zależności od rodzaju żywicy mogą być różne sposoby jej przygotowania. </a:t>
            </a:r>
            <a:br>
              <a:rPr lang="pl-PL" dirty="0"/>
            </a:br>
            <a:r>
              <a:rPr lang="pl-PL" dirty="0"/>
              <a:t>Poniżej instrukcja przygotowania </a:t>
            </a:r>
            <a:r>
              <a:rPr lang="pl-PL" b="1" dirty="0"/>
              <a:t>żywicy EG </a:t>
            </a:r>
            <a:r>
              <a:rPr lang="pl-PL" dirty="0"/>
              <a:t>do zalania muf żywicznych</a:t>
            </a:r>
          </a:p>
        </p:txBody>
      </p:sp>
      <p:sp>
        <p:nvSpPr>
          <p:cNvPr id="3" name="pole tekstowe 2">
            <a:extLst>
              <a:ext uri="{FF2B5EF4-FFF2-40B4-BE49-F238E27FC236}">
                <a16:creationId xmlns:a16="http://schemas.microsoft.com/office/drawing/2014/main" id="{4E8BD472-13E5-E5BC-8B84-7A047F70FA82}"/>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9" name="Obraz 8">
            <a:extLst>
              <a:ext uri="{FF2B5EF4-FFF2-40B4-BE49-F238E27FC236}">
                <a16:creationId xmlns:a16="http://schemas.microsoft.com/office/drawing/2014/main" id="{886E4E09-22F6-858B-94D6-33FDADCAB23E}"/>
              </a:ext>
            </a:extLst>
          </p:cNvPr>
          <p:cNvPicPr>
            <a:picLocks noChangeAspect="1"/>
          </p:cNvPicPr>
          <p:nvPr/>
        </p:nvPicPr>
        <p:blipFill>
          <a:blip r:embed="rId2"/>
          <a:stretch>
            <a:fillRect/>
          </a:stretch>
        </p:blipFill>
        <p:spPr>
          <a:xfrm>
            <a:off x="3274549" y="3240748"/>
            <a:ext cx="8487960" cy="3343742"/>
          </a:xfrm>
          <a:prstGeom prst="rect">
            <a:avLst/>
          </a:prstGeom>
        </p:spPr>
      </p:pic>
      <p:pic>
        <p:nvPicPr>
          <p:cNvPr id="12" name="Obraz 11">
            <a:extLst>
              <a:ext uri="{FF2B5EF4-FFF2-40B4-BE49-F238E27FC236}">
                <a16:creationId xmlns:a16="http://schemas.microsoft.com/office/drawing/2014/main" id="{C055E153-01D5-D280-D574-4EE1485C7FAF}"/>
              </a:ext>
            </a:extLst>
          </p:cNvPr>
          <p:cNvPicPr>
            <a:picLocks noChangeAspect="1"/>
          </p:cNvPicPr>
          <p:nvPr/>
        </p:nvPicPr>
        <p:blipFill>
          <a:blip r:embed="rId3"/>
          <a:stretch>
            <a:fillRect/>
          </a:stretch>
        </p:blipFill>
        <p:spPr>
          <a:xfrm>
            <a:off x="5740400" y="2006024"/>
            <a:ext cx="2981741" cy="1086002"/>
          </a:xfrm>
          <a:prstGeom prst="rect">
            <a:avLst/>
          </a:prstGeom>
        </p:spPr>
      </p:pic>
      <p:sp>
        <p:nvSpPr>
          <p:cNvPr id="4" name="pole tekstowe 3">
            <a:extLst>
              <a:ext uri="{FF2B5EF4-FFF2-40B4-BE49-F238E27FC236}">
                <a16:creationId xmlns:a16="http://schemas.microsoft.com/office/drawing/2014/main" id="{7FEC46CE-E7B2-9686-971F-8A8884E0CC90}"/>
              </a:ext>
            </a:extLst>
          </p:cNvPr>
          <p:cNvSpPr txBox="1"/>
          <p:nvPr/>
        </p:nvSpPr>
        <p:spPr>
          <a:xfrm>
            <a:off x="230860" y="3119644"/>
            <a:ext cx="2835613" cy="1200329"/>
          </a:xfrm>
          <a:prstGeom prst="rect">
            <a:avLst/>
          </a:prstGeom>
          <a:noFill/>
        </p:spPr>
        <p:txBody>
          <a:bodyPr wrap="square" rtlCol="0">
            <a:spAutoFit/>
          </a:bodyPr>
          <a:lstStyle/>
          <a:p>
            <a:pPr algn="ctr">
              <a:spcAft>
                <a:spcPts val="1650"/>
              </a:spcAft>
            </a:pPr>
            <a:r>
              <a:rPr lang="pl-PL" dirty="0"/>
              <a:t>Sprawdź pojemność, datę ważności i inne ważne informacje podawane w instrukcji obsługi</a:t>
            </a:r>
          </a:p>
        </p:txBody>
      </p:sp>
    </p:spTree>
    <p:extLst>
      <p:ext uri="{BB962C8B-B14F-4D97-AF65-F5344CB8AC3E}">
        <p14:creationId xmlns:p14="http://schemas.microsoft.com/office/powerpoint/2010/main" val="2376786041"/>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C6C49-BE5C-31A1-0AD0-FBE68E5350A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472F524-81AB-87F5-7BB1-8E62A4EC1B0C}"/>
              </a:ext>
            </a:extLst>
          </p:cNvPr>
          <p:cNvSpPr>
            <a:spLocks noGrp="1"/>
          </p:cNvSpPr>
          <p:nvPr>
            <p:ph type="ctrTitle"/>
          </p:nvPr>
        </p:nvSpPr>
        <p:spPr>
          <a:xfrm>
            <a:off x="365759" y="17879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F53FD5B3-580C-26F2-4080-B68F4F7A305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8EC193A6-940E-714D-F6EC-184D5EEC7432}"/>
              </a:ext>
            </a:extLst>
          </p:cNvPr>
          <p:cNvSpPr txBox="1"/>
          <p:nvPr/>
        </p:nvSpPr>
        <p:spPr>
          <a:xfrm>
            <a:off x="637211" y="1210972"/>
            <a:ext cx="11019080" cy="646331"/>
          </a:xfrm>
          <a:prstGeom prst="rect">
            <a:avLst/>
          </a:prstGeom>
          <a:noFill/>
        </p:spPr>
        <p:txBody>
          <a:bodyPr wrap="square" rtlCol="0">
            <a:spAutoFit/>
          </a:bodyPr>
          <a:lstStyle/>
          <a:p>
            <a:pPr algn="ctr">
              <a:spcAft>
                <a:spcPts val="1650"/>
              </a:spcAft>
            </a:pPr>
            <a:r>
              <a:rPr lang="pl-PL" dirty="0"/>
              <a:t>W zależności od rodzaju żywicy mogą być różne sposoby jej przygotowania. </a:t>
            </a:r>
            <a:br>
              <a:rPr lang="pl-PL" dirty="0"/>
            </a:br>
            <a:r>
              <a:rPr lang="pl-PL" dirty="0"/>
              <a:t>Poniżej instrukcja przygotowania </a:t>
            </a:r>
            <a:r>
              <a:rPr lang="pl-PL" b="1" dirty="0"/>
              <a:t>żywicy EG </a:t>
            </a:r>
            <a:r>
              <a:rPr lang="pl-PL" dirty="0"/>
              <a:t>do zalania muf żywicznych</a:t>
            </a:r>
          </a:p>
        </p:txBody>
      </p:sp>
      <p:sp>
        <p:nvSpPr>
          <p:cNvPr id="3" name="pole tekstowe 2">
            <a:extLst>
              <a:ext uri="{FF2B5EF4-FFF2-40B4-BE49-F238E27FC236}">
                <a16:creationId xmlns:a16="http://schemas.microsoft.com/office/drawing/2014/main" id="{279897FB-4900-1804-920F-3ED46F81F0FB}"/>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sp>
        <p:nvSpPr>
          <p:cNvPr id="4" name="pole tekstowe 3">
            <a:extLst>
              <a:ext uri="{FF2B5EF4-FFF2-40B4-BE49-F238E27FC236}">
                <a16:creationId xmlns:a16="http://schemas.microsoft.com/office/drawing/2014/main" id="{FB3F1B91-E78B-C692-4D7E-AA97BEF1DD95}"/>
              </a:ext>
            </a:extLst>
          </p:cNvPr>
          <p:cNvSpPr txBox="1"/>
          <p:nvPr/>
        </p:nvSpPr>
        <p:spPr>
          <a:xfrm>
            <a:off x="757357" y="5763089"/>
            <a:ext cx="10677285" cy="369332"/>
          </a:xfrm>
          <a:prstGeom prst="rect">
            <a:avLst/>
          </a:prstGeom>
          <a:noFill/>
        </p:spPr>
        <p:txBody>
          <a:bodyPr wrap="square" rtlCol="0">
            <a:spAutoFit/>
          </a:bodyPr>
          <a:lstStyle/>
          <a:p>
            <a:pPr algn="ctr">
              <a:spcAft>
                <a:spcPts val="1650"/>
              </a:spcAft>
            </a:pPr>
            <a:r>
              <a:rPr lang="pl-PL" sz="1800" b="1" i="0" u="none" strike="noStrike" baseline="0" dirty="0"/>
              <a:t>Oddanie kabli do eksploatacji </a:t>
            </a:r>
            <a:r>
              <a:rPr lang="pl-PL" sz="1800" b="0" i="0" u="none" strike="noStrike" baseline="0" dirty="0"/>
              <a:t>&lt; 1 kV natychmiast po zalaniu; &gt; 1 kV </a:t>
            </a:r>
            <a:r>
              <a:rPr lang="pl-PL" sz="1800" b="0" i="0" u="none" strike="noStrike" baseline="0" dirty="0" err="1"/>
              <a:t>odczekac</a:t>
            </a:r>
            <a:r>
              <a:rPr lang="pl-PL" sz="1800" b="0" i="0" u="none" strike="noStrike" baseline="0" dirty="0"/>
              <a:t> do stwardzenia (ok. 1 godz.)</a:t>
            </a:r>
            <a:endParaRPr lang="pl-PL" dirty="0"/>
          </a:p>
        </p:txBody>
      </p:sp>
      <p:pic>
        <p:nvPicPr>
          <p:cNvPr id="6" name="Obraz 5">
            <a:extLst>
              <a:ext uri="{FF2B5EF4-FFF2-40B4-BE49-F238E27FC236}">
                <a16:creationId xmlns:a16="http://schemas.microsoft.com/office/drawing/2014/main" id="{36111B02-95EC-2BD4-2B47-223BB0807583}"/>
              </a:ext>
            </a:extLst>
          </p:cNvPr>
          <p:cNvPicPr>
            <a:picLocks noChangeAspect="1"/>
          </p:cNvPicPr>
          <p:nvPr/>
        </p:nvPicPr>
        <p:blipFill>
          <a:blip r:embed="rId2"/>
          <a:stretch>
            <a:fillRect/>
          </a:stretch>
        </p:blipFill>
        <p:spPr>
          <a:xfrm>
            <a:off x="1885361" y="2252641"/>
            <a:ext cx="8421275" cy="3115110"/>
          </a:xfrm>
          <a:prstGeom prst="rect">
            <a:avLst/>
          </a:prstGeom>
        </p:spPr>
      </p:pic>
    </p:spTree>
    <p:extLst>
      <p:ext uri="{BB962C8B-B14F-4D97-AF65-F5344CB8AC3E}">
        <p14:creationId xmlns:p14="http://schemas.microsoft.com/office/powerpoint/2010/main" val="3857279471"/>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7DC36-8F8B-8F73-0A68-2298A156993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0CF68FF-A48D-BD59-AD8A-2BD032E60295}"/>
              </a:ext>
            </a:extLst>
          </p:cNvPr>
          <p:cNvSpPr>
            <a:spLocks noGrp="1"/>
          </p:cNvSpPr>
          <p:nvPr>
            <p:ph type="ctrTitle"/>
          </p:nvPr>
        </p:nvSpPr>
        <p:spPr>
          <a:xfrm>
            <a:off x="365759" y="400468"/>
            <a:ext cx="11540691" cy="841191"/>
          </a:xfrm>
        </p:spPr>
        <p:txBody>
          <a:bodyPr>
            <a:normAutofit/>
          </a:bodyPr>
          <a:lstStyle/>
          <a:p>
            <a:r>
              <a:rPr lang="pl-PL" sz="4800" dirty="0">
                <a:latin typeface="+mn-lt"/>
              </a:rPr>
              <a:t>Rodzaje żywic</a:t>
            </a:r>
            <a:endParaRPr lang="pl-PL" sz="4800" noProof="0" dirty="0">
              <a:latin typeface="+mn-lt"/>
            </a:endParaRPr>
          </a:p>
        </p:txBody>
      </p:sp>
      <p:sp>
        <p:nvSpPr>
          <p:cNvPr id="11" name="AutoShape 4">
            <a:extLst>
              <a:ext uri="{FF2B5EF4-FFF2-40B4-BE49-F238E27FC236}">
                <a16:creationId xmlns:a16="http://schemas.microsoft.com/office/drawing/2014/main" id="{3A2032EE-A1E9-0ACC-6C95-DA60E91C278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4" name="Obraz 3">
            <a:extLst>
              <a:ext uri="{FF2B5EF4-FFF2-40B4-BE49-F238E27FC236}">
                <a16:creationId xmlns:a16="http://schemas.microsoft.com/office/drawing/2014/main" id="{FA4F66B7-5219-2238-ADAE-A451C1F41D0D}"/>
              </a:ext>
            </a:extLst>
          </p:cNvPr>
          <p:cNvPicPr>
            <a:picLocks noChangeAspect="1"/>
          </p:cNvPicPr>
          <p:nvPr/>
        </p:nvPicPr>
        <p:blipFill>
          <a:blip r:embed="rId2"/>
          <a:stretch>
            <a:fillRect/>
          </a:stretch>
        </p:blipFill>
        <p:spPr>
          <a:xfrm>
            <a:off x="1367380" y="1316708"/>
            <a:ext cx="9457240" cy="5258256"/>
          </a:xfrm>
          <a:prstGeom prst="rect">
            <a:avLst/>
          </a:prstGeom>
        </p:spPr>
      </p:pic>
      <p:sp>
        <p:nvSpPr>
          <p:cNvPr id="5" name="pole tekstowe 4">
            <a:extLst>
              <a:ext uri="{FF2B5EF4-FFF2-40B4-BE49-F238E27FC236}">
                <a16:creationId xmlns:a16="http://schemas.microsoft.com/office/drawing/2014/main" id="{D151A5FB-4047-A4B3-924F-CF3FFB93AA8C}"/>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spTree>
    <p:extLst>
      <p:ext uri="{BB962C8B-B14F-4D97-AF65-F5344CB8AC3E}">
        <p14:creationId xmlns:p14="http://schemas.microsoft.com/office/powerpoint/2010/main" val="3076815844"/>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4D8C2-CDE1-D844-2FBE-A9F4CAFC6A8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280E384-3FB7-5A5A-5DB3-3F6F8D0D90FC}"/>
              </a:ext>
            </a:extLst>
          </p:cNvPr>
          <p:cNvSpPr>
            <a:spLocks noGrp="1"/>
          </p:cNvSpPr>
          <p:nvPr>
            <p:ph type="ctrTitle"/>
          </p:nvPr>
        </p:nvSpPr>
        <p:spPr>
          <a:xfrm>
            <a:off x="365759" y="400468"/>
            <a:ext cx="11540691" cy="841191"/>
          </a:xfrm>
        </p:spPr>
        <p:txBody>
          <a:bodyPr>
            <a:normAutofit/>
          </a:bodyPr>
          <a:lstStyle/>
          <a:p>
            <a:r>
              <a:rPr lang="pl-PL" sz="4800" dirty="0">
                <a:latin typeface="+mn-lt"/>
              </a:rPr>
              <a:t>Rodzaje żywic</a:t>
            </a:r>
            <a:endParaRPr lang="pl-PL" sz="4800" noProof="0" dirty="0">
              <a:latin typeface="+mn-lt"/>
            </a:endParaRPr>
          </a:p>
        </p:txBody>
      </p:sp>
      <p:sp>
        <p:nvSpPr>
          <p:cNvPr id="11" name="AutoShape 4">
            <a:extLst>
              <a:ext uri="{FF2B5EF4-FFF2-40B4-BE49-F238E27FC236}">
                <a16:creationId xmlns:a16="http://schemas.microsoft.com/office/drawing/2014/main" id="{B785D90E-1CBB-66FB-FB84-C5BF9DA898F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5" name="pole tekstowe 4">
            <a:extLst>
              <a:ext uri="{FF2B5EF4-FFF2-40B4-BE49-F238E27FC236}">
                <a16:creationId xmlns:a16="http://schemas.microsoft.com/office/drawing/2014/main" id="{A4D8A753-2E23-6DFD-E571-E9CCE5994B5C}"/>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6" name="Obraz 5">
            <a:extLst>
              <a:ext uri="{FF2B5EF4-FFF2-40B4-BE49-F238E27FC236}">
                <a16:creationId xmlns:a16="http://schemas.microsoft.com/office/drawing/2014/main" id="{F61748C4-7539-80B8-DC52-94854E0D23F6}"/>
              </a:ext>
            </a:extLst>
          </p:cNvPr>
          <p:cNvPicPr>
            <a:picLocks noChangeAspect="1"/>
          </p:cNvPicPr>
          <p:nvPr/>
        </p:nvPicPr>
        <p:blipFill>
          <a:blip r:embed="rId2"/>
          <a:stretch>
            <a:fillRect/>
          </a:stretch>
        </p:blipFill>
        <p:spPr>
          <a:xfrm>
            <a:off x="1371190" y="1460518"/>
            <a:ext cx="9449619" cy="4778154"/>
          </a:xfrm>
          <a:prstGeom prst="rect">
            <a:avLst/>
          </a:prstGeom>
        </p:spPr>
      </p:pic>
    </p:spTree>
    <p:extLst>
      <p:ext uri="{BB962C8B-B14F-4D97-AF65-F5344CB8AC3E}">
        <p14:creationId xmlns:p14="http://schemas.microsoft.com/office/powerpoint/2010/main" val="2949985715"/>
      </p:ext>
    </p:ext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15890-1B05-1603-7E70-D9600C03232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AFD5D38-DCAF-3346-E4AD-77D057CA86EF}"/>
              </a:ext>
            </a:extLst>
          </p:cNvPr>
          <p:cNvSpPr>
            <a:spLocks noGrp="1"/>
          </p:cNvSpPr>
          <p:nvPr>
            <p:ph type="ctrTitle"/>
          </p:nvPr>
        </p:nvSpPr>
        <p:spPr>
          <a:xfrm>
            <a:off x="365759" y="400468"/>
            <a:ext cx="11540691" cy="841191"/>
          </a:xfrm>
        </p:spPr>
        <p:txBody>
          <a:bodyPr>
            <a:normAutofit/>
          </a:bodyPr>
          <a:lstStyle/>
          <a:p>
            <a:r>
              <a:rPr lang="pl-PL" sz="4800" dirty="0">
                <a:latin typeface="+mn-lt"/>
              </a:rPr>
              <a:t>Rodzaje żywic</a:t>
            </a:r>
            <a:endParaRPr lang="pl-PL" sz="4800" noProof="0" dirty="0">
              <a:latin typeface="+mn-lt"/>
            </a:endParaRPr>
          </a:p>
        </p:txBody>
      </p:sp>
      <p:sp>
        <p:nvSpPr>
          <p:cNvPr id="11" name="AutoShape 4">
            <a:extLst>
              <a:ext uri="{FF2B5EF4-FFF2-40B4-BE49-F238E27FC236}">
                <a16:creationId xmlns:a16="http://schemas.microsoft.com/office/drawing/2014/main" id="{631DD67B-0B1C-F9FC-330E-804A5FF4B12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5" name="pole tekstowe 4">
            <a:extLst>
              <a:ext uri="{FF2B5EF4-FFF2-40B4-BE49-F238E27FC236}">
                <a16:creationId xmlns:a16="http://schemas.microsoft.com/office/drawing/2014/main" id="{5C8F9FA5-1F1A-9112-7C7F-C07E9D9CEF46}"/>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4" name="Obraz 3">
            <a:extLst>
              <a:ext uri="{FF2B5EF4-FFF2-40B4-BE49-F238E27FC236}">
                <a16:creationId xmlns:a16="http://schemas.microsoft.com/office/drawing/2014/main" id="{9F34D253-306E-02B3-5B77-BC37D71C757B}"/>
              </a:ext>
            </a:extLst>
          </p:cNvPr>
          <p:cNvPicPr>
            <a:picLocks noChangeAspect="1"/>
          </p:cNvPicPr>
          <p:nvPr/>
        </p:nvPicPr>
        <p:blipFill>
          <a:blip r:embed="rId2"/>
          <a:stretch>
            <a:fillRect/>
          </a:stretch>
        </p:blipFill>
        <p:spPr>
          <a:xfrm>
            <a:off x="1363570" y="1227501"/>
            <a:ext cx="9464860" cy="5303980"/>
          </a:xfrm>
          <a:prstGeom prst="rect">
            <a:avLst/>
          </a:prstGeom>
        </p:spPr>
      </p:pic>
    </p:spTree>
    <p:extLst>
      <p:ext uri="{BB962C8B-B14F-4D97-AF65-F5344CB8AC3E}">
        <p14:creationId xmlns:p14="http://schemas.microsoft.com/office/powerpoint/2010/main" val="40628585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BFE8-14E0-F478-3E08-680AAE4AC33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382B365-319C-822C-30EF-6BFA46B585FF}"/>
              </a:ext>
            </a:extLst>
          </p:cNvPr>
          <p:cNvSpPr>
            <a:spLocks noGrp="1"/>
          </p:cNvSpPr>
          <p:nvPr>
            <p:ph type="ctrTitle"/>
          </p:nvPr>
        </p:nvSpPr>
        <p:spPr>
          <a:xfrm>
            <a:off x="365759" y="400468"/>
            <a:ext cx="11540691" cy="841191"/>
          </a:xfrm>
        </p:spPr>
        <p:txBody>
          <a:bodyPr>
            <a:normAutofit/>
          </a:bodyPr>
          <a:lstStyle/>
          <a:p>
            <a:r>
              <a:rPr lang="pl-PL" sz="4800" dirty="0">
                <a:latin typeface="+mn-lt"/>
              </a:rPr>
              <a:t>Podział kabli nn</a:t>
            </a:r>
            <a:endParaRPr lang="pl-PL" sz="4800" noProof="0" dirty="0">
              <a:latin typeface="+mn-lt"/>
            </a:endParaRPr>
          </a:p>
        </p:txBody>
      </p:sp>
      <p:pic>
        <p:nvPicPr>
          <p:cNvPr id="7" name="Obraz 6">
            <a:extLst>
              <a:ext uri="{FF2B5EF4-FFF2-40B4-BE49-F238E27FC236}">
                <a16:creationId xmlns:a16="http://schemas.microsoft.com/office/drawing/2014/main" id="{ACF79D1F-71AF-4003-E872-5F1E169D58D4}"/>
              </a:ext>
            </a:extLst>
          </p:cNvPr>
          <p:cNvPicPr>
            <a:picLocks noChangeAspect="1"/>
          </p:cNvPicPr>
          <p:nvPr/>
        </p:nvPicPr>
        <p:blipFill>
          <a:blip r:embed="rId2"/>
          <a:stretch>
            <a:fillRect/>
          </a:stretch>
        </p:blipFill>
        <p:spPr>
          <a:xfrm>
            <a:off x="680506" y="1333312"/>
            <a:ext cx="7611537" cy="2686425"/>
          </a:xfrm>
          <a:prstGeom prst="rect">
            <a:avLst/>
          </a:prstGeom>
        </p:spPr>
      </p:pic>
      <p:pic>
        <p:nvPicPr>
          <p:cNvPr id="9" name="Obraz 8">
            <a:extLst>
              <a:ext uri="{FF2B5EF4-FFF2-40B4-BE49-F238E27FC236}">
                <a16:creationId xmlns:a16="http://schemas.microsoft.com/office/drawing/2014/main" id="{547EC4B4-077C-4CC4-5C55-A3494CD4BA2A}"/>
              </a:ext>
            </a:extLst>
          </p:cNvPr>
          <p:cNvPicPr>
            <a:picLocks noChangeAspect="1"/>
          </p:cNvPicPr>
          <p:nvPr/>
        </p:nvPicPr>
        <p:blipFill>
          <a:blip r:embed="rId3"/>
          <a:stretch>
            <a:fillRect/>
          </a:stretch>
        </p:blipFill>
        <p:spPr>
          <a:xfrm>
            <a:off x="3938062" y="3780633"/>
            <a:ext cx="7573432" cy="2676899"/>
          </a:xfrm>
          <a:prstGeom prst="rect">
            <a:avLst/>
          </a:prstGeom>
        </p:spPr>
      </p:pic>
      <p:sp>
        <p:nvSpPr>
          <p:cNvPr id="10" name="pole tekstowe 9">
            <a:extLst>
              <a:ext uri="{FF2B5EF4-FFF2-40B4-BE49-F238E27FC236}">
                <a16:creationId xmlns:a16="http://schemas.microsoft.com/office/drawing/2014/main" id="{9CC7377B-D7E2-811B-3457-216A2B169552}"/>
              </a:ext>
            </a:extLst>
          </p:cNvPr>
          <p:cNvSpPr txBox="1"/>
          <p:nvPr/>
        </p:nvSpPr>
        <p:spPr>
          <a:xfrm>
            <a:off x="235526" y="6457532"/>
            <a:ext cx="4909129" cy="253916"/>
          </a:xfrm>
          <a:prstGeom prst="rect">
            <a:avLst/>
          </a:prstGeom>
          <a:noFill/>
        </p:spPr>
        <p:txBody>
          <a:bodyPr wrap="square" rtlCol="0">
            <a:spAutoFit/>
          </a:bodyPr>
          <a:lstStyle/>
          <a:p>
            <a:r>
              <a:rPr lang="pl-PL" sz="1050" dirty="0"/>
              <a:t>Źródło: Poradnik techniczny </a:t>
            </a:r>
            <a:r>
              <a:rPr lang="pl-PL" sz="1050" dirty="0" err="1"/>
              <a:t>Helukabel</a:t>
            </a:r>
            <a:endParaRPr lang="pl-PL" sz="1050" dirty="0"/>
          </a:p>
        </p:txBody>
      </p:sp>
    </p:spTree>
    <p:extLst>
      <p:ext uri="{BB962C8B-B14F-4D97-AF65-F5344CB8AC3E}">
        <p14:creationId xmlns:p14="http://schemas.microsoft.com/office/powerpoint/2010/main" val="2071066977"/>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EE3D1-FAFC-283F-AB2E-AA41150882C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4AC4A31-B305-679D-623F-11F232F08046}"/>
              </a:ext>
            </a:extLst>
          </p:cNvPr>
          <p:cNvSpPr>
            <a:spLocks noGrp="1"/>
          </p:cNvSpPr>
          <p:nvPr>
            <p:ph type="ctrTitle"/>
          </p:nvPr>
        </p:nvSpPr>
        <p:spPr>
          <a:xfrm>
            <a:off x="365759" y="17879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9F07FBD2-2AB5-5792-0F45-124145C286B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3B4E1FFC-AB4F-D9E7-9A6A-C8AE25E8DF9C}"/>
              </a:ext>
            </a:extLst>
          </p:cNvPr>
          <p:cNvSpPr txBox="1"/>
          <p:nvPr/>
        </p:nvSpPr>
        <p:spPr>
          <a:xfrm>
            <a:off x="637211" y="1210972"/>
            <a:ext cx="8479080" cy="646331"/>
          </a:xfrm>
          <a:prstGeom prst="rect">
            <a:avLst/>
          </a:prstGeom>
          <a:noFill/>
        </p:spPr>
        <p:txBody>
          <a:bodyPr wrap="square" rtlCol="0">
            <a:spAutoFit/>
          </a:bodyPr>
          <a:lstStyle/>
          <a:p>
            <a:pPr algn="just">
              <a:spcAft>
                <a:spcPts val="1650"/>
              </a:spcAft>
            </a:pPr>
            <a:r>
              <a:rPr lang="pl-PL" dirty="0"/>
              <a:t>Instrukcja montażu przykładowej mufy żywicznej M0 – M6 – w zależności od budowy kabla poszczególne etapy montażu różnią się co pokazane jest w poniższych slajdach</a:t>
            </a:r>
          </a:p>
        </p:txBody>
      </p:sp>
      <p:sp>
        <p:nvSpPr>
          <p:cNvPr id="3" name="pole tekstowe 2">
            <a:extLst>
              <a:ext uri="{FF2B5EF4-FFF2-40B4-BE49-F238E27FC236}">
                <a16:creationId xmlns:a16="http://schemas.microsoft.com/office/drawing/2014/main" id="{5B14928A-0A3D-CE74-C13F-BA97958916A8}"/>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5" name="Obraz 4">
            <a:extLst>
              <a:ext uri="{FF2B5EF4-FFF2-40B4-BE49-F238E27FC236}">
                <a16:creationId xmlns:a16="http://schemas.microsoft.com/office/drawing/2014/main" id="{36084C7D-486E-F0B8-1254-861E4F9E5AA2}"/>
              </a:ext>
            </a:extLst>
          </p:cNvPr>
          <p:cNvPicPr>
            <a:picLocks noChangeAspect="1"/>
          </p:cNvPicPr>
          <p:nvPr/>
        </p:nvPicPr>
        <p:blipFill>
          <a:blip r:embed="rId2"/>
          <a:stretch>
            <a:fillRect/>
          </a:stretch>
        </p:blipFill>
        <p:spPr>
          <a:xfrm>
            <a:off x="5043340" y="3105259"/>
            <a:ext cx="2105319" cy="1267002"/>
          </a:xfrm>
          <a:prstGeom prst="rect">
            <a:avLst/>
          </a:prstGeom>
        </p:spPr>
      </p:pic>
    </p:spTree>
    <p:extLst>
      <p:ext uri="{BB962C8B-B14F-4D97-AF65-F5344CB8AC3E}">
        <p14:creationId xmlns:p14="http://schemas.microsoft.com/office/powerpoint/2010/main" val="740678405"/>
      </p:ext>
    </p:ext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F49B2-E707-6031-7A3B-8E9E986EAA0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B4B1BC8-7208-A33C-78AA-DCDF0DE826C4}"/>
              </a:ext>
            </a:extLst>
          </p:cNvPr>
          <p:cNvSpPr>
            <a:spLocks noGrp="1"/>
          </p:cNvSpPr>
          <p:nvPr>
            <p:ph type="ctrTitle"/>
          </p:nvPr>
        </p:nvSpPr>
        <p:spPr>
          <a:xfrm>
            <a:off x="365759" y="17879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8149F9DE-4BB9-9ABD-8DB3-EFBADDFF033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0665B277-FB11-0EA3-BD68-CC02370EC758}"/>
              </a:ext>
            </a:extLst>
          </p:cNvPr>
          <p:cNvSpPr txBox="1"/>
          <p:nvPr/>
        </p:nvSpPr>
        <p:spPr>
          <a:xfrm>
            <a:off x="637211" y="1210972"/>
            <a:ext cx="8479080" cy="646331"/>
          </a:xfrm>
          <a:prstGeom prst="rect">
            <a:avLst/>
          </a:prstGeom>
          <a:noFill/>
        </p:spPr>
        <p:txBody>
          <a:bodyPr wrap="square" rtlCol="0">
            <a:spAutoFit/>
          </a:bodyPr>
          <a:lstStyle/>
          <a:p>
            <a:pPr algn="just">
              <a:spcAft>
                <a:spcPts val="1650"/>
              </a:spcAft>
            </a:pPr>
            <a:r>
              <a:rPr lang="pl-PL" dirty="0"/>
              <a:t>Instrukcja montażu przykładowej mufy żywicznej M0 – M6 – w zależności od budowy kabla poszczególne etapy montażu różnią się co pokazane jest w poniższych slajdach</a:t>
            </a:r>
          </a:p>
        </p:txBody>
      </p:sp>
      <p:sp>
        <p:nvSpPr>
          <p:cNvPr id="3" name="pole tekstowe 2">
            <a:extLst>
              <a:ext uri="{FF2B5EF4-FFF2-40B4-BE49-F238E27FC236}">
                <a16:creationId xmlns:a16="http://schemas.microsoft.com/office/drawing/2014/main" id="{E5DB2143-50EF-7544-B883-5D847450CEAD}"/>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5" name="Obraz 4">
            <a:extLst>
              <a:ext uri="{FF2B5EF4-FFF2-40B4-BE49-F238E27FC236}">
                <a16:creationId xmlns:a16="http://schemas.microsoft.com/office/drawing/2014/main" id="{83CE698D-05A3-7FFD-7948-3BF88819A82D}"/>
              </a:ext>
            </a:extLst>
          </p:cNvPr>
          <p:cNvPicPr>
            <a:picLocks noChangeAspect="1"/>
          </p:cNvPicPr>
          <p:nvPr/>
        </p:nvPicPr>
        <p:blipFill>
          <a:blip r:embed="rId2"/>
          <a:stretch>
            <a:fillRect/>
          </a:stretch>
        </p:blipFill>
        <p:spPr>
          <a:xfrm>
            <a:off x="9449470" y="680371"/>
            <a:ext cx="2105319" cy="1267002"/>
          </a:xfrm>
          <a:prstGeom prst="rect">
            <a:avLst/>
          </a:prstGeom>
        </p:spPr>
      </p:pic>
      <p:pic>
        <p:nvPicPr>
          <p:cNvPr id="7" name="Obraz 6">
            <a:extLst>
              <a:ext uri="{FF2B5EF4-FFF2-40B4-BE49-F238E27FC236}">
                <a16:creationId xmlns:a16="http://schemas.microsoft.com/office/drawing/2014/main" id="{1BAF4972-C44F-524C-9E4B-6491D2A84BFF}"/>
              </a:ext>
            </a:extLst>
          </p:cNvPr>
          <p:cNvPicPr>
            <a:picLocks noChangeAspect="1"/>
          </p:cNvPicPr>
          <p:nvPr/>
        </p:nvPicPr>
        <p:blipFill>
          <a:blip r:embed="rId3"/>
          <a:stretch>
            <a:fillRect/>
          </a:stretch>
        </p:blipFill>
        <p:spPr>
          <a:xfrm>
            <a:off x="949017" y="2566520"/>
            <a:ext cx="10374173" cy="3181794"/>
          </a:xfrm>
          <a:prstGeom prst="rect">
            <a:avLst/>
          </a:prstGeom>
        </p:spPr>
      </p:pic>
    </p:spTree>
    <p:extLst>
      <p:ext uri="{BB962C8B-B14F-4D97-AF65-F5344CB8AC3E}">
        <p14:creationId xmlns:p14="http://schemas.microsoft.com/office/powerpoint/2010/main" val="1644877833"/>
      </p:ext>
    </p:ext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63EAB-1996-F624-1E0A-8B2C25F65C4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CC10E6D-4DD1-1575-6EBE-EFE2CAFC47C9}"/>
              </a:ext>
            </a:extLst>
          </p:cNvPr>
          <p:cNvSpPr>
            <a:spLocks noGrp="1"/>
          </p:cNvSpPr>
          <p:nvPr>
            <p:ph type="ctrTitle"/>
          </p:nvPr>
        </p:nvSpPr>
        <p:spPr>
          <a:xfrm>
            <a:off x="365759" y="17879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F01E5C88-7681-DAD6-09A1-4841FA7CA58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 name="pole tekstowe 2">
            <a:extLst>
              <a:ext uri="{FF2B5EF4-FFF2-40B4-BE49-F238E27FC236}">
                <a16:creationId xmlns:a16="http://schemas.microsoft.com/office/drawing/2014/main" id="{1E0AD3DA-8DE9-436A-98A3-BE0101464CFC}"/>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6" name="Obraz 5">
            <a:extLst>
              <a:ext uri="{FF2B5EF4-FFF2-40B4-BE49-F238E27FC236}">
                <a16:creationId xmlns:a16="http://schemas.microsoft.com/office/drawing/2014/main" id="{212538AC-BDD0-4F38-9946-04068042643D}"/>
              </a:ext>
            </a:extLst>
          </p:cNvPr>
          <p:cNvPicPr>
            <a:picLocks noChangeAspect="1"/>
          </p:cNvPicPr>
          <p:nvPr/>
        </p:nvPicPr>
        <p:blipFill>
          <a:blip r:embed="rId2"/>
          <a:stretch>
            <a:fillRect/>
          </a:stretch>
        </p:blipFill>
        <p:spPr>
          <a:xfrm>
            <a:off x="1674092" y="953829"/>
            <a:ext cx="8843816" cy="5699892"/>
          </a:xfrm>
          <a:prstGeom prst="rect">
            <a:avLst/>
          </a:prstGeom>
        </p:spPr>
      </p:pic>
      <p:pic>
        <p:nvPicPr>
          <p:cNvPr id="5" name="Obraz 4">
            <a:extLst>
              <a:ext uri="{FF2B5EF4-FFF2-40B4-BE49-F238E27FC236}">
                <a16:creationId xmlns:a16="http://schemas.microsoft.com/office/drawing/2014/main" id="{7E1D24C2-037E-50B7-ABAA-9659E834F758}"/>
              </a:ext>
            </a:extLst>
          </p:cNvPr>
          <p:cNvPicPr>
            <a:picLocks noChangeAspect="1"/>
          </p:cNvPicPr>
          <p:nvPr/>
        </p:nvPicPr>
        <p:blipFill>
          <a:blip r:embed="rId3"/>
          <a:stretch>
            <a:fillRect/>
          </a:stretch>
        </p:blipFill>
        <p:spPr>
          <a:xfrm>
            <a:off x="9902052" y="178798"/>
            <a:ext cx="2105319" cy="1267002"/>
          </a:xfrm>
          <a:prstGeom prst="rect">
            <a:avLst/>
          </a:prstGeom>
        </p:spPr>
      </p:pic>
    </p:spTree>
    <p:extLst>
      <p:ext uri="{BB962C8B-B14F-4D97-AF65-F5344CB8AC3E}">
        <p14:creationId xmlns:p14="http://schemas.microsoft.com/office/powerpoint/2010/main" val="741331698"/>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F3393-683B-C84D-B86A-A6CA93781F6C}"/>
            </a:ext>
          </a:extLst>
        </p:cNvPr>
        <p:cNvGrpSpPr/>
        <p:nvPr/>
      </p:nvGrpSpPr>
      <p:grpSpPr>
        <a:xfrm>
          <a:off x="0" y="0"/>
          <a:ext cx="0" cy="0"/>
          <a:chOff x="0" y="0"/>
          <a:chExt cx="0" cy="0"/>
        </a:xfrm>
      </p:grpSpPr>
      <p:pic>
        <p:nvPicPr>
          <p:cNvPr id="9" name="Obraz 8">
            <a:extLst>
              <a:ext uri="{FF2B5EF4-FFF2-40B4-BE49-F238E27FC236}">
                <a16:creationId xmlns:a16="http://schemas.microsoft.com/office/drawing/2014/main" id="{EFBC7B4B-ABD7-D02E-E5F0-F437279FDB93}"/>
              </a:ext>
            </a:extLst>
          </p:cNvPr>
          <p:cNvPicPr>
            <a:picLocks noChangeAspect="1"/>
          </p:cNvPicPr>
          <p:nvPr/>
        </p:nvPicPr>
        <p:blipFill>
          <a:blip r:embed="rId2"/>
          <a:stretch>
            <a:fillRect/>
          </a:stretch>
        </p:blipFill>
        <p:spPr>
          <a:xfrm>
            <a:off x="1646900" y="1223383"/>
            <a:ext cx="9202999" cy="5456567"/>
          </a:xfrm>
          <a:prstGeom prst="rect">
            <a:avLst/>
          </a:prstGeom>
        </p:spPr>
      </p:pic>
      <p:sp>
        <p:nvSpPr>
          <p:cNvPr id="2" name="Tytuł 1">
            <a:extLst>
              <a:ext uri="{FF2B5EF4-FFF2-40B4-BE49-F238E27FC236}">
                <a16:creationId xmlns:a16="http://schemas.microsoft.com/office/drawing/2014/main" id="{1CF496D2-D782-6783-2C25-684386F612A8}"/>
              </a:ext>
            </a:extLst>
          </p:cNvPr>
          <p:cNvSpPr>
            <a:spLocks noGrp="1"/>
          </p:cNvSpPr>
          <p:nvPr>
            <p:ph type="ctrTitle"/>
          </p:nvPr>
        </p:nvSpPr>
        <p:spPr>
          <a:xfrm>
            <a:off x="365759" y="17879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56DFD395-3D7A-8BF5-676F-4F5EB0236C4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 name="pole tekstowe 2">
            <a:extLst>
              <a:ext uri="{FF2B5EF4-FFF2-40B4-BE49-F238E27FC236}">
                <a16:creationId xmlns:a16="http://schemas.microsoft.com/office/drawing/2014/main" id="{F3ED47BC-2FF5-6577-9571-4BA66CDBB66B}"/>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5" name="Obraz 4">
            <a:extLst>
              <a:ext uri="{FF2B5EF4-FFF2-40B4-BE49-F238E27FC236}">
                <a16:creationId xmlns:a16="http://schemas.microsoft.com/office/drawing/2014/main" id="{AA0C9780-5214-B9C1-3225-6B1FCB4715C9}"/>
              </a:ext>
            </a:extLst>
          </p:cNvPr>
          <p:cNvPicPr>
            <a:picLocks noChangeAspect="1"/>
          </p:cNvPicPr>
          <p:nvPr/>
        </p:nvPicPr>
        <p:blipFill>
          <a:blip r:embed="rId3"/>
          <a:stretch>
            <a:fillRect/>
          </a:stretch>
        </p:blipFill>
        <p:spPr>
          <a:xfrm>
            <a:off x="9902052" y="178798"/>
            <a:ext cx="2105319" cy="1267002"/>
          </a:xfrm>
          <a:prstGeom prst="rect">
            <a:avLst/>
          </a:prstGeom>
        </p:spPr>
      </p:pic>
    </p:spTree>
    <p:extLst>
      <p:ext uri="{BB962C8B-B14F-4D97-AF65-F5344CB8AC3E}">
        <p14:creationId xmlns:p14="http://schemas.microsoft.com/office/powerpoint/2010/main" val="98719109"/>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7D5BC-E7AA-C386-D556-084467CB5F5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760A98E-6B92-23B8-CA47-1C59A7A4D6A7}"/>
              </a:ext>
            </a:extLst>
          </p:cNvPr>
          <p:cNvSpPr>
            <a:spLocks noGrp="1"/>
          </p:cNvSpPr>
          <p:nvPr>
            <p:ph type="ctrTitle"/>
          </p:nvPr>
        </p:nvSpPr>
        <p:spPr>
          <a:xfrm>
            <a:off x="365759" y="17879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EBF8F871-2AB1-A824-9336-6DAF47057DA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 name="pole tekstowe 2">
            <a:extLst>
              <a:ext uri="{FF2B5EF4-FFF2-40B4-BE49-F238E27FC236}">
                <a16:creationId xmlns:a16="http://schemas.microsoft.com/office/drawing/2014/main" id="{36AA381C-F6D9-9E01-EB55-114E8852E605}"/>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6" name="Obraz 5">
            <a:extLst>
              <a:ext uri="{FF2B5EF4-FFF2-40B4-BE49-F238E27FC236}">
                <a16:creationId xmlns:a16="http://schemas.microsoft.com/office/drawing/2014/main" id="{13D4DE51-7AC0-FC36-1FC1-2AD8A2EE69DF}"/>
              </a:ext>
            </a:extLst>
          </p:cNvPr>
          <p:cNvPicPr>
            <a:picLocks noChangeAspect="1"/>
          </p:cNvPicPr>
          <p:nvPr/>
        </p:nvPicPr>
        <p:blipFill>
          <a:blip r:embed="rId2"/>
          <a:stretch>
            <a:fillRect/>
          </a:stretch>
        </p:blipFill>
        <p:spPr>
          <a:xfrm>
            <a:off x="5581578" y="2757394"/>
            <a:ext cx="1028844" cy="1343212"/>
          </a:xfrm>
          <a:prstGeom prst="rect">
            <a:avLst/>
          </a:prstGeom>
        </p:spPr>
      </p:pic>
    </p:spTree>
    <p:extLst>
      <p:ext uri="{BB962C8B-B14F-4D97-AF65-F5344CB8AC3E}">
        <p14:creationId xmlns:p14="http://schemas.microsoft.com/office/powerpoint/2010/main" val="1672845126"/>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0E253-AAFD-6B17-16AB-E62FB4B9310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FE215DE-EF27-23F6-9F20-98A7C3DC7FC1}"/>
              </a:ext>
            </a:extLst>
          </p:cNvPr>
          <p:cNvSpPr>
            <a:spLocks noGrp="1"/>
          </p:cNvSpPr>
          <p:nvPr>
            <p:ph type="ctrTitle"/>
          </p:nvPr>
        </p:nvSpPr>
        <p:spPr>
          <a:xfrm>
            <a:off x="365759" y="17879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C802DA4D-CC3C-C9CB-22B8-86537CDCE3A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 name="pole tekstowe 2">
            <a:extLst>
              <a:ext uri="{FF2B5EF4-FFF2-40B4-BE49-F238E27FC236}">
                <a16:creationId xmlns:a16="http://schemas.microsoft.com/office/drawing/2014/main" id="{8F67DD90-9ED3-0350-BA79-5BE806588956}"/>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6" name="Obraz 5">
            <a:extLst>
              <a:ext uri="{FF2B5EF4-FFF2-40B4-BE49-F238E27FC236}">
                <a16:creationId xmlns:a16="http://schemas.microsoft.com/office/drawing/2014/main" id="{228B9A15-0351-6575-9527-5A066F0371B7}"/>
              </a:ext>
            </a:extLst>
          </p:cNvPr>
          <p:cNvPicPr>
            <a:picLocks noChangeAspect="1"/>
          </p:cNvPicPr>
          <p:nvPr/>
        </p:nvPicPr>
        <p:blipFill>
          <a:blip r:embed="rId2"/>
          <a:stretch>
            <a:fillRect/>
          </a:stretch>
        </p:blipFill>
        <p:spPr>
          <a:xfrm>
            <a:off x="10877606" y="178798"/>
            <a:ext cx="1028844" cy="1343212"/>
          </a:xfrm>
          <a:prstGeom prst="rect">
            <a:avLst/>
          </a:prstGeom>
        </p:spPr>
      </p:pic>
      <p:pic>
        <p:nvPicPr>
          <p:cNvPr id="5" name="Obraz 4">
            <a:extLst>
              <a:ext uri="{FF2B5EF4-FFF2-40B4-BE49-F238E27FC236}">
                <a16:creationId xmlns:a16="http://schemas.microsoft.com/office/drawing/2014/main" id="{1F242C17-FB84-F582-64AA-FC27F65F0BC7}"/>
              </a:ext>
            </a:extLst>
          </p:cNvPr>
          <p:cNvPicPr>
            <a:picLocks noChangeAspect="1"/>
          </p:cNvPicPr>
          <p:nvPr/>
        </p:nvPicPr>
        <p:blipFill>
          <a:blip r:embed="rId3"/>
          <a:stretch>
            <a:fillRect/>
          </a:stretch>
        </p:blipFill>
        <p:spPr>
          <a:xfrm>
            <a:off x="923203" y="1790471"/>
            <a:ext cx="10345594" cy="3277057"/>
          </a:xfrm>
          <a:prstGeom prst="rect">
            <a:avLst/>
          </a:prstGeom>
        </p:spPr>
      </p:pic>
    </p:spTree>
    <p:extLst>
      <p:ext uri="{BB962C8B-B14F-4D97-AF65-F5344CB8AC3E}">
        <p14:creationId xmlns:p14="http://schemas.microsoft.com/office/powerpoint/2010/main" val="1638199470"/>
      </p:ext>
    </p:ext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6D10F-F6CA-8814-A434-22F79CE756B7}"/>
            </a:ext>
          </a:extLst>
        </p:cNvPr>
        <p:cNvGrpSpPr/>
        <p:nvPr/>
      </p:nvGrpSpPr>
      <p:grpSpPr>
        <a:xfrm>
          <a:off x="0" y="0"/>
          <a:ext cx="0" cy="0"/>
          <a:chOff x="0" y="0"/>
          <a:chExt cx="0" cy="0"/>
        </a:xfrm>
      </p:grpSpPr>
      <p:pic>
        <p:nvPicPr>
          <p:cNvPr id="7" name="Obraz 6">
            <a:extLst>
              <a:ext uri="{FF2B5EF4-FFF2-40B4-BE49-F238E27FC236}">
                <a16:creationId xmlns:a16="http://schemas.microsoft.com/office/drawing/2014/main" id="{D921635F-3F38-8AE3-2DD5-716C3076AC0A}"/>
              </a:ext>
            </a:extLst>
          </p:cNvPr>
          <p:cNvPicPr>
            <a:picLocks noChangeAspect="1"/>
          </p:cNvPicPr>
          <p:nvPr/>
        </p:nvPicPr>
        <p:blipFill>
          <a:blip r:embed="rId2"/>
          <a:stretch>
            <a:fillRect/>
          </a:stretch>
        </p:blipFill>
        <p:spPr>
          <a:xfrm>
            <a:off x="1032756" y="1106851"/>
            <a:ext cx="10126488" cy="5477639"/>
          </a:xfrm>
          <a:prstGeom prst="rect">
            <a:avLst/>
          </a:prstGeom>
        </p:spPr>
      </p:pic>
      <p:sp>
        <p:nvSpPr>
          <p:cNvPr id="2" name="Tytuł 1">
            <a:extLst>
              <a:ext uri="{FF2B5EF4-FFF2-40B4-BE49-F238E27FC236}">
                <a16:creationId xmlns:a16="http://schemas.microsoft.com/office/drawing/2014/main" id="{06D639A2-4AB0-36CA-72D9-E153D50FAF0B}"/>
              </a:ext>
            </a:extLst>
          </p:cNvPr>
          <p:cNvSpPr>
            <a:spLocks noGrp="1"/>
          </p:cNvSpPr>
          <p:nvPr>
            <p:ph type="ctrTitle"/>
          </p:nvPr>
        </p:nvSpPr>
        <p:spPr>
          <a:xfrm>
            <a:off x="365759" y="17879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C5B49E24-6EC2-8F39-850C-7A98804FBCF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 name="pole tekstowe 2">
            <a:extLst>
              <a:ext uri="{FF2B5EF4-FFF2-40B4-BE49-F238E27FC236}">
                <a16:creationId xmlns:a16="http://schemas.microsoft.com/office/drawing/2014/main" id="{ACBCB567-CCDC-DF2E-6623-081065516D30}"/>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6" name="Obraz 5">
            <a:extLst>
              <a:ext uri="{FF2B5EF4-FFF2-40B4-BE49-F238E27FC236}">
                <a16:creationId xmlns:a16="http://schemas.microsoft.com/office/drawing/2014/main" id="{2ECAB176-AFAA-965C-E608-D5DD95B646D6}"/>
              </a:ext>
            </a:extLst>
          </p:cNvPr>
          <p:cNvPicPr>
            <a:picLocks noChangeAspect="1"/>
          </p:cNvPicPr>
          <p:nvPr/>
        </p:nvPicPr>
        <p:blipFill>
          <a:blip r:embed="rId3"/>
          <a:stretch>
            <a:fillRect/>
          </a:stretch>
        </p:blipFill>
        <p:spPr>
          <a:xfrm>
            <a:off x="10877606" y="178798"/>
            <a:ext cx="1028844" cy="1343212"/>
          </a:xfrm>
          <a:prstGeom prst="rect">
            <a:avLst/>
          </a:prstGeom>
        </p:spPr>
      </p:pic>
    </p:spTree>
    <p:extLst>
      <p:ext uri="{BB962C8B-B14F-4D97-AF65-F5344CB8AC3E}">
        <p14:creationId xmlns:p14="http://schemas.microsoft.com/office/powerpoint/2010/main" val="1602187323"/>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D59BD-704E-B120-468F-40AE3AD25B1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3C71E2F-A7A7-27CD-AD82-7F278890B11A}"/>
              </a:ext>
            </a:extLst>
          </p:cNvPr>
          <p:cNvSpPr>
            <a:spLocks noGrp="1"/>
          </p:cNvSpPr>
          <p:nvPr>
            <p:ph type="ctrTitle"/>
          </p:nvPr>
        </p:nvSpPr>
        <p:spPr>
          <a:xfrm>
            <a:off x="365759" y="17879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EF52773B-ACBB-5240-75FE-902943B3CF7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 name="pole tekstowe 2">
            <a:extLst>
              <a:ext uri="{FF2B5EF4-FFF2-40B4-BE49-F238E27FC236}">
                <a16:creationId xmlns:a16="http://schemas.microsoft.com/office/drawing/2014/main" id="{CE59DE6D-B2B7-23F8-17C8-B93E96F653EA}"/>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6" name="Obraz 5">
            <a:extLst>
              <a:ext uri="{FF2B5EF4-FFF2-40B4-BE49-F238E27FC236}">
                <a16:creationId xmlns:a16="http://schemas.microsoft.com/office/drawing/2014/main" id="{E215A9D5-4AE9-40D8-045A-FF31E1339745}"/>
              </a:ext>
            </a:extLst>
          </p:cNvPr>
          <p:cNvPicPr>
            <a:picLocks noChangeAspect="1"/>
          </p:cNvPicPr>
          <p:nvPr/>
        </p:nvPicPr>
        <p:blipFill>
          <a:blip r:embed="rId2"/>
          <a:stretch>
            <a:fillRect/>
          </a:stretch>
        </p:blipFill>
        <p:spPr>
          <a:xfrm>
            <a:off x="10877606" y="178798"/>
            <a:ext cx="1028844" cy="1343212"/>
          </a:xfrm>
          <a:prstGeom prst="rect">
            <a:avLst/>
          </a:prstGeom>
        </p:spPr>
      </p:pic>
      <p:pic>
        <p:nvPicPr>
          <p:cNvPr id="5" name="Obraz 4">
            <a:extLst>
              <a:ext uri="{FF2B5EF4-FFF2-40B4-BE49-F238E27FC236}">
                <a16:creationId xmlns:a16="http://schemas.microsoft.com/office/drawing/2014/main" id="{DF2B3CCB-93B6-7853-9B26-70E7F3CB858E}"/>
              </a:ext>
            </a:extLst>
          </p:cNvPr>
          <p:cNvPicPr>
            <a:picLocks noChangeAspect="1"/>
          </p:cNvPicPr>
          <p:nvPr/>
        </p:nvPicPr>
        <p:blipFill>
          <a:blip r:embed="rId3"/>
          <a:stretch>
            <a:fillRect/>
          </a:stretch>
        </p:blipFill>
        <p:spPr>
          <a:xfrm>
            <a:off x="1904153" y="1096723"/>
            <a:ext cx="8078894" cy="5284074"/>
          </a:xfrm>
          <a:prstGeom prst="rect">
            <a:avLst/>
          </a:prstGeom>
        </p:spPr>
      </p:pic>
    </p:spTree>
    <p:extLst>
      <p:ext uri="{BB962C8B-B14F-4D97-AF65-F5344CB8AC3E}">
        <p14:creationId xmlns:p14="http://schemas.microsoft.com/office/powerpoint/2010/main" val="717471957"/>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44B2B-E04D-FF5C-EBC3-96BD6F54A36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79CAA41-6097-BFD1-840D-71C0FC776549}"/>
              </a:ext>
            </a:extLst>
          </p:cNvPr>
          <p:cNvSpPr>
            <a:spLocks noGrp="1"/>
          </p:cNvSpPr>
          <p:nvPr>
            <p:ph type="ctrTitle"/>
          </p:nvPr>
        </p:nvSpPr>
        <p:spPr>
          <a:xfrm>
            <a:off x="365759" y="17879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B5E6E85A-8BCC-FF2B-7168-F00A0C49988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 name="pole tekstowe 2">
            <a:extLst>
              <a:ext uri="{FF2B5EF4-FFF2-40B4-BE49-F238E27FC236}">
                <a16:creationId xmlns:a16="http://schemas.microsoft.com/office/drawing/2014/main" id="{A85334BD-F6CD-79E9-8F0E-975C21031AB6}"/>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5" name="Obraz 4">
            <a:extLst>
              <a:ext uri="{FF2B5EF4-FFF2-40B4-BE49-F238E27FC236}">
                <a16:creationId xmlns:a16="http://schemas.microsoft.com/office/drawing/2014/main" id="{55C98CB1-D6D8-8B98-1C42-C0A6CE763821}"/>
              </a:ext>
            </a:extLst>
          </p:cNvPr>
          <p:cNvPicPr>
            <a:picLocks noChangeAspect="1"/>
          </p:cNvPicPr>
          <p:nvPr/>
        </p:nvPicPr>
        <p:blipFill>
          <a:blip r:embed="rId2"/>
          <a:stretch>
            <a:fillRect/>
          </a:stretch>
        </p:blipFill>
        <p:spPr>
          <a:xfrm>
            <a:off x="5205288" y="2800262"/>
            <a:ext cx="1781424" cy="1257475"/>
          </a:xfrm>
          <a:prstGeom prst="rect">
            <a:avLst/>
          </a:prstGeom>
        </p:spPr>
      </p:pic>
    </p:spTree>
    <p:extLst>
      <p:ext uri="{BB962C8B-B14F-4D97-AF65-F5344CB8AC3E}">
        <p14:creationId xmlns:p14="http://schemas.microsoft.com/office/powerpoint/2010/main" val="2466633786"/>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96819-DDA4-60B2-985D-A6BA90C9680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25107CD-BCF2-9516-C95F-759F832947C2}"/>
              </a:ext>
            </a:extLst>
          </p:cNvPr>
          <p:cNvSpPr>
            <a:spLocks noGrp="1"/>
          </p:cNvSpPr>
          <p:nvPr>
            <p:ph type="ctrTitle"/>
          </p:nvPr>
        </p:nvSpPr>
        <p:spPr>
          <a:xfrm>
            <a:off x="365759" y="17879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FA025BEA-FD01-F50C-57F0-E6CF321378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 name="pole tekstowe 2">
            <a:extLst>
              <a:ext uri="{FF2B5EF4-FFF2-40B4-BE49-F238E27FC236}">
                <a16:creationId xmlns:a16="http://schemas.microsoft.com/office/drawing/2014/main" id="{C6AEAB77-6D00-7E17-5031-0CE204EF1A86}"/>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5" name="Obraz 4">
            <a:extLst>
              <a:ext uri="{FF2B5EF4-FFF2-40B4-BE49-F238E27FC236}">
                <a16:creationId xmlns:a16="http://schemas.microsoft.com/office/drawing/2014/main" id="{9F8F15C5-980E-E747-7065-EF2FEB671BAA}"/>
              </a:ext>
            </a:extLst>
          </p:cNvPr>
          <p:cNvPicPr>
            <a:picLocks noChangeAspect="1"/>
          </p:cNvPicPr>
          <p:nvPr/>
        </p:nvPicPr>
        <p:blipFill>
          <a:blip r:embed="rId2"/>
          <a:stretch>
            <a:fillRect/>
          </a:stretch>
        </p:blipFill>
        <p:spPr>
          <a:xfrm>
            <a:off x="10044817" y="262082"/>
            <a:ext cx="1781424" cy="1257475"/>
          </a:xfrm>
          <a:prstGeom prst="rect">
            <a:avLst/>
          </a:prstGeom>
        </p:spPr>
      </p:pic>
      <p:pic>
        <p:nvPicPr>
          <p:cNvPr id="6" name="Obraz 5">
            <a:extLst>
              <a:ext uri="{FF2B5EF4-FFF2-40B4-BE49-F238E27FC236}">
                <a16:creationId xmlns:a16="http://schemas.microsoft.com/office/drawing/2014/main" id="{9B0D72D4-1CAA-EE97-5D34-49CB203CAFD6}"/>
              </a:ext>
            </a:extLst>
          </p:cNvPr>
          <p:cNvPicPr>
            <a:picLocks noChangeAspect="1"/>
          </p:cNvPicPr>
          <p:nvPr/>
        </p:nvPicPr>
        <p:blipFill>
          <a:blip r:embed="rId3"/>
          <a:stretch>
            <a:fillRect/>
          </a:stretch>
        </p:blipFill>
        <p:spPr>
          <a:xfrm>
            <a:off x="937492" y="1790471"/>
            <a:ext cx="10317015" cy="3277057"/>
          </a:xfrm>
          <a:prstGeom prst="rect">
            <a:avLst/>
          </a:prstGeom>
        </p:spPr>
      </p:pic>
    </p:spTree>
    <p:extLst>
      <p:ext uri="{BB962C8B-B14F-4D97-AF65-F5344CB8AC3E}">
        <p14:creationId xmlns:p14="http://schemas.microsoft.com/office/powerpoint/2010/main" val="9291759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8A241-1197-2E4B-B596-B51DFB02227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4440005-FA8C-B88A-E2BC-BEAC86DC1C3F}"/>
              </a:ext>
            </a:extLst>
          </p:cNvPr>
          <p:cNvSpPr>
            <a:spLocks noGrp="1"/>
          </p:cNvSpPr>
          <p:nvPr>
            <p:ph type="ctrTitle"/>
          </p:nvPr>
        </p:nvSpPr>
        <p:spPr>
          <a:xfrm>
            <a:off x="365759" y="400468"/>
            <a:ext cx="11540691" cy="841191"/>
          </a:xfrm>
        </p:spPr>
        <p:txBody>
          <a:bodyPr>
            <a:normAutofit/>
          </a:bodyPr>
          <a:lstStyle/>
          <a:p>
            <a:r>
              <a:rPr lang="pl-PL" sz="4800" dirty="0">
                <a:latin typeface="+mn-lt"/>
              </a:rPr>
              <a:t>Podział kabli nn</a:t>
            </a:r>
            <a:endParaRPr lang="pl-PL" sz="4800" noProof="0" dirty="0">
              <a:latin typeface="+mn-lt"/>
            </a:endParaRPr>
          </a:p>
        </p:txBody>
      </p:sp>
      <p:sp>
        <p:nvSpPr>
          <p:cNvPr id="10" name="pole tekstowe 9">
            <a:extLst>
              <a:ext uri="{FF2B5EF4-FFF2-40B4-BE49-F238E27FC236}">
                <a16:creationId xmlns:a16="http://schemas.microsoft.com/office/drawing/2014/main" id="{53541DEC-0589-A618-A1F7-3F8E985C110A}"/>
              </a:ext>
            </a:extLst>
          </p:cNvPr>
          <p:cNvSpPr txBox="1"/>
          <p:nvPr/>
        </p:nvSpPr>
        <p:spPr>
          <a:xfrm>
            <a:off x="235526" y="6457532"/>
            <a:ext cx="4909129" cy="253916"/>
          </a:xfrm>
          <a:prstGeom prst="rect">
            <a:avLst/>
          </a:prstGeom>
          <a:noFill/>
        </p:spPr>
        <p:txBody>
          <a:bodyPr wrap="square" rtlCol="0">
            <a:spAutoFit/>
          </a:bodyPr>
          <a:lstStyle/>
          <a:p>
            <a:r>
              <a:rPr lang="pl-PL" sz="1050" dirty="0"/>
              <a:t>Źródło: Poradnik techniczny </a:t>
            </a:r>
            <a:r>
              <a:rPr lang="pl-PL" sz="1050" dirty="0" err="1"/>
              <a:t>Helukabel</a:t>
            </a:r>
            <a:endParaRPr lang="pl-PL" sz="1050" dirty="0"/>
          </a:p>
        </p:txBody>
      </p:sp>
      <p:pic>
        <p:nvPicPr>
          <p:cNvPr id="4" name="Obraz 3">
            <a:extLst>
              <a:ext uri="{FF2B5EF4-FFF2-40B4-BE49-F238E27FC236}">
                <a16:creationId xmlns:a16="http://schemas.microsoft.com/office/drawing/2014/main" id="{052E7E1D-6C04-8369-2BBA-61AD5DB6B20F}"/>
              </a:ext>
            </a:extLst>
          </p:cNvPr>
          <p:cNvPicPr>
            <a:picLocks noChangeAspect="1"/>
          </p:cNvPicPr>
          <p:nvPr/>
        </p:nvPicPr>
        <p:blipFill>
          <a:blip r:embed="rId2"/>
          <a:stretch>
            <a:fillRect/>
          </a:stretch>
        </p:blipFill>
        <p:spPr>
          <a:xfrm>
            <a:off x="470959" y="1352350"/>
            <a:ext cx="7573432" cy="2857899"/>
          </a:xfrm>
          <a:prstGeom prst="rect">
            <a:avLst/>
          </a:prstGeom>
        </p:spPr>
      </p:pic>
      <p:pic>
        <p:nvPicPr>
          <p:cNvPr id="6" name="Obraz 5">
            <a:extLst>
              <a:ext uri="{FF2B5EF4-FFF2-40B4-BE49-F238E27FC236}">
                <a16:creationId xmlns:a16="http://schemas.microsoft.com/office/drawing/2014/main" id="{EE99FF45-4579-B67E-0539-2DE029C25390}"/>
              </a:ext>
            </a:extLst>
          </p:cNvPr>
          <p:cNvPicPr>
            <a:picLocks noChangeAspect="1"/>
          </p:cNvPicPr>
          <p:nvPr/>
        </p:nvPicPr>
        <p:blipFill>
          <a:blip r:embed="rId3"/>
          <a:stretch>
            <a:fillRect/>
          </a:stretch>
        </p:blipFill>
        <p:spPr>
          <a:xfrm>
            <a:off x="3714222" y="3828881"/>
            <a:ext cx="7563906" cy="2419688"/>
          </a:xfrm>
          <a:prstGeom prst="rect">
            <a:avLst/>
          </a:prstGeom>
        </p:spPr>
      </p:pic>
    </p:spTree>
    <p:extLst>
      <p:ext uri="{BB962C8B-B14F-4D97-AF65-F5344CB8AC3E}">
        <p14:creationId xmlns:p14="http://schemas.microsoft.com/office/powerpoint/2010/main" val="3241260676"/>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4AF5B-B4E2-D0FA-83E7-1914A45A881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63E0AA4-EFD0-9C39-4D60-482932F4D628}"/>
              </a:ext>
            </a:extLst>
          </p:cNvPr>
          <p:cNvSpPr>
            <a:spLocks noGrp="1"/>
          </p:cNvSpPr>
          <p:nvPr>
            <p:ph type="ctrTitle"/>
          </p:nvPr>
        </p:nvSpPr>
        <p:spPr>
          <a:xfrm>
            <a:off x="365759" y="17879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CC412D0C-0673-E1AE-63D3-CF1BA42C549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 name="pole tekstowe 2">
            <a:extLst>
              <a:ext uri="{FF2B5EF4-FFF2-40B4-BE49-F238E27FC236}">
                <a16:creationId xmlns:a16="http://schemas.microsoft.com/office/drawing/2014/main" id="{F4CBC3B9-E182-19A6-AB5A-8C763F89802C}"/>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5" name="Obraz 4">
            <a:extLst>
              <a:ext uri="{FF2B5EF4-FFF2-40B4-BE49-F238E27FC236}">
                <a16:creationId xmlns:a16="http://schemas.microsoft.com/office/drawing/2014/main" id="{D624087D-FEBF-AA19-2C5F-18A8D336B8B5}"/>
              </a:ext>
            </a:extLst>
          </p:cNvPr>
          <p:cNvPicPr>
            <a:picLocks noChangeAspect="1"/>
          </p:cNvPicPr>
          <p:nvPr/>
        </p:nvPicPr>
        <p:blipFill>
          <a:blip r:embed="rId2"/>
          <a:stretch>
            <a:fillRect/>
          </a:stretch>
        </p:blipFill>
        <p:spPr>
          <a:xfrm>
            <a:off x="10044817" y="262082"/>
            <a:ext cx="1781424" cy="1257475"/>
          </a:xfrm>
          <a:prstGeom prst="rect">
            <a:avLst/>
          </a:prstGeom>
        </p:spPr>
      </p:pic>
      <p:pic>
        <p:nvPicPr>
          <p:cNvPr id="7" name="Obraz 6">
            <a:extLst>
              <a:ext uri="{FF2B5EF4-FFF2-40B4-BE49-F238E27FC236}">
                <a16:creationId xmlns:a16="http://schemas.microsoft.com/office/drawing/2014/main" id="{2F119F2E-2C63-801B-FF4B-726F7B166CF2}"/>
              </a:ext>
            </a:extLst>
          </p:cNvPr>
          <p:cNvPicPr>
            <a:picLocks noChangeAspect="1"/>
          </p:cNvPicPr>
          <p:nvPr/>
        </p:nvPicPr>
        <p:blipFill>
          <a:blip r:embed="rId3"/>
          <a:stretch>
            <a:fillRect/>
          </a:stretch>
        </p:blipFill>
        <p:spPr>
          <a:xfrm>
            <a:off x="1906016" y="1192431"/>
            <a:ext cx="8075168" cy="5265101"/>
          </a:xfrm>
          <a:prstGeom prst="rect">
            <a:avLst/>
          </a:prstGeom>
        </p:spPr>
      </p:pic>
    </p:spTree>
    <p:extLst>
      <p:ext uri="{BB962C8B-B14F-4D97-AF65-F5344CB8AC3E}">
        <p14:creationId xmlns:p14="http://schemas.microsoft.com/office/powerpoint/2010/main" val="1303415828"/>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9E389-F4E5-348A-BC59-45AE61E0CA27}"/>
            </a:ext>
          </a:extLst>
        </p:cNvPr>
        <p:cNvGrpSpPr/>
        <p:nvPr/>
      </p:nvGrpSpPr>
      <p:grpSpPr>
        <a:xfrm>
          <a:off x="0" y="0"/>
          <a:ext cx="0" cy="0"/>
          <a:chOff x="0" y="0"/>
          <a:chExt cx="0" cy="0"/>
        </a:xfrm>
      </p:grpSpPr>
      <p:pic>
        <p:nvPicPr>
          <p:cNvPr id="6" name="Obraz 5">
            <a:extLst>
              <a:ext uri="{FF2B5EF4-FFF2-40B4-BE49-F238E27FC236}">
                <a16:creationId xmlns:a16="http://schemas.microsoft.com/office/drawing/2014/main" id="{01D6DACA-5803-9D8C-CC4C-BA15AE4D5E09}"/>
              </a:ext>
            </a:extLst>
          </p:cNvPr>
          <p:cNvPicPr>
            <a:picLocks noChangeAspect="1"/>
          </p:cNvPicPr>
          <p:nvPr/>
        </p:nvPicPr>
        <p:blipFill>
          <a:blip r:embed="rId2"/>
          <a:stretch>
            <a:fillRect/>
          </a:stretch>
        </p:blipFill>
        <p:spPr>
          <a:xfrm>
            <a:off x="1379832" y="1255266"/>
            <a:ext cx="9127535" cy="5202266"/>
          </a:xfrm>
          <a:prstGeom prst="rect">
            <a:avLst/>
          </a:prstGeom>
        </p:spPr>
      </p:pic>
      <p:sp>
        <p:nvSpPr>
          <p:cNvPr id="2" name="Tytuł 1">
            <a:extLst>
              <a:ext uri="{FF2B5EF4-FFF2-40B4-BE49-F238E27FC236}">
                <a16:creationId xmlns:a16="http://schemas.microsoft.com/office/drawing/2014/main" id="{19B931B3-E640-B1B4-E447-D42CE7FD08E1}"/>
              </a:ext>
            </a:extLst>
          </p:cNvPr>
          <p:cNvSpPr>
            <a:spLocks noGrp="1"/>
          </p:cNvSpPr>
          <p:nvPr>
            <p:ph type="ctrTitle"/>
          </p:nvPr>
        </p:nvSpPr>
        <p:spPr>
          <a:xfrm>
            <a:off x="365759" y="17879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FA3B0394-6283-0F48-8665-58FE45244C8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 name="pole tekstowe 2">
            <a:extLst>
              <a:ext uri="{FF2B5EF4-FFF2-40B4-BE49-F238E27FC236}">
                <a16:creationId xmlns:a16="http://schemas.microsoft.com/office/drawing/2014/main" id="{ACAF2C9B-F4F7-851E-2D84-414F3EC379B5}"/>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5" name="Obraz 4">
            <a:extLst>
              <a:ext uri="{FF2B5EF4-FFF2-40B4-BE49-F238E27FC236}">
                <a16:creationId xmlns:a16="http://schemas.microsoft.com/office/drawing/2014/main" id="{87F60A2A-526C-1013-84F8-76BBA25A3E84}"/>
              </a:ext>
            </a:extLst>
          </p:cNvPr>
          <p:cNvPicPr>
            <a:picLocks noChangeAspect="1"/>
          </p:cNvPicPr>
          <p:nvPr/>
        </p:nvPicPr>
        <p:blipFill>
          <a:blip r:embed="rId3"/>
          <a:stretch>
            <a:fillRect/>
          </a:stretch>
        </p:blipFill>
        <p:spPr>
          <a:xfrm>
            <a:off x="10044817" y="262082"/>
            <a:ext cx="1781424" cy="1257475"/>
          </a:xfrm>
          <a:prstGeom prst="rect">
            <a:avLst/>
          </a:prstGeom>
        </p:spPr>
      </p:pic>
    </p:spTree>
    <p:extLst>
      <p:ext uri="{BB962C8B-B14F-4D97-AF65-F5344CB8AC3E}">
        <p14:creationId xmlns:p14="http://schemas.microsoft.com/office/powerpoint/2010/main" val="1703959019"/>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2CEFD-4284-9C79-4FAC-B12072897DC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2406EC3-1776-1190-2924-F53F2A6943C0}"/>
              </a:ext>
            </a:extLst>
          </p:cNvPr>
          <p:cNvSpPr>
            <a:spLocks noGrp="1"/>
          </p:cNvSpPr>
          <p:nvPr>
            <p:ph type="ctrTitle"/>
          </p:nvPr>
        </p:nvSpPr>
        <p:spPr>
          <a:xfrm>
            <a:off x="365759" y="40046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E25106B3-945C-9BE8-86C0-0BCF1DBD411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4" name="Obraz 3">
            <a:extLst>
              <a:ext uri="{FF2B5EF4-FFF2-40B4-BE49-F238E27FC236}">
                <a16:creationId xmlns:a16="http://schemas.microsoft.com/office/drawing/2014/main" id="{09D99FB2-E891-3728-D3F8-63CDA8CC0D79}"/>
              </a:ext>
            </a:extLst>
          </p:cNvPr>
          <p:cNvPicPr>
            <a:picLocks noChangeAspect="1"/>
          </p:cNvPicPr>
          <p:nvPr/>
        </p:nvPicPr>
        <p:blipFill>
          <a:blip r:embed="rId2"/>
          <a:stretch>
            <a:fillRect/>
          </a:stretch>
        </p:blipFill>
        <p:spPr>
          <a:xfrm>
            <a:off x="1439776" y="1343056"/>
            <a:ext cx="9312447" cy="5006774"/>
          </a:xfrm>
          <a:prstGeom prst="rect">
            <a:avLst/>
          </a:prstGeom>
        </p:spPr>
      </p:pic>
      <p:sp>
        <p:nvSpPr>
          <p:cNvPr id="5" name="pole tekstowe 4">
            <a:extLst>
              <a:ext uri="{FF2B5EF4-FFF2-40B4-BE49-F238E27FC236}">
                <a16:creationId xmlns:a16="http://schemas.microsoft.com/office/drawing/2014/main" id="{1F4490B6-5AA0-6B28-CF6D-230788C8AD5B}"/>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spTree>
    <p:extLst>
      <p:ext uri="{BB962C8B-B14F-4D97-AF65-F5344CB8AC3E}">
        <p14:creationId xmlns:p14="http://schemas.microsoft.com/office/powerpoint/2010/main" val="1820108642"/>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F56292-1878-46C3-C509-326E2AF699F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E441616E-BFAC-3D09-AB68-8653D0D6492E}"/>
              </a:ext>
            </a:extLst>
          </p:cNvPr>
          <p:cNvSpPr>
            <a:spLocks noGrp="1"/>
          </p:cNvSpPr>
          <p:nvPr>
            <p:ph type="ctrTitle"/>
          </p:nvPr>
        </p:nvSpPr>
        <p:spPr>
          <a:xfrm>
            <a:off x="365759" y="40046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CCE5C903-5A56-F866-32F0-BF6602B44B3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 name="pole tekstowe 2">
            <a:extLst>
              <a:ext uri="{FF2B5EF4-FFF2-40B4-BE49-F238E27FC236}">
                <a16:creationId xmlns:a16="http://schemas.microsoft.com/office/drawing/2014/main" id="{EA49B1DF-F5E4-E257-E161-0FB93EAB4D55}"/>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5" name="Obraz 4">
            <a:extLst>
              <a:ext uri="{FF2B5EF4-FFF2-40B4-BE49-F238E27FC236}">
                <a16:creationId xmlns:a16="http://schemas.microsoft.com/office/drawing/2014/main" id="{93F394BF-10C9-90B5-5C37-6B761419C20D}"/>
              </a:ext>
            </a:extLst>
          </p:cNvPr>
          <p:cNvPicPr>
            <a:picLocks noChangeAspect="1"/>
          </p:cNvPicPr>
          <p:nvPr/>
        </p:nvPicPr>
        <p:blipFill>
          <a:blip r:embed="rId2"/>
          <a:stretch>
            <a:fillRect/>
          </a:stretch>
        </p:blipFill>
        <p:spPr>
          <a:xfrm>
            <a:off x="1424535" y="1241659"/>
            <a:ext cx="9342930" cy="5082980"/>
          </a:xfrm>
          <a:prstGeom prst="rect">
            <a:avLst/>
          </a:prstGeom>
        </p:spPr>
      </p:pic>
    </p:spTree>
    <p:extLst>
      <p:ext uri="{BB962C8B-B14F-4D97-AF65-F5344CB8AC3E}">
        <p14:creationId xmlns:p14="http://schemas.microsoft.com/office/powerpoint/2010/main" val="216694879"/>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4ABF6-71B2-FDDB-495F-BC7A9082655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A858B82-1874-93D9-3FA4-F75B8946C91D}"/>
              </a:ext>
            </a:extLst>
          </p:cNvPr>
          <p:cNvSpPr>
            <a:spLocks noGrp="1"/>
          </p:cNvSpPr>
          <p:nvPr>
            <p:ph type="ctrTitle"/>
          </p:nvPr>
        </p:nvSpPr>
        <p:spPr>
          <a:xfrm>
            <a:off x="365759" y="40046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3828DBC2-A90E-818A-5EDC-AC996A77FC2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 name="pole tekstowe 2">
            <a:extLst>
              <a:ext uri="{FF2B5EF4-FFF2-40B4-BE49-F238E27FC236}">
                <a16:creationId xmlns:a16="http://schemas.microsoft.com/office/drawing/2014/main" id="{1F4462FB-39F9-9C1C-04A8-0B3F5498395A}"/>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5" name="Obraz 4">
            <a:extLst>
              <a:ext uri="{FF2B5EF4-FFF2-40B4-BE49-F238E27FC236}">
                <a16:creationId xmlns:a16="http://schemas.microsoft.com/office/drawing/2014/main" id="{00C493EA-24A8-68C1-6163-E58519807C41}"/>
              </a:ext>
            </a:extLst>
          </p:cNvPr>
          <p:cNvPicPr>
            <a:picLocks noChangeAspect="1"/>
          </p:cNvPicPr>
          <p:nvPr/>
        </p:nvPicPr>
        <p:blipFill>
          <a:blip r:embed="rId2"/>
          <a:stretch>
            <a:fillRect/>
          </a:stretch>
        </p:blipFill>
        <p:spPr>
          <a:xfrm>
            <a:off x="1439776" y="1241659"/>
            <a:ext cx="9312447" cy="5410669"/>
          </a:xfrm>
          <a:prstGeom prst="rect">
            <a:avLst/>
          </a:prstGeom>
        </p:spPr>
      </p:pic>
    </p:spTree>
    <p:extLst>
      <p:ext uri="{BB962C8B-B14F-4D97-AF65-F5344CB8AC3E}">
        <p14:creationId xmlns:p14="http://schemas.microsoft.com/office/powerpoint/2010/main" val="3469985301"/>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09135-B40A-A4FC-1812-F85D6316BAA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6BF2FF8-7E90-D266-2A84-7267441A0249}"/>
              </a:ext>
            </a:extLst>
          </p:cNvPr>
          <p:cNvSpPr>
            <a:spLocks noGrp="1"/>
          </p:cNvSpPr>
          <p:nvPr>
            <p:ph type="ctrTitle"/>
          </p:nvPr>
        </p:nvSpPr>
        <p:spPr>
          <a:xfrm>
            <a:off x="365759" y="40046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DB145CF8-30A8-1A48-C18A-282D8628D3E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 name="pole tekstowe 2">
            <a:extLst>
              <a:ext uri="{FF2B5EF4-FFF2-40B4-BE49-F238E27FC236}">
                <a16:creationId xmlns:a16="http://schemas.microsoft.com/office/drawing/2014/main" id="{A6320EA0-D096-0FBD-347F-23B6B8362249}"/>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5" name="Obraz 4">
            <a:extLst>
              <a:ext uri="{FF2B5EF4-FFF2-40B4-BE49-F238E27FC236}">
                <a16:creationId xmlns:a16="http://schemas.microsoft.com/office/drawing/2014/main" id="{77AFE6AE-C51E-8318-A6BF-48906A513FB7}"/>
              </a:ext>
            </a:extLst>
          </p:cNvPr>
          <p:cNvPicPr>
            <a:picLocks noChangeAspect="1"/>
          </p:cNvPicPr>
          <p:nvPr/>
        </p:nvPicPr>
        <p:blipFill>
          <a:blip r:embed="rId2"/>
          <a:stretch>
            <a:fillRect/>
          </a:stretch>
        </p:blipFill>
        <p:spPr>
          <a:xfrm>
            <a:off x="1339720" y="1275466"/>
            <a:ext cx="9373412" cy="5227773"/>
          </a:xfrm>
          <a:prstGeom prst="rect">
            <a:avLst/>
          </a:prstGeom>
        </p:spPr>
      </p:pic>
    </p:spTree>
    <p:extLst>
      <p:ext uri="{BB962C8B-B14F-4D97-AF65-F5344CB8AC3E}">
        <p14:creationId xmlns:p14="http://schemas.microsoft.com/office/powerpoint/2010/main" val="425002433"/>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20C1C-EF07-7BA1-4083-EDE3D0CF331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0D7C944-3F71-F0CB-9602-6FFE11C2440B}"/>
              </a:ext>
            </a:extLst>
          </p:cNvPr>
          <p:cNvSpPr>
            <a:spLocks noGrp="1"/>
          </p:cNvSpPr>
          <p:nvPr>
            <p:ph type="ctrTitle"/>
          </p:nvPr>
        </p:nvSpPr>
        <p:spPr>
          <a:xfrm>
            <a:off x="365759" y="40046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F2F8895D-AC81-BF11-5417-A0DCAE47393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 name="pole tekstowe 2">
            <a:extLst>
              <a:ext uri="{FF2B5EF4-FFF2-40B4-BE49-F238E27FC236}">
                <a16:creationId xmlns:a16="http://schemas.microsoft.com/office/drawing/2014/main" id="{7EA22969-0806-9997-0143-F1366D72EF28}"/>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5" name="Obraz 4">
            <a:extLst>
              <a:ext uri="{FF2B5EF4-FFF2-40B4-BE49-F238E27FC236}">
                <a16:creationId xmlns:a16="http://schemas.microsoft.com/office/drawing/2014/main" id="{8499BA34-0336-8CEC-A617-C1395BB95CAA}"/>
              </a:ext>
            </a:extLst>
          </p:cNvPr>
          <p:cNvPicPr>
            <a:picLocks noChangeAspect="1"/>
          </p:cNvPicPr>
          <p:nvPr/>
        </p:nvPicPr>
        <p:blipFill>
          <a:blip r:embed="rId2"/>
          <a:stretch>
            <a:fillRect/>
          </a:stretch>
        </p:blipFill>
        <p:spPr>
          <a:xfrm>
            <a:off x="1420725" y="1251598"/>
            <a:ext cx="9350550" cy="5387807"/>
          </a:xfrm>
          <a:prstGeom prst="rect">
            <a:avLst/>
          </a:prstGeom>
        </p:spPr>
      </p:pic>
    </p:spTree>
    <p:extLst>
      <p:ext uri="{BB962C8B-B14F-4D97-AF65-F5344CB8AC3E}">
        <p14:creationId xmlns:p14="http://schemas.microsoft.com/office/powerpoint/2010/main" val="2999059958"/>
      </p:ext>
    </p:extLst>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D2E75-E9ED-A11B-9EA4-5EA220BBA86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4D117C8-E436-0215-271F-4407171439F7}"/>
              </a:ext>
            </a:extLst>
          </p:cNvPr>
          <p:cNvSpPr>
            <a:spLocks noGrp="1"/>
          </p:cNvSpPr>
          <p:nvPr>
            <p:ph type="ctrTitle"/>
          </p:nvPr>
        </p:nvSpPr>
        <p:spPr>
          <a:xfrm>
            <a:off x="365759" y="40046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24D14965-DAEC-D0DA-48BB-FFB68B04A99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 name="pole tekstowe 2">
            <a:extLst>
              <a:ext uri="{FF2B5EF4-FFF2-40B4-BE49-F238E27FC236}">
                <a16:creationId xmlns:a16="http://schemas.microsoft.com/office/drawing/2014/main" id="{D7B09D6C-0F97-0446-8851-0B961723F03A}"/>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5" name="Obraz 4">
            <a:extLst>
              <a:ext uri="{FF2B5EF4-FFF2-40B4-BE49-F238E27FC236}">
                <a16:creationId xmlns:a16="http://schemas.microsoft.com/office/drawing/2014/main" id="{EEB0B0C0-87FA-1E9C-E9BA-44FB43592FF6}"/>
              </a:ext>
            </a:extLst>
          </p:cNvPr>
          <p:cNvPicPr>
            <a:picLocks noChangeAspect="1"/>
          </p:cNvPicPr>
          <p:nvPr/>
        </p:nvPicPr>
        <p:blipFill>
          <a:blip r:embed="rId2"/>
          <a:stretch>
            <a:fillRect/>
          </a:stretch>
        </p:blipFill>
        <p:spPr>
          <a:xfrm>
            <a:off x="1465376" y="1422415"/>
            <a:ext cx="5197290" cy="4511431"/>
          </a:xfrm>
          <a:prstGeom prst="rect">
            <a:avLst/>
          </a:prstGeom>
        </p:spPr>
      </p:pic>
      <p:pic>
        <p:nvPicPr>
          <p:cNvPr id="7" name="Obraz 6">
            <a:extLst>
              <a:ext uri="{FF2B5EF4-FFF2-40B4-BE49-F238E27FC236}">
                <a16:creationId xmlns:a16="http://schemas.microsoft.com/office/drawing/2014/main" id="{8140972A-A1B3-2CBB-0CFB-DFEBC15CA599}"/>
              </a:ext>
            </a:extLst>
          </p:cNvPr>
          <p:cNvPicPr>
            <a:picLocks noChangeAspect="1"/>
          </p:cNvPicPr>
          <p:nvPr/>
        </p:nvPicPr>
        <p:blipFill>
          <a:blip r:embed="rId3"/>
          <a:stretch>
            <a:fillRect/>
          </a:stretch>
        </p:blipFill>
        <p:spPr>
          <a:xfrm>
            <a:off x="7289706" y="1422415"/>
            <a:ext cx="3436918" cy="4854361"/>
          </a:xfrm>
          <a:prstGeom prst="rect">
            <a:avLst/>
          </a:prstGeom>
        </p:spPr>
      </p:pic>
    </p:spTree>
    <p:extLst>
      <p:ext uri="{BB962C8B-B14F-4D97-AF65-F5344CB8AC3E}">
        <p14:creationId xmlns:p14="http://schemas.microsoft.com/office/powerpoint/2010/main" val="1255445177"/>
      </p:ext>
    </p:extLst>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7297E-4EAE-60E8-AF77-FA5046FD5FD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7E9F24C-82A8-BDEC-5AD3-4CE264F20CB0}"/>
              </a:ext>
            </a:extLst>
          </p:cNvPr>
          <p:cNvSpPr>
            <a:spLocks noGrp="1"/>
          </p:cNvSpPr>
          <p:nvPr>
            <p:ph type="ctrTitle"/>
          </p:nvPr>
        </p:nvSpPr>
        <p:spPr>
          <a:xfrm>
            <a:off x="365759" y="40046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941625C5-DF0F-2EF7-69B0-9E6BBE46981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 name="pole tekstowe 2">
            <a:extLst>
              <a:ext uri="{FF2B5EF4-FFF2-40B4-BE49-F238E27FC236}">
                <a16:creationId xmlns:a16="http://schemas.microsoft.com/office/drawing/2014/main" id="{568E36C6-CE17-8027-E1E9-035D320426AF}"/>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7" name="Obraz 6">
            <a:extLst>
              <a:ext uri="{FF2B5EF4-FFF2-40B4-BE49-F238E27FC236}">
                <a16:creationId xmlns:a16="http://schemas.microsoft.com/office/drawing/2014/main" id="{306DB822-C875-D615-BABD-FFCB2E763DBD}"/>
              </a:ext>
            </a:extLst>
          </p:cNvPr>
          <p:cNvPicPr>
            <a:picLocks noChangeAspect="1"/>
          </p:cNvPicPr>
          <p:nvPr/>
        </p:nvPicPr>
        <p:blipFill>
          <a:blip r:embed="rId2"/>
          <a:stretch>
            <a:fillRect/>
          </a:stretch>
        </p:blipFill>
        <p:spPr>
          <a:xfrm>
            <a:off x="537047" y="1241659"/>
            <a:ext cx="7559695" cy="5121084"/>
          </a:xfrm>
          <a:prstGeom prst="rect">
            <a:avLst/>
          </a:prstGeom>
        </p:spPr>
      </p:pic>
      <p:pic>
        <p:nvPicPr>
          <p:cNvPr id="9" name="Obraz 8">
            <a:extLst>
              <a:ext uri="{FF2B5EF4-FFF2-40B4-BE49-F238E27FC236}">
                <a16:creationId xmlns:a16="http://schemas.microsoft.com/office/drawing/2014/main" id="{3C8FAD1A-523B-59EE-21E3-219507326288}"/>
              </a:ext>
            </a:extLst>
          </p:cNvPr>
          <p:cNvPicPr>
            <a:picLocks noChangeAspect="1"/>
          </p:cNvPicPr>
          <p:nvPr/>
        </p:nvPicPr>
        <p:blipFill>
          <a:blip r:embed="rId3"/>
          <a:stretch>
            <a:fillRect/>
          </a:stretch>
        </p:blipFill>
        <p:spPr>
          <a:xfrm>
            <a:off x="8248518" y="1336448"/>
            <a:ext cx="3406435" cy="4740051"/>
          </a:xfrm>
          <a:prstGeom prst="rect">
            <a:avLst/>
          </a:prstGeom>
        </p:spPr>
      </p:pic>
    </p:spTree>
    <p:extLst>
      <p:ext uri="{BB962C8B-B14F-4D97-AF65-F5344CB8AC3E}">
        <p14:creationId xmlns:p14="http://schemas.microsoft.com/office/powerpoint/2010/main" val="3025630251"/>
      </p:ext>
    </p:ext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C6E8A-1371-BABD-9C55-42727A12EC7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30A54B9-84B6-FBB3-27E7-B3527CCF712A}"/>
              </a:ext>
            </a:extLst>
          </p:cNvPr>
          <p:cNvSpPr>
            <a:spLocks noGrp="1"/>
          </p:cNvSpPr>
          <p:nvPr>
            <p:ph type="ctrTitle"/>
          </p:nvPr>
        </p:nvSpPr>
        <p:spPr>
          <a:xfrm>
            <a:off x="365759" y="40046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042C12BB-7238-9C4D-669C-F9813C00676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 name="pole tekstowe 2">
            <a:extLst>
              <a:ext uri="{FF2B5EF4-FFF2-40B4-BE49-F238E27FC236}">
                <a16:creationId xmlns:a16="http://schemas.microsoft.com/office/drawing/2014/main" id="{7C7D51CD-52DB-15FD-7224-6D99D04B8D64}"/>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5" name="Obraz 4">
            <a:extLst>
              <a:ext uri="{FF2B5EF4-FFF2-40B4-BE49-F238E27FC236}">
                <a16:creationId xmlns:a16="http://schemas.microsoft.com/office/drawing/2014/main" id="{164D04ED-EE0E-49A4-9C35-91A131E800E6}"/>
              </a:ext>
            </a:extLst>
          </p:cNvPr>
          <p:cNvPicPr>
            <a:picLocks noChangeAspect="1"/>
          </p:cNvPicPr>
          <p:nvPr/>
        </p:nvPicPr>
        <p:blipFill>
          <a:blip r:embed="rId2"/>
          <a:stretch>
            <a:fillRect/>
          </a:stretch>
        </p:blipFill>
        <p:spPr>
          <a:xfrm>
            <a:off x="1272122" y="1136641"/>
            <a:ext cx="9647756" cy="5425910"/>
          </a:xfrm>
          <a:prstGeom prst="rect">
            <a:avLst/>
          </a:prstGeom>
        </p:spPr>
      </p:pic>
    </p:spTree>
    <p:extLst>
      <p:ext uri="{BB962C8B-B14F-4D97-AF65-F5344CB8AC3E}">
        <p14:creationId xmlns:p14="http://schemas.microsoft.com/office/powerpoint/2010/main" val="9512087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71DFF-F3A4-AA40-EB9F-465165B7319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241CBCD-C316-17E7-DBB2-83D59AA53228}"/>
              </a:ext>
            </a:extLst>
          </p:cNvPr>
          <p:cNvSpPr>
            <a:spLocks noGrp="1"/>
          </p:cNvSpPr>
          <p:nvPr>
            <p:ph type="ctrTitle"/>
          </p:nvPr>
        </p:nvSpPr>
        <p:spPr>
          <a:xfrm>
            <a:off x="365759" y="400468"/>
            <a:ext cx="11540691" cy="841191"/>
          </a:xfrm>
        </p:spPr>
        <p:txBody>
          <a:bodyPr>
            <a:normAutofit/>
          </a:bodyPr>
          <a:lstStyle/>
          <a:p>
            <a:r>
              <a:rPr lang="pl-PL" sz="4800" dirty="0">
                <a:latin typeface="+mn-lt"/>
              </a:rPr>
              <a:t>Podział kabli nn</a:t>
            </a:r>
            <a:endParaRPr lang="pl-PL" sz="4800" noProof="0" dirty="0">
              <a:latin typeface="+mn-lt"/>
            </a:endParaRPr>
          </a:p>
        </p:txBody>
      </p:sp>
      <p:sp>
        <p:nvSpPr>
          <p:cNvPr id="10" name="pole tekstowe 9">
            <a:extLst>
              <a:ext uri="{FF2B5EF4-FFF2-40B4-BE49-F238E27FC236}">
                <a16:creationId xmlns:a16="http://schemas.microsoft.com/office/drawing/2014/main" id="{7CEE3CE7-035E-FDE5-8A5F-D472032A16EB}"/>
              </a:ext>
            </a:extLst>
          </p:cNvPr>
          <p:cNvSpPr txBox="1"/>
          <p:nvPr/>
        </p:nvSpPr>
        <p:spPr>
          <a:xfrm>
            <a:off x="235526" y="6457532"/>
            <a:ext cx="4909129" cy="253916"/>
          </a:xfrm>
          <a:prstGeom prst="rect">
            <a:avLst/>
          </a:prstGeom>
          <a:noFill/>
        </p:spPr>
        <p:txBody>
          <a:bodyPr wrap="square" rtlCol="0">
            <a:spAutoFit/>
          </a:bodyPr>
          <a:lstStyle/>
          <a:p>
            <a:r>
              <a:rPr lang="pl-PL" sz="1050" dirty="0"/>
              <a:t>Źródło: Poradnik techniczny </a:t>
            </a:r>
            <a:r>
              <a:rPr lang="pl-PL" sz="1050" dirty="0" err="1"/>
              <a:t>Helukabel</a:t>
            </a:r>
            <a:endParaRPr lang="pl-PL" sz="1050" dirty="0"/>
          </a:p>
        </p:txBody>
      </p:sp>
      <p:pic>
        <p:nvPicPr>
          <p:cNvPr id="5" name="Obraz 4">
            <a:extLst>
              <a:ext uri="{FF2B5EF4-FFF2-40B4-BE49-F238E27FC236}">
                <a16:creationId xmlns:a16="http://schemas.microsoft.com/office/drawing/2014/main" id="{A64E9606-E3E3-2BB7-B1BE-FCA7F0B70C0F}"/>
              </a:ext>
            </a:extLst>
          </p:cNvPr>
          <p:cNvPicPr>
            <a:picLocks noChangeAspect="1"/>
          </p:cNvPicPr>
          <p:nvPr/>
        </p:nvPicPr>
        <p:blipFill>
          <a:blip r:embed="rId2"/>
          <a:stretch>
            <a:fillRect/>
          </a:stretch>
        </p:blipFill>
        <p:spPr>
          <a:xfrm>
            <a:off x="575734" y="1433328"/>
            <a:ext cx="7573432" cy="2638793"/>
          </a:xfrm>
          <a:prstGeom prst="rect">
            <a:avLst/>
          </a:prstGeom>
        </p:spPr>
      </p:pic>
      <p:pic>
        <p:nvPicPr>
          <p:cNvPr id="8" name="Obraz 7">
            <a:extLst>
              <a:ext uri="{FF2B5EF4-FFF2-40B4-BE49-F238E27FC236}">
                <a16:creationId xmlns:a16="http://schemas.microsoft.com/office/drawing/2014/main" id="{2374F38E-0D17-EB84-E205-AEA33D2DC811}"/>
              </a:ext>
            </a:extLst>
          </p:cNvPr>
          <p:cNvPicPr>
            <a:picLocks noChangeAspect="1"/>
          </p:cNvPicPr>
          <p:nvPr/>
        </p:nvPicPr>
        <p:blipFill>
          <a:blip r:embed="rId3"/>
          <a:stretch>
            <a:fillRect/>
          </a:stretch>
        </p:blipFill>
        <p:spPr>
          <a:xfrm>
            <a:off x="3509435" y="3871765"/>
            <a:ext cx="7554379" cy="2105319"/>
          </a:xfrm>
          <a:prstGeom prst="rect">
            <a:avLst/>
          </a:prstGeom>
        </p:spPr>
      </p:pic>
    </p:spTree>
    <p:extLst>
      <p:ext uri="{BB962C8B-B14F-4D97-AF65-F5344CB8AC3E}">
        <p14:creationId xmlns:p14="http://schemas.microsoft.com/office/powerpoint/2010/main" val="2382217321"/>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6D2E7-6D45-FC06-17D0-7E1BD233565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92780A8-E756-663F-2A77-C1100387D447}"/>
              </a:ext>
            </a:extLst>
          </p:cNvPr>
          <p:cNvSpPr>
            <a:spLocks noGrp="1"/>
          </p:cNvSpPr>
          <p:nvPr>
            <p:ph type="ctrTitle"/>
          </p:nvPr>
        </p:nvSpPr>
        <p:spPr>
          <a:xfrm>
            <a:off x="365759" y="400468"/>
            <a:ext cx="11540691" cy="841191"/>
          </a:xfrm>
        </p:spPr>
        <p:txBody>
          <a:bodyPr>
            <a:normAutofit/>
          </a:bodyPr>
          <a:lstStyle/>
          <a:p>
            <a:r>
              <a:rPr lang="pl-PL" sz="4800" dirty="0">
                <a:latin typeface="+mn-lt"/>
              </a:rPr>
              <a:t>Mufy żywiczne</a:t>
            </a:r>
            <a:endParaRPr lang="pl-PL" sz="4800" noProof="0" dirty="0">
              <a:latin typeface="+mn-lt"/>
            </a:endParaRPr>
          </a:p>
        </p:txBody>
      </p:sp>
      <p:sp>
        <p:nvSpPr>
          <p:cNvPr id="11" name="AutoShape 4">
            <a:extLst>
              <a:ext uri="{FF2B5EF4-FFF2-40B4-BE49-F238E27FC236}">
                <a16:creationId xmlns:a16="http://schemas.microsoft.com/office/drawing/2014/main" id="{62CBA1AC-EA3A-4486-2F83-D713ED92F8D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 name="pole tekstowe 2">
            <a:extLst>
              <a:ext uri="{FF2B5EF4-FFF2-40B4-BE49-F238E27FC236}">
                <a16:creationId xmlns:a16="http://schemas.microsoft.com/office/drawing/2014/main" id="{A8501FA9-AAC8-90B6-6FBB-140567F9F001}"/>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5" name="Obraz 4">
            <a:extLst>
              <a:ext uri="{FF2B5EF4-FFF2-40B4-BE49-F238E27FC236}">
                <a16:creationId xmlns:a16="http://schemas.microsoft.com/office/drawing/2014/main" id="{C6866E58-AC62-77E6-8E9E-87250E584BAA}"/>
              </a:ext>
            </a:extLst>
          </p:cNvPr>
          <p:cNvPicPr>
            <a:picLocks noChangeAspect="1"/>
          </p:cNvPicPr>
          <p:nvPr/>
        </p:nvPicPr>
        <p:blipFill>
          <a:blip r:embed="rId2"/>
          <a:stretch>
            <a:fillRect/>
          </a:stretch>
        </p:blipFill>
        <p:spPr>
          <a:xfrm>
            <a:off x="1428345" y="1320699"/>
            <a:ext cx="9335309" cy="4892464"/>
          </a:xfrm>
          <a:prstGeom prst="rect">
            <a:avLst/>
          </a:prstGeom>
        </p:spPr>
      </p:pic>
    </p:spTree>
    <p:extLst>
      <p:ext uri="{BB962C8B-B14F-4D97-AF65-F5344CB8AC3E}">
        <p14:creationId xmlns:p14="http://schemas.microsoft.com/office/powerpoint/2010/main" val="3374428189"/>
      </p:ext>
    </p:ext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60D6B-D415-0DFF-540A-46070020D09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5ADB074-B092-547C-34FE-4D99EE180063}"/>
              </a:ext>
            </a:extLst>
          </p:cNvPr>
          <p:cNvSpPr>
            <a:spLocks noGrp="1"/>
          </p:cNvSpPr>
          <p:nvPr>
            <p:ph type="ctrTitle"/>
          </p:nvPr>
        </p:nvSpPr>
        <p:spPr>
          <a:xfrm>
            <a:off x="325654" y="2856004"/>
            <a:ext cx="11540691" cy="841191"/>
          </a:xfrm>
        </p:spPr>
        <p:txBody>
          <a:bodyPr>
            <a:normAutofit/>
          </a:bodyPr>
          <a:lstStyle/>
          <a:p>
            <a:r>
              <a:rPr lang="pl-PL" sz="4800" dirty="0">
                <a:latin typeface="+mn-lt"/>
              </a:rPr>
              <a:t>Głowice kablowe</a:t>
            </a:r>
            <a:endParaRPr lang="pl-PL" sz="4800" noProof="0" dirty="0">
              <a:latin typeface="+mn-lt"/>
            </a:endParaRPr>
          </a:p>
        </p:txBody>
      </p:sp>
      <p:sp>
        <p:nvSpPr>
          <p:cNvPr id="11" name="AutoShape 4">
            <a:extLst>
              <a:ext uri="{FF2B5EF4-FFF2-40B4-BE49-F238E27FC236}">
                <a16:creationId xmlns:a16="http://schemas.microsoft.com/office/drawing/2014/main" id="{FBE5A310-FB2C-8998-7181-9F433229DF7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Tree>
    <p:extLst>
      <p:ext uri="{BB962C8B-B14F-4D97-AF65-F5344CB8AC3E}">
        <p14:creationId xmlns:p14="http://schemas.microsoft.com/office/powerpoint/2010/main" val="814220669"/>
      </p:ext>
    </p:ext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99039-8542-E956-8EE5-1BDEB660651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45A9851-F49A-5BF0-C762-9D2E01ED5CD9}"/>
              </a:ext>
            </a:extLst>
          </p:cNvPr>
          <p:cNvSpPr>
            <a:spLocks noGrp="1"/>
          </p:cNvSpPr>
          <p:nvPr>
            <p:ph type="ctrTitle"/>
          </p:nvPr>
        </p:nvSpPr>
        <p:spPr>
          <a:xfrm>
            <a:off x="365759" y="400468"/>
            <a:ext cx="11540691" cy="841191"/>
          </a:xfrm>
        </p:spPr>
        <p:txBody>
          <a:bodyPr>
            <a:normAutofit/>
          </a:bodyPr>
          <a:lstStyle/>
          <a:p>
            <a:r>
              <a:rPr lang="pl-PL" sz="4800" dirty="0">
                <a:latin typeface="+mn-lt"/>
              </a:rPr>
              <a:t>Głowice kablowe</a:t>
            </a:r>
            <a:endParaRPr lang="pl-PL" sz="4800" noProof="0" dirty="0">
              <a:latin typeface="+mn-lt"/>
            </a:endParaRPr>
          </a:p>
        </p:txBody>
      </p:sp>
      <p:sp>
        <p:nvSpPr>
          <p:cNvPr id="11" name="AutoShape 4">
            <a:extLst>
              <a:ext uri="{FF2B5EF4-FFF2-40B4-BE49-F238E27FC236}">
                <a16:creationId xmlns:a16="http://schemas.microsoft.com/office/drawing/2014/main" id="{9D385089-61DB-AAA5-7BFC-24EB2EFDB79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83250628-996A-2DE2-0738-D3764045A706}"/>
              </a:ext>
            </a:extLst>
          </p:cNvPr>
          <p:cNvSpPr txBox="1"/>
          <p:nvPr/>
        </p:nvSpPr>
        <p:spPr>
          <a:xfrm>
            <a:off x="637211" y="1802097"/>
            <a:ext cx="9252224" cy="3834383"/>
          </a:xfrm>
          <a:prstGeom prst="rect">
            <a:avLst/>
          </a:prstGeom>
          <a:noFill/>
        </p:spPr>
        <p:txBody>
          <a:bodyPr wrap="square" rtlCol="0">
            <a:spAutoFit/>
          </a:bodyPr>
          <a:lstStyle/>
          <a:p>
            <a:pPr>
              <a:spcAft>
                <a:spcPts val="1650"/>
              </a:spcAft>
            </a:pPr>
            <a:r>
              <a:rPr lang="pl-PL" dirty="0"/>
              <a:t>Co to jest głowica kablowa </a:t>
            </a:r>
            <a:r>
              <a:rPr lang="pl-PL" dirty="0" err="1"/>
              <a:t>nn</a:t>
            </a:r>
            <a:r>
              <a:rPr lang="pl-PL" dirty="0"/>
              <a:t>?</a:t>
            </a:r>
          </a:p>
          <a:p>
            <a:pPr marL="742950" lvl="1" indent="-285750">
              <a:spcAft>
                <a:spcPts val="1650"/>
              </a:spcAft>
              <a:buFont typeface="Arial" panose="020B0604020202020204" pitchFamily="34" charset="0"/>
              <a:buChar char="•"/>
            </a:pPr>
            <a:r>
              <a:rPr lang="pl-PL" dirty="0"/>
              <a:t>Głowica kablowa </a:t>
            </a:r>
            <a:r>
              <a:rPr lang="pl-PL" dirty="0" err="1"/>
              <a:t>nn</a:t>
            </a:r>
            <a:r>
              <a:rPr lang="pl-PL" dirty="0"/>
              <a:t> jest to element służący do zakańczania kabli nn.</a:t>
            </a:r>
          </a:p>
          <a:p>
            <a:pPr>
              <a:spcAft>
                <a:spcPts val="1650"/>
              </a:spcAft>
            </a:pPr>
            <a:r>
              <a:rPr lang="pl-PL" dirty="0"/>
              <a:t>Głowice kablowe </a:t>
            </a:r>
            <a:r>
              <a:rPr lang="pl-PL" dirty="0" err="1"/>
              <a:t>nn</a:t>
            </a:r>
            <a:r>
              <a:rPr lang="pl-PL" dirty="0"/>
              <a:t> dzielą się na:</a:t>
            </a:r>
          </a:p>
          <a:p>
            <a:pPr marL="742950" lvl="1" indent="-285750">
              <a:spcAft>
                <a:spcPts val="1650"/>
              </a:spcAft>
              <a:buFont typeface="Arial" panose="020B0604020202020204" pitchFamily="34" charset="0"/>
              <a:buChar char="•"/>
            </a:pPr>
            <a:r>
              <a:rPr lang="pl-PL" dirty="0"/>
              <a:t>wnętrzowe</a:t>
            </a:r>
          </a:p>
          <a:p>
            <a:pPr marL="742950" lvl="1" indent="-285750">
              <a:spcAft>
                <a:spcPts val="1650"/>
              </a:spcAft>
              <a:buFont typeface="Arial" panose="020B0604020202020204" pitchFamily="34" charset="0"/>
              <a:buChar char="•"/>
            </a:pPr>
            <a:r>
              <a:rPr lang="pl-PL" dirty="0"/>
              <a:t>Napowietrzne</a:t>
            </a:r>
          </a:p>
          <a:p>
            <a:pPr>
              <a:spcAft>
                <a:spcPts val="1650"/>
              </a:spcAft>
            </a:pPr>
            <a:r>
              <a:rPr lang="pl-PL" dirty="0"/>
              <a:t>Występują w technologiach:</a:t>
            </a:r>
          </a:p>
          <a:p>
            <a:pPr marL="742950" lvl="1" indent="-285750">
              <a:spcAft>
                <a:spcPts val="1650"/>
              </a:spcAft>
              <a:buFont typeface="Arial" panose="020B0604020202020204" pitchFamily="34" charset="0"/>
              <a:buChar char="•"/>
            </a:pPr>
            <a:r>
              <a:rPr lang="pl-PL" dirty="0"/>
              <a:t>termokurczliwej</a:t>
            </a:r>
          </a:p>
          <a:p>
            <a:pPr marL="742950" lvl="1" indent="-285750">
              <a:spcAft>
                <a:spcPts val="1650"/>
              </a:spcAft>
              <a:buFont typeface="Arial" panose="020B0604020202020204" pitchFamily="34" charset="0"/>
              <a:buChar char="•"/>
            </a:pPr>
            <a:r>
              <a:rPr lang="pl-PL" dirty="0" err="1"/>
              <a:t>zimnokurczliwej</a:t>
            </a:r>
            <a:r>
              <a:rPr lang="pl-PL" dirty="0"/>
              <a:t> (ta technologia jest droga, przez co rozwiązanie jest rzadko stosowane) </a:t>
            </a:r>
          </a:p>
        </p:txBody>
      </p:sp>
    </p:spTree>
    <p:extLst>
      <p:ext uri="{BB962C8B-B14F-4D97-AF65-F5344CB8AC3E}">
        <p14:creationId xmlns:p14="http://schemas.microsoft.com/office/powerpoint/2010/main" val="2823634139"/>
      </p:ext>
    </p:ext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E62C2-A22E-0AA2-3D9B-46B94AB22FE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E4CC54A-ABF1-91BE-37A2-2119C5320ACF}"/>
              </a:ext>
            </a:extLst>
          </p:cNvPr>
          <p:cNvSpPr>
            <a:spLocks noGrp="1"/>
          </p:cNvSpPr>
          <p:nvPr>
            <p:ph type="ctrTitle"/>
          </p:nvPr>
        </p:nvSpPr>
        <p:spPr>
          <a:xfrm>
            <a:off x="365759" y="400468"/>
            <a:ext cx="11540691" cy="841191"/>
          </a:xfrm>
        </p:spPr>
        <p:txBody>
          <a:bodyPr>
            <a:normAutofit/>
          </a:bodyPr>
          <a:lstStyle/>
          <a:p>
            <a:r>
              <a:rPr lang="pl-PL" sz="4800" dirty="0">
                <a:latin typeface="+mn-lt"/>
              </a:rPr>
              <a:t>Głowica kablowa</a:t>
            </a:r>
            <a:endParaRPr lang="pl-PL" sz="4800" noProof="0" dirty="0">
              <a:latin typeface="+mn-lt"/>
            </a:endParaRPr>
          </a:p>
        </p:txBody>
      </p:sp>
      <p:sp>
        <p:nvSpPr>
          <p:cNvPr id="11" name="AutoShape 4">
            <a:extLst>
              <a:ext uri="{FF2B5EF4-FFF2-40B4-BE49-F238E27FC236}">
                <a16:creationId xmlns:a16="http://schemas.microsoft.com/office/drawing/2014/main" id="{DCB364B6-E766-91B0-970C-2A1253DBF17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 name="pole tekstowe 2">
            <a:extLst>
              <a:ext uri="{FF2B5EF4-FFF2-40B4-BE49-F238E27FC236}">
                <a16:creationId xmlns:a16="http://schemas.microsoft.com/office/drawing/2014/main" id="{AE6607AE-0B7B-E0F6-A140-A6EAE04749F2}"/>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5" name="Obraz 4">
            <a:extLst>
              <a:ext uri="{FF2B5EF4-FFF2-40B4-BE49-F238E27FC236}">
                <a16:creationId xmlns:a16="http://schemas.microsoft.com/office/drawing/2014/main" id="{301A52B7-4B1B-A057-4163-7DA8CAFA1BDC}"/>
              </a:ext>
            </a:extLst>
          </p:cNvPr>
          <p:cNvPicPr>
            <a:picLocks noChangeAspect="1"/>
          </p:cNvPicPr>
          <p:nvPr/>
        </p:nvPicPr>
        <p:blipFill>
          <a:blip r:embed="rId2"/>
          <a:stretch>
            <a:fillRect/>
          </a:stretch>
        </p:blipFill>
        <p:spPr>
          <a:xfrm>
            <a:off x="1409294" y="1561938"/>
            <a:ext cx="9373412" cy="3734124"/>
          </a:xfrm>
          <a:prstGeom prst="rect">
            <a:avLst/>
          </a:prstGeom>
        </p:spPr>
      </p:pic>
    </p:spTree>
    <p:extLst>
      <p:ext uri="{BB962C8B-B14F-4D97-AF65-F5344CB8AC3E}">
        <p14:creationId xmlns:p14="http://schemas.microsoft.com/office/powerpoint/2010/main" val="1904663503"/>
      </p:ext>
    </p:ext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8A723-78CA-E72E-DFAD-D233C2433F7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AA9299E-980D-F3B6-F380-D5A1119F6918}"/>
              </a:ext>
            </a:extLst>
          </p:cNvPr>
          <p:cNvSpPr>
            <a:spLocks noGrp="1"/>
          </p:cNvSpPr>
          <p:nvPr>
            <p:ph type="ctrTitle"/>
          </p:nvPr>
        </p:nvSpPr>
        <p:spPr>
          <a:xfrm>
            <a:off x="365759" y="400468"/>
            <a:ext cx="11540691" cy="841191"/>
          </a:xfrm>
        </p:spPr>
        <p:txBody>
          <a:bodyPr>
            <a:normAutofit/>
          </a:bodyPr>
          <a:lstStyle/>
          <a:p>
            <a:r>
              <a:rPr lang="pl-PL" sz="4800" dirty="0">
                <a:latin typeface="+mn-lt"/>
              </a:rPr>
              <a:t>Głowica kablowa</a:t>
            </a:r>
            <a:endParaRPr lang="pl-PL" sz="4800" noProof="0" dirty="0">
              <a:latin typeface="+mn-lt"/>
            </a:endParaRPr>
          </a:p>
        </p:txBody>
      </p:sp>
      <p:sp>
        <p:nvSpPr>
          <p:cNvPr id="11" name="AutoShape 4">
            <a:extLst>
              <a:ext uri="{FF2B5EF4-FFF2-40B4-BE49-F238E27FC236}">
                <a16:creationId xmlns:a16="http://schemas.microsoft.com/office/drawing/2014/main" id="{3ACEA343-81D6-43A2-C7E0-E5D4811AA05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3" name="pole tekstowe 2">
            <a:extLst>
              <a:ext uri="{FF2B5EF4-FFF2-40B4-BE49-F238E27FC236}">
                <a16:creationId xmlns:a16="http://schemas.microsoft.com/office/drawing/2014/main" id="{8A81769D-66BA-E126-FD9E-038D1D955F23}"/>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5" name="Obraz 4">
            <a:extLst>
              <a:ext uri="{FF2B5EF4-FFF2-40B4-BE49-F238E27FC236}">
                <a16:creationId xmlns:a16="http://schemas.microsoft.com/office/drawing/2014/main" id="{56212A7A-54B3-8C6D-FB81-F64378AEB2E8}"/>
              </a:ext>
            </a:extLst>
          </p:cNvPr>
          <p:cNvPicPr>
            <a:picLocks noChangeAspect="1"/>
          </p:cNvPicPr>
          <p:nvPr/>
        </p:nvPicPr>
        <p:blipFill>
          <a:blip r:embed="rId2"/>
          <a:stretch>
            <a:fillRect/>
          </a:stretch>
        </p:blipFill>
        <p:spPr>
          <a:xfrm>
            <a:off x="1428345" y="1691476"/>
            <a:ext cx="9335309" cy="3779848"/>
          </a:xfrm>
          <a:prstGeom prst="rect">
            <a:avLst/>
          </a:prstGeom>
        </p:spPr>
      </p:pic>
    </p:spTree>
    <p:extLst>
      <p:ext uri="{BB962C8B-B14F-4D97-AF65-F5344CB8AC3E}">
        <p14:creationId xmlns:p14="http://schemas.microsoft.com/office/powerpoint/2010/main" val="3382133073"/>
      </p:ext>
    </p:ext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39597-FFA1-F900-C44E-BB13E28D1E7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CC18302-E314-42FB-EAF9-8926223D6ECE}"/>
              </a:ext>
            </a:extLst>
          </p:cNvPr>
          <p:cNvSpPr>
            <a:spLocks noGrp="1"/>
          </p:cNvSpPr>
          <p:nvPr>
            <p:ph type="ctrTitle"/>
          </p:nvPr>
        </p:nvSpPr>
        <p:spPr>
          <a:xfrm>
            <a:off x="478054" y="3008404"/>
            <a:ext cx="11540691" cy="841191"/>
          </a:xfrm>
        </p:spPr>
        <p:txBody>
          <a:bodyPr>
            <a:normAutofit/>
          </a:bodyPr>
          <a:lstStyle/>
          <a:p>
            <a:r>
              <a:rPr lang="pl-PL" sz="4800" dirty="0">
                <a:latin typeface="+mn-lt"/>
              </a:rPr>
              <a:t>Palczatka</a:t>
            </a:r>
            <a:endParaRPr lang="pl-PL" sz="4800" noProof="0" dirty="0">
              <a:latin typeface="+mn-lt"/>
            </a:endParaRPr>
          </a:p>
        </p:txBody>
      </p:sp>
      <p:sp>
        <p:nvSpPr>
          <p:cNvPr id="11" name="AutoShape 4">
            <a:extLst>
              <a:ext uri="{FF2B5EF4-FFF2-40B4-BE49-F238E27FC236}">
                <a16:creationId xmlns:a16="http://schemas.microsoft.com/office/drawing/2014/main" id="{74D57B19-0320-5C5E-DEF9-17475844094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Tree>
    <p:extLst>
      <p:ext uri="{BB962C8B-B14F-4D97-AF65-F5344CB8AC3E}">
        <p14:creationId xmlns:p14="http://schemas.microsoft.com/office/powerpoint/2010/main" val="2815766875"/>
      </p:ext>
    </p:extLst>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FD045-31B5-99ED-4951-AEA6A968605D}"/>
            </a:ext>
          </a:extLst>
        </p:cNvPr>
        <p:cNvGrpSpPr/>
        <p:nvPr/>
      </p:nvGrpSpPr>
      <p:grpSpPr>
        <a:xfrm>
          <a:off x="0" y="0"/>
          <a:ext cx="0" cy="0"/>
          <a:chOff x="0" y="0"/>
          <a:chExt cx="0" cy="0"/>
        </a:xfrm>
      </p:grpSpPr>
      <p:pic>
        <p:nvPicPr>
          <p:cNvPr id="4098" name="Picture 2">
            <a:extLst>
              <a:ext uri="{FF2B5EF4-FFF2-40B4-BE49-F238E27FC236}">
                <a16:creationId xmlns:a16="http://schemas.microsoft.com/office/drawing/2014/main" id="{E02FA80A-A6BB-1975-45BC-CCE3E3CA5B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5498777">
            <a:off x="5307447" y="1070264"/>
            <a:ext cx="5715000" cy="5715000"/>
          </a:xfrm>
          <a:prstGeom prst="rect">
            <a:avLst/>
          </a:prstGeom>
          <a:noFill/>
          <a:extLst>
            <a:ext uri="{909E8E84-426E-40DD-AFC4-6F175D3DCCD1}">
              <a14:hiddenFill xmlns:a14="http://schemas.microsoft.com/office/drawing/2010/main">
                <a:solidFill>
                  <a:srgbClr val="FFFFFF"/>
                </a:solidFill>
              </a14:hiddenFill>
            </a:ext>
          </a:extLst>
        </p:spPr>
      </p:pic>
      <p:sp>
        <p:nvSpPr>
          <p:cNvPr id="2" name="Tytuł 1">
            <a:extLst>
              <a:ext uri="{FF2B5EF4-FFF2-40B4-BE49-F238E27FC236}">
                <a16:creationId xmlns:a16="http://schemas.microsoft.com/office/drawing/2014/main" id="{E96FDE6B-462E-29B2-1EB1-A39F9F189F24}"/>
              </a:ext>
            </a:extLst>
          </p:cNvPr>
          <p:cNvSpPr>
            <a:spLocks noGrp="1"/>
          </p:cNvSpPr>
          <p:nvPr>
            <p:ph type="ctrTitle"/>
          </p:nvPr>
        </p:nvSpPr>
        <p:spPr>
          <a:xfrm>
            <a:off x="365759" y="400468"/>
            <a:ext cx="11540691" cy="841191"/>
          </a:xfrm>
        </p:spPr>
        <p:txBody>
          <a:bodyPr>
            <a:normAutofit/>
          </a:bodyPr>
          <a:lstStyle/>
          <a:p>
            <a:r>
              <a:rPr lang="pl-PL" sz="4800" noProof="0" dirty="0">
                <a:latin typeface="+mn-lt"/>
              </a:rPr>
              <a:t>Palczatka</a:t>
            </a:r>
          </a:p>
        </p:txBody>
      </p:sp>
      <p:sp>
        <p:nvSpPr>
          <p:cNvPr id="11" name="AutoShape 4">
            <a:extLst>
              <a:ext uri="{FF2B5EF4-FFF2-40B4-BE49-F238E27FC236}">
                <a16:creationId xmlns:a16="http://schemas.microsoft.com/office/drawing/2014/main" id="{C1491762-8F42-5784-F8E8-427F26CF559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B9856E77-84F0-F409-EF6C-CC8BFF265A2A}"/>
              </a:ext>
            </a:extLst>
          </p:cNvPr>
          <p:cNvSpPr txBox="1"/>
          <p:nvPr/>
        </p:nvSpPr>
        <p:spPr>
          <a:xfrm>
            <a:off x="782393" y="2086466"/>
            <a:ext cx="4112880" cy="2031325"/>
          </a:xfrm>
          <a:prstGeom prst="rect">
            <a:avLst/>
          </a:prstGeom>
          <a:noFill/>
        </p:spPr>
        <p:txBody>
          <a:bodyPr wrap="square" rtlCol="0">
            <a:spAutoFit/>
          </a:bodyPr>
          <a:lstStyle/>
          <a:p>
            <a:r>
              <a:rPr lang="pl-PL" dirty="0"/>
              <a:t>Palczatka służy do ochrony wnętrza kabla przed wnikaniem wilgoci.</a:t>
            </a:r>
          </a:p>
          <a:p>
            <a:endParaRPr lang="pl-PL" dirty="0"/>
          </a:p>
          <a:p>
            <a:r>
              <a:rPr lang="pl-PL" dirty="0"/>
              <a:t>Dobierając palczatkę należy określić:</a:t>
            </a:r>
          </a:p>
          <a:p>
            <a:pPr marL="742950" lvl="1" indent="-285750">
              <a:buFont typeface="Arial" panose="020B0604020202020204" pitchFamily="34" charset="0"/>
              <a:buChar char="•"/>
            </a:pPr>
            <a:r>
              <a:rPr lang="pl-PL" dirty="0"/>
              <a:t>Ilość żył</a:t>
            </a:r>
          </a:p>
          <a:p>
            <a:pPr marL="742950" lvl="1" indent="-285750">
              <a:buFont typeface="Arial" panose="020B0604020202020204" pitchFamily="34" charset="0"/>
              <a:buChar char="•"/>
            </a:pPr>
            <a:r>
              <a:rPr lang="pl-PL" dirty="0"/>
              <a:t>Przekrój żył</a:t>
            </a:r>
          </a:p>
          <a:p>
            <a:pPr marL="742950" lvl="1" indent="-285750">
              <a:buFont typeface="Arial" panose="020B0604020202020204" pitchFamily="34" charset="0"/>
              <a:buChar char="•"/>
            </a:pPr>
            <a:r>
              <a:rPr lang="pl-PL" dirty="0"/>
              <a:t>Technologię wykonania palczatki</a:t>
            </a:r>
          </a:p>
        </p:txBody>
      </p:sp>
      <p:sp>
        <p:nvSpPr>
          <p:cNvPr id="3" name="pole tekstowe 2">
            <a:extLst>
              <a:ext uri="{FF2B5EF4-FFF2-40B4-BE49-F238E27FC236}">
                <a16:creationId xmlns:a16="http://schemas.microsoft.com/office/drawing/2014/main" id="{350308BE-A95C-D8FB-C505-514054BF20FA}"/>
              </a:ext>
            </a:extLst>
          </p:cNvPr>
          <p:cNvSpPr txBox="1"/>
          <p:nvPr/>
        </p:nvSpPr>
        <p:spPr>
          <a:xfrm>
            <a:off x="207818" y="6457532"/>
            <a:ext cx="10146146" cy="253916"/>
          </a:xfrm>
          <a:prstGeom prst="rect">
            <a:avLst/>
          </a:prstGeom>
          <a:noFill/>
        </p:spPr>
        <p:txBody>
          <a:bodyPr wrap="square" rtlCol="0">
            <a:spAutoFit/>
          </a:bodyPr>
          <a:lstStyle/>
          <a:p>
            <a:r>
              <a:rPr lang="pl-PL" sz="1050" dirty="0"/>
              <a:t>Źródło: </a:t>
            </a:r>
            <a:r>
              <a:rPr lang="pl-PL" sz="1050" dirty="0">
                <a:hlinkClick r:id="rId3"/>
              </a:rPr>
              <a:t>https://erko.pl/produkt/palczatki-termokurczliwe-pal/</a:t>
            </a:r>
            <a:r>
              <a:rPr lang="pl-PL" sz="1050" dirty="0"/>
              <a:t> </a:t>
            </a:r>
          </a:p>
        </p:txBody>
      </p:sp>
    </p:spTree>
    <p:extLst>
      <p:ext uri="{BB962C8B-B14F-4D97-AF65-F5344CB8AC3E}">
        <p14:creationId xmlns:p14="http://schemas.microsoft.com/office/powerpoint/2010/main" val="245485017"/>
      </p:ext>
    </p:ext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BB34B-5AC1-6B61-E4DF-2B6AF90824D9}"/>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4F45F53-95FD-749E-4877-5650F9D38180}"/>
              </a:ext>
            </a:extLst>
          </p:cNvPr>
          <p:cNvSpPr>
            <a:spLocks noGrp="1"/>
          </p:cNvSpPr>
          <p:nvPr>
            <p:ph type="ctrTitle"/>
          </p:nvPr>
        </p:nvSpPr>
        <p:spPr>
          <a:xfrm>
            <a:off x="365759" y="400468"/>
            <a:ext cx="11540691" cy="841191"/>
          </a:xfrm>
        </p:spPr>
        <p:txBody>
          <a:bodyPr>
            <a:normAutofit/>
          </a:bodyPr>
          <a:lstStyle/>
          <a:p>
            <a:r>
              <a:rPr lang="pl-PL" sz="4800" noProof="0" dirty="0">
                <a:latin typeface="+mn-lt"/>
              </a:rPr>
              <a:t>Palczatka</a:t>
            </a:r>
          </a:p>
        </p:txBody>
      </p:sp>
      <p:sp>
        <p:nvSpPr>
          <p:cNvPr id="11" name="AutoShape 4">
            <a:extLst>
              <a:ext uri="{FF2B5EF4-FFF2-40B4-BE49-F238E27FC236}">
                <a16:creationId xmlns:a16="http://schemas.microsoft.com/office/drawing/2014/main" id="{08921075-D03C-3657-435F-C3361204EB2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4" name="Obraz 3">
            <a:extLst>
              <a:ext uri="{FF2B5EF4-FFF2-40B4-BE49-F238E27FC236}">
                <a16:creationId xmlns:a16="http://schemas.microsoft.com/office/drawing/2014/main" id="{CEC59AB4-0E2D-E1FE-487B-FBF5442E4351}"/>
              </a:ext>
            </a:extLst>
          </p:cNvPr>
          <p:cNvPicPr>
            <a:picLocks noChangeAspect="1"/>
          </p:cNvPicPr>
          <p:nvPr/>
        </p:nvPicPr>
        <p:blipFill>
          <a:blip r:embed="rId2"/>
          <a:stretch>
            <a:fillRect/>
          </a:stretch>
        </p:blipFill>
        <p:spPr>
          <a:xfrm>
            <a:off x="1424535" y="1588610"/>
            <a:ext cx="9342930" cy="3680779"/>
          </a:xfrm>
          <a:prstGeom prst="rect">
            <a:avLst/>
          </a:prstGeom>
        </p:spPr>
      </p:pic>
      <p:sp>
        <p:nvSpPr>
          <p:cNvPr id="5" name="pole tekstowe 4">
            <a:extLst>
              <a:ext uri="{FF2B5EF4-FFF2-40B4-BE49-F238E27FC236}">
                <a16:creationId xmlns:a16="http://schemas.microsoft.com/office/drawing/2014/main" id="{8E538711-CA7A-E236-57B1-02AE860A8410}"/>
              </a:ext>
            </a:extLst>
          </p:cNvPr>
          <p:cNvSpPr txBox="1"/>
          <p:nvPr/>
        </p:nvSpPr>
        <p:spPr>
          <a:xfrm>
            <a:off x="207818" y="6457532"/>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spTree>
    <p:extLst>
      <p:ext uri="{BB962C8B-B14F-4D97-AF65-F5344CB8AC3E}">
        <p14:creationId xmlns:p14="http://schemas.microsoft.com/office/powerpoint/2010/main" val="2525157117"/>
      </p:ext>
    </p:extLst>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3AF1B-CA31-ADC3-4E9E-E70EFC3FA39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A69308E-55D0-80D2-DE6D-BA7E26BB1120}"/>
              </a:ext>
            </a:extLst>
          </p:cNvPr>
          <p:cNvSpPr>
            <a:spLocks noGrp="1"/>
          </p:cNvSpPr>
          <p:nvPr>
            <p:ph type="ctrTitle"/>
          </p:nvPr>
        </p:nvSpPr>
        <p:spPr>
          <a:xfrm>
            <a:off x="365759" y="400468"/>
            <a:ext cx="11540691" cy="841191"/>
          </a:xfrm>
        </p:spPr>
        <p:txBody>
          <a:bodyPr>
            <a:normAutofit/>
          </a:bodyPr>
          <a:lstStyle/>
          <a:p>
            <a:r>
              <a:rPr lang="pl-PL" sz="4800" noProof="0" dirty="0">
                <a:latin typeface="+mn-lt"/>
              </a:rPr>
              <a:t>Palczatka</a:t>
            </a:r>
          </a:p>
        </p:txBody>
      </p:sp>
      <p:sp>
        <p:nvSpPr>
          <p:cNvPr id="11" name="AutoShape 4">
            <a:extLst>
              <a:ext uri="{FF2B5EF4-FFF2-40B4-BE49-F238E27FC236}">
                <a16:creationId xmlns:a16="http://schemas.microsoft.com/office/drawing/2014/main" id="{FACA1B22-D922-3ACF-DD10-2E1DFC45039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5" name="Obraz 4">
            <a:extLst>
              <a:ext uri="{FF2B5EF4-FFF2-40B4-BE49-F238E27FC236}">
                <a16:creationId xmlns:a16="http://schemas.microsoft.com/office/drawing/2014/main" id="{72B34CB3-261C-EA8C-B329-DB4A97051D7F}"/>
              </a:ext>
            </a:extLst>
          </p:cNvPr>
          <p:cNvPicPr>
            <a:picLocks noChangeAspect="1"/>
          </p:cNvPicPr>
          <p:nvPr/>
        </p:nvPicPr>
        <p:blipFill>
          <a:blip r:embed="rId2"/>
          <a:stretch>
            <a:fillRect/>
          </a:stretch>
        </p:blipFill>
        <p:spPr>
          <a:xfrm>
            <a:off x="1435966" y="1573369"/>
            <a:ext cx="9320068" cy="3711262"/>
          </a:xfrm>
          <a:prstGeom prst="rect">
            <a:avLst/>
          </a:prstGeom>
        </p:spPr>
      </p:pic>
      <p:sp>
        <p:nvSpPr>
          <p:cNvPr id="6" name="pole tekstowe 5">
            <a:extLst>
              <a:ext uri="{FF2B5EF4-FFF2-40B4-BE49-F238E27FC236}">
                <a16:creationId xmlns:a16="http://schemas.microsoft.com/office/drawing/2014/main" id="{010492C7-71B2-B933-198F-3185D7493A2C}"/>
              </a:ext>
            </a:extLst>
          </p:cNvPr>
          <p:cNvSpPr txBox="1"/>
          <p:nvPr/>
        </p:nvSpPr>
        <p:spPr>
          <a:xfrm>
            <a:off x="207818" y="6467471"/>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spTree>
    <p:extLst>
      <p:ext uri="{BB962C8B-B14F-4D97-AF65-F5344CB8AC3E}">
        <p14:creationId xmlns:p14="http://schemas.microsoft.com/office/powerpoint/2010/main" val="482077110"/>
      </p:ext>
    </p:extLst>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986B7-96C4-027B-1FAE-2BA1635D6E4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B570250-75C2-81C5-BD92-7EB4119C1BC8}"/>
              </a:ext>
            </a:extLst>
          </p:cNvPr>
          <p:cNvSpPr>
            <a:spLocks noGrp="1"/>
          </p:cNvSpPr>
          <p:nvPr>
            <p:ph type="ctrTitle"/>
          </p:nvPr>
        </p:nvSpPr>
        <p:spPr>
          <a:xfrm>
            <a:off x="478054" y="3008404"/>
            <a:ext cx="11540691" cy="841191"/>
          </a:xfrm>
        </p:spPr>
        <p:txBody>
          <a:bodyPr>
            <a:normAutofit/>
          </a:bodyPr>
          <a:lstStyle/>
          <a:p>
            <a:r>
              <a:rPr lang="pl-PL" sz="4800" dirty="0">
                <a:latin typeface="+mn-lt"/>
              </a:rPr>
              <a:t>Kapturki termokurczliwe</a:t>
            </a:r>
            <a:endParaRPr lang="pl-PL" sz="4800" noProof="0" dirty="0">
              <a:latin typeface="+mn-lt"/>
            </a:endParaRPr>
          </a:p>
        </p:txBody>
      </p:sp>
      <p:sp>
        <p:nvSpPr>
          <p:cNvPr id="11" name="AutoShape 4">
            <a:extLst>
              <a:ext uri="{FF2B5EF4-FFF2-40B4-BE49-F238E27FC236}">
                <a16:creationId xmlns:a16="http://schemas.microsoft.com/office/drawing/2014/main" id="{C4B692B6-88DF-4AE1-CA2A-522C8B12505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Tree>
    <p:extLst>
      <p:ext uri="{BB962C8B-B14F-4D97-AF65-F5344CB8AC3E}">
        <p14:creationId xmlns:p14="http://schemas.microsoft.com/office/powerpoint/2010/main" val="37716532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58B6B-1AC6-0678-AF1D-C63D0FD8BED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96153ED-4033-C4DF-2052-D5E94A24A051}"/>
              </a:ext>
            </a:extLst>
          </p:cNvPr>
          <p:cNvSpPr>
            <a:spLocks noGrp="1"/>
          </p:cNvSpPr>
          <p:nvPr>
            <p:ph type="ctrTitle"/>
          </p:nvPr>
        </p:nvSpPr>
        <p:spPr>
          <a:xfrm>
            <a:off x="365759" y="400468"/>
            <a:ext cx="11540691" cy="841191"/>
          </a:xfrm>
        </p:spPr>
        <p:txBody>
          <a:bodyPr>
            <a:normAutofit/>
          </a:bodyPr>
          <a:lstStyle/>
          <a:p>
            <a:r>
              <a:rPr lang="pl-PL" sz="4800" dirty="0">
                <a:latin typeface="+mn-lt"/>
              </a:rPr>
              <a:t>Podział kabli nn</a:t>
            </a:r>
            <a:endParaRPr lang="pl-PL" sz="4800" noProof="0" dirty="0">
              <a:latin typeface="+mn-lt"/>
            </a:endParaRPr>
          </a:p>
        </p:txBody>
      </p:sp>
      <p:sp>
        <p:nvSpPr>
          <p:cNvPr id="10" name="pole tekstowe 9">
            <a:extLst>
              <a:ext uri="{FF2B5EF4-FFF2-40B4-BE49-F238E27FC236}">
                <a16:creationId xmlns:a16="http://schemas.microsoft.com/office/drawing/2014/main" id="{523E9D22-26DF-1CF9-0B2A-063883D00DD4}"/>
              </a:ext>
            </a:extLst>
          </p:cNvPr>
          <p:cNvSpPr txBox="1"/>
          <p:nvPr/>
        </p:nvSpPr>
        <p:spPr>
          <a:xfrm>
            <a:off x="235526" y="6457532"/>
            <a:ext cx="4909129" cy="253916"/>
          </a:xfrm>
          <a:prstGeom prst="rect">
            <a:avLst/>
          </a:prstGeom>
          <a:noFill/>
        </p:spPr>
        <p:txBody>
          <a:bodyPr wrap="square" rtlCol="0">
            <a:spAutoFit/>
          </a:bodyPr>
          <a:lstStyle/>
          <a:p>
            <a:r>
              <a:rPr lang="pl-PL" sz="1050" dirty="0"/>
              <a:t>Źródło: Poradnik techniczny </a:t>
            </a:r>
            <a:r>
              <a:rPr lang="pl-PL" sz="1050" dirty="0" err="1"/>
              <a:t>Helukabel</a:t>
            </a:r>
            <a:endParaRPr lang="pl-PL" sz="1050" dirty="0"/>
          </a:p>
        </p:txBody>
      </p:sp>
      <p:pic>
        <p:nvPicPr>
          <p:cNvPr id="4" name="Obraz 3">
            <a:extLst>
              <a:ext uri="{FF2B5EF4-FFF2-40B4-BE49-F238E27FC236}">
                <a16:creationId xmlns:a16="http://schemas.microsoft.com/office/drawing/2014/main" id="{8A0CFAED-CA1B-2CCC-83E0-5066C496B367}"/>
              </a:ext>
            </a:extLst>
          </p:cNvPr>
          <p:cNvPicPr>
            <a:picLocks noChangeAspect="1"/>
          </p:cNvPicPr>
          <p:nvPr/>
        </p:nvPicPr>
        <p:blipFill>
          <a:blip r:embed="rId2"/>
          <a:stretch>
            <a:fillRect/>
          </a:stretch>
        </p:blipFill>
        <p:spPr>
          <a:xfrm>
            <a:off x="594784" y="1519089"/>
            <a:ext cx="7573432" cy="2124371"/>
          </a:xfrm>
          <a:prstGeom prst="rect">
            <a:avLst/>
          </a:prstGeom>
        </p:spPr>
      </p:pic>
      <p:pic>
        <p:nvPicPr>
          <p:cNvPr id="7" name="Obraz 6">
            <a:extLst>
              <a:ext uri="{FF2B5EF4-FFF2-40B4-BE49-F238E27FC236}">
                <a16:creationId xmlns:a16="http://schemas.microsoft.com/office/drawing/2014/main" id="{CA1DCA1D-573B-B967-408A-80995FC8F368}"/>
              </a:ext>
            </a:extLst>
          </p:cNvPr>
          <p:cNvPicPr>
            <a:picLocks noChangeAspect="1"/>
          </p:cNvPicPr>
          <p:nvPr/>
        </p:nvPicPr>
        <p:blipFill>
          <a:blip r:embed="rId3"/>
          <a:stretch>
            <a:fillRect/>
          </a:stretch>
        </p:blipFill>
        <p:spPr>
          <a:xfrm>
            <a:off x="3628496" y="3543128"/>
            <a:ext cx="7582958" cy="2457793"/>
          </a:xfrm>
          <a:prstGeom prst="rect">
            <a:avLst/>
          </a:prstGeom>
        </p:spPr>
      </p:pic>
    </p:spTree>
    <p:extLst>
      <p:ext uri="{BB962C8B-B14F-4D97-AF65-F5344CB8AC3E}">
        <p14:creationId xmlns:p14="http://schemas.microsoft.com/office/powerpoint/2010/main" val="185429906"/>
      </p:ext>
    </p:extLst>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B3065-E085-A616-5973-2A22581C84D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87D36B2-D39A-876F-1401-05A0F9789FDA}"/>
              </a:ext>
            </a:extLst>
          </p:cNvPr>
          <p:cNvSpPr>
            <a:spLocks noGrp="1"/>
          </p:cNvSpPr>
          <p:nvPr>
            <p:ph type="ctrTitle"/>
          </p:nvPr>
        </p:nvSpPr>
        <p:spPr>
          <a:xfrm>
            <a:off x="365759" y="400468"/>
            <a:ext cx="11540691" cy="841191"/>
          </a:xfrm>
        </p:spPr>
        <p:txBody>
          <a:bodyPr>
            <a:normAutofit/>
          </a:bodyPr>
          <a:lstStyle/>
          <a:p>
            <a:r>
              <a:rPr lang="pl-PL" sz="4800" noProof="0" dirty="0">
                <a:latin typeface="+mn-lt"/>
              </a:rPr>
              <a:t>Kapturki termokurczliwe</a:t>
            </a:r>
          </a:p>
        </p:txBody>
      </p:sp>
      <p:sp>
        <p:nvSpPr>
          <p:cNvPr id="11" name="AutoShape 4">
            <a:extLst>
              <a:ext uri="{FF2B5EF4-FFF2-40B4-BE49-F238E27FC236}">
                <a16:creationId xmlns:a16="http://schemas.microsoft.com/office/drawing/2014/main" id="{18AF7E53-D4A0-7DBA-76C5-ADBB6F68868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71B5E93B-D3BD-E838-703E-A00CA2A75063}"/>
              </a:ext>
            </a:extLst>
          </p:cNvPr>
          <p:cNvSpPr txBox="1"/>
          <p:nvPr/>
        </p:nvSpPr>
        <p:spPr>
          <a:xfrm>
            <a:off x="1068720" y="1705131"/>
            <a:ext cx="10134768" cy="369332"/>
          </a:xfrm>
          <a:prstGeom prst="rect">
            <a:avLst/>
          </a:prstGeom>
          <a:noFill/>
        </p:spPr>
        <p:txBody>
          <a:bodyPr wrap="square" rtlCol="0">
            <a:spAutoFit/>
          </a:bodyPr>
          <a:lstStyle/>
          <a:p>
            <a:r>
              <a:rPr lang="pl-PL" dirty="0"/>
              <a:t>Kapturek termokurczliwy służy do zakańczania kabli i zabezpieczenia przed wnikaniem do ich wnętrza wody</a:t>
            </a:r>
          </a:p>
        </p:txBody>
      </p:sp>
      <p:pic>
        <p:nvPicPr>
          <p:cNvPr id="4" name="Obraz 3">
            <a:extLst>
              <a:ext uri="{FF2B5EF4-FFF2-40B4-BE49-F238E27FC236}">
                <a16:creationId xmlns:a16="http://schemas.microsoft.com/office/drawing/2014/main" id="{4DCE8933-EC9D-759D-1FE8-98C5352DCDE0}"/>
              </a:ext>
            </a:extLst>
          </p:cNvPr>
          <p:cNvPicPr>
            <a:picLocks noChangeAspect="1"/>
          </p:cNvPicPr>
          <p:nvPr/>
        </p:nvPicPr>
        <p:blipFill>
          <a:blip r:embed="rId2"/>
          <a:stretch>
            <a:fillRect/>
          </a:stretch>
        </p:blipFill>
        <p:spPr>
          <a:xfrm>
            <a:off x="3195782" y="2396931"/>
            <a:ext cx="5941232" cy="3937970"/>
          </a:xfrm>
          <a:prstGeom prst="rect">
            <a:avLst/>
          </a:prstGeom>
        </p:spPr>
      </p:pic>
      <p:sp>
        <p:nvSpPr>
          <p:cNvPr id="5" name="pole tekstowe 4">
            <a:extLst>
              <a:ext uri="{FF2B5EF4-FFF2-40B4-BE49-F238E27FC236}">
                <a16:creationId xmlns:a16="http://schemas.microsoft.com/office/drawing/2014/main" id="{325C5A80-D13F-1298-562E-4F238A5B4F6C}"/>
              </a:ext>
            </a:extLst>
          </p:cNvPr>
          <p:cNvSpPr txBox="1"/>
          <p:nvPr/>
        </p:nvSpPr>
        <p:spPr>
          <a:xfrm>
            <a:off x="207818" y="6467471"/>
            <a:ext cx="10146146" cy="253916"/>
          </a:xfrm>
          <a:prstGeom prst="rect">
            <a:avLst/>
          </a:prstGeom>
          <a:noFill/>
        </p:spPr>
        <p:txBody>
          <a:bodyPr wrap="square" rtlCol="0">
            <a:spAutoFit/>
          </a:bodyPr>
          <a:lstStyle/>
          <a:p>
            <a:r>
              <a:rPr lang="pl-PL" sz="1050" dirty="0"/>
              <a:t>Źródło: </a:t>
            </a:r>
            <a:r>
              <a:rPr lang="pl-PL" sz="1050" dirty="0">
                <a:hlinkClick r:id="rId3"/>
              </a:rPr>
              <a:t>https://www.hellermanntyton.pl/produkty/ksztaltki-termokurczliwe/1613-1-b5w2/416-13060</a:t>
            </a:r>
            <a:r>
              <a:rPr lang="pl-PL" sz="1050" dirty="0"/>
              <a:t> </a:t>
            </a:r>
          </a:p>
        </p:txBody>
      </p:sp>
    </p:spTree>
    <p:extLst>
      <p:ext uri="{BB962C8B-B14F-4D97-AF65-F5344CB8AC3E}">
        <p14:creationId xmlns:p14="http://schemas.microsoft.com/office/powerpoint/2010/main" val="2108739060"/>
      </p:ext>
    </p:extLst>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11C69-63C6-CA3F-077E-F753B77E5ED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166A7E4-754F-3C07-2FFE-1F0D099BEEDB}"/>
              </a:ext>
            </a:extLst>
          </p:cNvPr>
          <p:cNvSpPr>
            <a:spLocks noGrp="1"/>
          </p:cNvSpPr>
          <p:nvPr>
            <p:ph type="ctrTitle"/>
          </p:nvPr>
        </p:nvSpPr>
        <p:spPr>
          <a:xfrm>
            <a:off x="365759" y="400468"/>
            <a:ext cx="11540691" cy="841191"/>
          </a:xfrm>
        </p:spPr>
        <p:txBody>
          <a:bodyPr>
            <a:normAutofit/>
          </a:bodyPr>
          <a:lstStyle/>
          <a:p>
            <a:r>
              <a:rPr lang="pl-PL" sz="4800" noProof="0" dirty="0">
                <a:latin typeface="+mn-lt"/>
              </a:rPr>
              <a:t>Kapturki termokurczliwe</a:t>
            </a:r>
          </a:p>
        </p:txBody>
      </p:sp>
      <p:sp>
        <p:nvSpPr>
          <p:cNvPr id="11" name="AutoShape 4">
            <a:extLst>
              <a:ext uri="{FF2B5EF4-FFF2-40B4-BE49-F238E27FC236}">
                <a16:creationId xmlns:a16="http://schemas.microsoft.com/office/drawing/2014/main" id="{8F23F3C7-BFA2-B5E0-1914-CC0FB710715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57E81333-2DC9-D5E5-D42B-E1C0CF172DEA}"/>
              </a:ext>
            </a:extLst>
          </p:cNvPr>
          <p:cNvSpPr txBox="1"/>
          <p:nvPr/>
        </p:nvSpPr>
        <p:spPr>
          <a:xfrm>
            <a:off x="1068720" y="1705131"/>
            <a:ext cx="10134768" cy="1295868"/>
          </a:xfrm>
          <a:prstGeom prst="rect">
            <a:avLst/>
          </a:prstGeom>
          <a:noFill/>
        </p:spPr>
        <p:txBody>
          <a:bodyPr wrap="square" rtlCol="0">
            <a:spAutoFit/>
          </a:bodyPr>
          <a:lstStyle/>
          <a:p>
            <a:pPr>
              <a:lnSpc>
                <a:spcPct val="150000"/>
              </a:lnSpc>
            </a:pPr>
            <a:r>
              <a:rPr lang="pl-PL" dirty="0"/>
              <a:t>Występuje w wersji:</a:t>
            </a:r>
          </a:p>
          <a:p>
            <a:pPr marL="742950" lvl="1" indent="-285750">
              <a:lnSpc>
                <a:spcPct val="150000"/>
              </a:lnSpc>
              <a:buFont typeface="Arial" panose="020B0604020202020204" pitchFamily="34" charset="0"/>
              <a:buChar char="•"/>
            </a:pPr>
            <a:r>
              <a:rPr lang="pl-PL" dirty="0"/>
              <a:t>pełnej (do zakańczania kabli i żył), </a:t>
            </a:r>
          </a:p>
          <a:p>
            <a:pPr marL="742950" lvl="1" indent="-285750">
              <a:lnSpc>
                <a:spcPct val="150000"/>
              </a:lnSpc>
              <a:buFont typeface="Arial" panose="020B0604020202020204" pitchFamily="34" charset="0"/>
              <a:buChar char="•"/>
            </a:pPr>
            <a:r>
              <a:rPr lang="pl-PL" dirty="0"/>
              <a:t>do zakańczania rur (np. zabezpieczanie rury z której wyprowadzony jest kabel)</a:t>
            </a:r>
          </a:p>
        </p:txBody>
      </p:sp>
      <p:sp>
        <p:nvSpPr>
          <p:cNvPr id="5" name="pole tekstowe 4">
            <a:extLst>
              <a:ext uri="{FF2B5EF4-FFF2-40B4-BE49-F238E27FC236}">
                <a16:creationId xmlns:a16="http://schemas.microsoft.com/office/drawing/2014/main" id="{3ED1F5C4-41EE-3BD8-CB65-F9F49B762589}"/>
              </a:ext>
            </a:extLst>
          </p:cNvPr>
          <p:cNvSpPr txBox="1"/>
          <p:nvPr/>
        </p:nvSpPr>
        <p:spPr>
          <a:xfrm>
            <a:off x="226291" y="6382748"/>
            <a:ext cx="10146146" cy="415498"/>
          </a:xfrm>
          <a:prstGeom prst="rect">
            <a:avLst/>
          </a:prstGeom>
          <a:noFill/>
        </p:spPr>
        <p:txBody>
          <a:bodyPr wrap="square" rtlCol="0">
            <a:spAutoFit/>
          </a:bodyPr>
          <a:lstStyle/>
          <a:p>
            <a:r>
              <a:rPr lang="pl-PL" sz="1050" dirty="0"/>
              <a:t>Źródło: </a:t>
            </a:r>
            <a:r>
              <a:rPr lang="pl-PL" sz="1050" dirty="0">
                <a:hlinkClick r:id="rId2"/>
              </a:rPr>
              <a:t>https://erko.pl/produkt/kaptur-uszczelniajacy-z-klejem-ku/</a:t>
            </a:r>
            <a:endParaRPr lang="pl-PL" sz="1050" dirty="0"/>
          </a:p>
          <a:p>
            <a:r>
              <a:rPr lang="pl-PL" sz="1050" dirty="0">
                <a:hlinkClick r:id="rId3"/>
              </a:rPr>
              <a:t>https://www.corpig.pl/produkt/17745-kapturek-termokurczliwy-skk8040-z-klejem-nexans.html</a:t>
            </a:r>
            <a:r>
              <a:rPr lang="pl-PL" sz="1050" dirty="0"/>
              <a:t> </a:t>
            </a:r>
          </a:p>
        </p:txBody>
      </p:sp>
      <p:pic>
        <p:nvPicPr>
          <p:cNvPr id="6" name="Obraz 5">
            <a:extLst>
              <a:ext uri="{FF2B5EF4-FFF2-40B4-BE49-F238E27FC236}">
                <a16:creationId xmlns:a16="http://schemas.microsoft.com/office/drawing/2014/main" id="{81D76FF4-56FC-F819-27A0-B8FEAF93270E}"/>
              </a:ext>
            </a:extLst>
          </p:cNvPr>
          <p:cNvPicPr>
            <a:picLocks noChangeAspect="1"/>
          </p:cNvPicPr>
          <p:nvPr/>
        </p:nvPicPr>
        <p:blipFill>
          <a:blip r:embed="rId4"/>
          <a:stretch>
            <a:fillRect/>
          </a:stretch>
        </p:blipFill>
        <p:spPr>
          <a:xfrm>
            <a:off x="5832215" y="3488837"/>
            <a:ext cx="4115651" cy="2406073"/>
          </a:xfrm>
          <a:prstGeom prst="rect">
            <a:avLst/>
          </a:prstGeom>
        </p:spPr>
      </p:pic>
      <p:pic>
        <p:nvPicPr>
          <p:cNvPr id="3076" name="Picture 4" descr="KU">
            <a:extLst>
              <a:ext uri="{FF2B5EF4-FFF2-40B4-BE49-F238E27FC236}">
                <a16:creationId xmlns:a16="http://schemas.microsoft.com/office/drawing/2014/main" id="{7D57660F-09B1-A98C-6827-77FA3785BA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41282" y="3157951"/>
            <a:ext cx="3067845" cy="3067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946490"/>
      </p:ext>
    </p:extLst>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7F509-55DF-BFDC-85B7-D52646DD1B7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CA1C01E-2852-4B87-CC18-FE34F7B331AF}"/>
              </a:ext>
            </a:extLst>
          </p:cNvPr>
          <p:cNvSpPr>
            <a:spLocks noGrp="1"/>
          </p:cNvSpPr>
          <p:nvPr>
            <p:ph type="ctrTitle"/>
          </p:nvPr>
        </p:nvSpPr>
        <p:spPr>
          <a:xfrm>
            <a:off x="365759" y="400468"/>
            <a:ext cx="11540691" cy="841191"/>
          </a:xfrm>
        </p:spPr>
        <p:txBody>
          <a:bodyPr>
            <a:normAutofit/>
          </a:bodyPr>
          <a:lstStyle/>
          <a:p>
            <a:r>
              <a:rPr lang="pl-PL" sz="4800" noProof="0" dirty="0">
                <a:latin typeface="+mn-lt"/>
              </a:rPr>
              <a:t>Kapturki termokurczliwe</a:t>
            </a:r>
          </a:p>
        </p:txBody>
      </p:sp>
      <p:sp>
        <p:nvSpPr>
          <p:cNvPr id="11" name="AutoShape 4">
            <a:extLst>
              <a:ext uri="{FF2B5EF4-FFF2-40B4-BE49-F238E27FC236}">
                <a16:creationId xmlns:a16="http://schemas.microsoft.com/office/drawing/2014/main" id="{26179536-49A6-F3D4-20AF-225F1BB2F10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4" name="Obraz 3">
            <a:extLst>
              <a:ext uri="{FF2B5EF4-FFF2-40B4-BE49-F238E27FC236}">
                <a16:creationId xmlns:a16="http://schemas.microsoft.com/office/drawing/2014/main" id="{CFF4E290-6F10-629D-0D5E-DB20E2EC750E}"/>
              </a:ext>
            </a:extLst>
          </p:cNvPr>
          <p:cNvPicPr>
            <a:picLocks noChangeAspect="1"/>
          </p:cNvPicPr>
          <p:nvPr/>
        </p:nvPicPr>
        <p:blipFill>
          <a:blip r:embed="rId2"/>
          <a:stretch>
            <a:fillRect/>
          </a:stretch>
        </p:blipFill>
        <p:spPr>
          <a:xfrm>
            <a:off x="1416914" y="1588610"/>
            <a:ext cx="9358171" cy="3680779"/>
          </a:xfrm>
          <a:prstGeom prst="rect">
            <a:avLst/>
          </a:prstGeom>
        </p:spPr>
      </p:pic>
      <p:pic>
        <p:nvPicPr>
          <p:cNvPr id="6" name="Obraz 5">
            <a:extLst>
              <a:ext uri="{FF2B5EF4-FFF2-40B4-BE49-F238E27FC236}">
                <a16:creationId xmlns:a16="http://schemas.microsoft.com/office/drawing/2014/main" id="{55CA9F6D-2356-1A83-4422-6FD0D4DE2191}"/>
              </a:ext>
            </a:extLst>
          </p:cNvPr>
          <p:cNvPicPr>
            <a:picLocks noChangeAspect="1"/>
          </p:cNvPicPr>
          <p:nvPr/>
        </p:nvPicPr>
        <p:blipFill>
          <a:blip r:embed="rId3"/>
          <a:stretch>
            <a:fillRect/>
          </a:stretch>
        </p:blipFill>
        <p:spPr>
          <a:xfrm>
            <a:off x="4563138" y="5040089"/>
            <a:ext cx="1912786" cy="1417443"/>
          </a:xfrm>
          <a:prstGeom prst="rect">
            <a:avLst/>
          </a:prstGeom>
        </p:spPr>
      </p:pic>
      <p:sp>
        <p:nvSpPr>
          <p:cNvPr id="7" name="pole tekstowe 6">
            <a:extLst>
              <a:ext uri="{FF2B5EF4-FFF2-40B4-BE49-F238E27FC236}">
                <a16:creationId xmlns:a16="http://schemas.microsoft.com/office/drawing/2014/main" id="{F9EBD00C-FFBD-D3EA-91A6-AC27B20B714E}"/>
              </a:ext>
            </a:extLst>
          </p:cNvPr>
          <p:cNvSpPr txBox="1"/>
          <p:nvPr/>
        </p:nvSpPr>
        <p:spPr>
          <a:xfrm>
            <a:off x="207818" y="6467471"/>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spTree>
    <p:extLst>
      <p:ext uri="{BB962C8B-B14F-4D97-AF65-F5344CB8AC3E}">
        <p14:creationId xmlns:p14="http://schemas.microsoft.com/office/powerpoint/2010/main" val="3519839657"/>
      </p:ext>
    </p:extLst>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13292-889E-502B-A075-8E1AF0E5725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767DCF1-8D17-C3D6-BD98-91F9AFBA82B2}"/>
              </a:ext>
            </a:extLst>
          </p:cNvPr>
          <p:cNvSpPr>
            <a:spLocks noGrp="1"/>
          </p:cNvSpPr>
          <p:nvPr>
            <p:ph type="ctrTitle"/>
          </p:nvPr>
        </p:nvSpPr>
        <p:spPr>
          <a:xfrm>
            <a:off x="365759" y="400468"/>
            <a:ext cx="11540691" cy="841191"/>
          </a:xfrm>
        </p:spPr>
        <p:txBody>
          <a:bodyPr>
            <a:normAutofit/>
          </a:bodyPr>
          <a:lstStyle/>
          <a:p>
            <a:r>
              <a:rPr lang="pl-PL" sz="4800" noProof="0" dirty="0">
                <a:latin typeface="+mn-lt"/>
              </a:rPr>
              <a:t>Kapturki termokurczliwe</a:t>
            </a:r>
          </a:p>
        </p:txBody>
      </p:sp>
      <p:sp>
        <p:nvSpPr>
          <p:cNvPr id="11" name="AutoShape 4">
            <a:extLst>
              <a:ext uri="{FF2B5EF4-FFF2-40B4-BE49-F238E27FC236}">
                <a16:creationId xmlns:a16="http://schemas.microsoft.com/office/drawing/2014/main" id="{B9105373-BE5C-390A-5495-465F0226BE3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pic>
        <p:nvPicPr>
          <p:cNvPr id="5" name="Obraz 4">
            <a:extLst>
              <a:ext uri="{FF2B5EF4-FFF2-40B4-BE49-F238E27FC236}">
                <a16:creationId xmlns:a16="http://schemas.microsoft.com/office/drawing/2014/main" id="{0C3290F6-4031-EEC3-73DF-AA549F673B39}"/>
              </a:ext>
            </a:extLst>
          </p:cNvPr>
          <p:cNvPicPr>
            <a:picLocks noChangeAspect="1"/>
          </p:cNvPicPr>
          <p:nvPr/>
        </p:nvPicPr>
        <p:blipFill>
          <a:blip r:embed="rId2"/>
          <a:stretch>
            <a:fillRect/>
          </a:stretch>
        </p:blipFill>
        <p:spPr>
          <a:xfrm>
            <a:off x="1416914" y="1573369"/>
            <a:ext cx="9358171" cy="3711262"/>
          </a:xfrm>
          <a:prstGeom prst="rect">
            <a:avLst/>
          </a:prstGeom>
        </p:spPr>
      </p:pic>
      <p:pic>
        <p:nvPicPr>
          <p:cNvPr id="8" name="Obraz 7">
            <a:extLst>
              <a:ext uri="{FF2B5EF4-FFF2-40B4-BE49-F238E27FC236}">
                <a16:creationId xmlns:a16="http://schemas.microsoft.com/office/drawing/2014/main" id="{2AE67A62-0E74-6F53-7167-38A6504F7BBB}"/>
              </a:ext>
            </a:extLst>
          </p:cNvPr>
          <p:cNvPicPr>
            <a:picLocks noChangeAspect="1"/>
          </p:cNvPicPr>
          <p:nvPr/>
        </p:nvPicPr>
        <p:blipFill>
          <a:blip r:embed="rId3"/>
          <a:stretch>
            <a:fillRect/>
          </a:stretch>
        </p:blipFill>
        <p:spPr>
          <a:xfrm>
            <a:off x="1739113" y="3702417"/>
            <a:ext cx="1577477" cy="1699407"/>
          </a:xfrm>
          <a:prstGeom prst="rect">
            <a:avLst/>
          </a:prstGeom>
        </p:spPr>
      </p:pic>
      <p:sp>
        <p:nvSpPr>
          <p:cNvPr id="9" name="pole tekstowe 8">
            <a:extLst>
              <a:ext uri="{FF2B5EF4-FFF2-40B4-BE49-F238E27FC236}">
                <a16:creationId xmlns:a16="http://schemas.microsoft.com/office/drawing/2014/main" id="{489DF3CC-D07A-D2DD-4349-435B27A1AE11}"/>
              </a:ext>
            </a:extLst>
          </p:cNvPr>
          <p:cNvSpPr txBox="1"/>
          <p:nvPr/>
        </p:nvSpPr>
        <p:spPr>
          <a:xfrm>
            <a:off x="207818" y="6467471"/>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spTree>
    <p:extLst>
      <p:ext uri="{BB962C8B-B14F-4D97-AF65-F5344CB8AC3E}">
        <p14:creationId xmlns:p14="http://schemas.microsoft.com/office/powerpoint/2010/main" val="2449633849"/>
      </p:ext>
    </p:extLst>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D78FD-1B0F-A9B1-E3CD-031C7EBC355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D9AC3AC-5D48-E417-188D-F8F07EAB7996}"/>
              </a:ext>
            </a:extLst>
          </p:cNvPr>
          <p:cNvSpPr>
            <a:spLocks noGrp="1"/>
          </p:cNvSpPr>
          <p:nvPr>
            <p:ph type="ctrTitle"/>
          </p:nvPr>
        </p:nvSpPr>
        <p:spPr>
          <a:xfrm>
            <a:off x="478054" y="3008404"/>
            <a:ext cx="11540691" cy="841191"/>
          </a:xfrm>
        </p:spPr>
        <p:txBody>
          <a:bodyPr>
            <a:normAutofit/>
          </a:bodyPr>
          <a:lstStyle/>
          <a:p>
            <a:r>
              <a:rPr lang="pl-PL" sz="4800" dirty="0">
                <a:latin typeface="+mn-lt"/>
              </a:rPr>
              <a:t>Płat termokurczliwy</a:t>
            </a:r>
            <a:endParaRPr lang="pl-PL" sz="4800" noProof="0" dirty="0">
              <a:latin typeface="+mn-lt"/>
            </a:endParaRPr>
          </a:p>
        </p:txBody>
      </p:sp>
      <p:sp>
        <p:nvSpPr>
          <p:cNvPr id="11" name="AutoShape 4">
            <a:extLst>
              <a:ext uri="{FF2B5EF4-FFF2-40B4-BE49-F238E27FC236}">
                <a16:creationId xmlns:a16="http://schemas.microsoft.com/office/drawing/2014/main" id="{5CAD9165-7086-56B8-DE7E-D2D07BC7151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Tree>
    <p:extLst>
      <p:ext uri="{BB962C8B-B14F-4D97-AF65-F5344CB8AC3E}">
        <p14:creationId xmlns:p14="http://schemas.microsoft.com/office/powerpoint/2010/main" val="2597071805"/>
      </p:ext>
    </p:extLst>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B22BC-ED1C-8732-4355-72BABEC26B5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BD0E22C-A45B-9B8D-35D1-6885DCDA75DF}"/>
              </a:ext>
            </a:extLst>
          </p:cNvPr>
          <p:cNvSpPr>
            <a:spLocks noGrp="1"/>
          </p:cNvSpPr>
          <p:nvPr>
            <p:ph type="ctrTitle"/>
          </p:nvPr>
        </p:nvSpPr>
        <p:spPr>
          <a:xfrm>
            <a:off x="365759" y="400468"/>
            <a:ext cx="11540691" cy="841191"/>
          </a:xfrm>
        </p:spPr>
        <p:txBody>
          <a:bodyPr>
            <a:normAutofit/>
          </a:bodyPr>
          <a:lstStyle/>
          <a:p>
            <a:r>
              <a:rPr lang="pl-PL" sz="4800" noProof="0" dirty="0">
                <a:latin typeface="+mn-lt"/>
              </a:rPr>
              <a:t>Płat termokurczliwy</a:t>
            </a:r>
          </a:p>
        </p:txBody>
      </p:sp>
      <p:sp>
        <p:nvSpPr>
          <p:cNvPr id="11" name="AutoShape 4">
            <a:extLst>
              <a:ext uri="{FF2B5EF4-FFF2-40B4-BE49-F238E27FC236}">
                <a16:creationId xmlns:a16="http://schemas.microsoft.com/office/drawing/2014/main" id="{76AA80C9-BD78-9D1C-B78C-9AFE4EFAF5D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13" name="pole tekstowe 12">
            <a:extLst>
              <a:ext uri="{FF2B5EF4-FFF2-40B4-BE49-F238E27FC236}">
                <a16:creationId xmlns:a16="http://schemas.microsoft.com/office/drawing/2014/main" id="{B9DCE8EF-DD6C-711F-C8EC-7FA652DC7CE9}"/>
              </a:ext>
            </a:extLst>
          </p:cNvPr>
          <p:cNvSpPr txBox="1"/>
          <p:nvPr/>
        </p:nvSpPr>
        <p:spPr>
          <a:xfrm>
            <a:off x="193964" y="1241659"/>
            <a:ext cx="11841019" cy="4204356"/>
          </a:xfrm>
          <a:prstGeom prst="rect">
            <a:avLst/>
          </a:prstGeom>
          <a:noFill/>
        </p:spPr>
        <p:txBody>
          <a:bodyPr wrap="square" rtlCol="0">
            <a:spAutoFit/>
          </a:bodyPr>
          <a:lstStyle/>
          <a:p>
            <a:pPr>
              <a:lnSpc>
                <a:spcPct val="150000"/>
              </a:lnSpc>
              <a:buNone/>
            </a:pPr>
            <a:r>
              <a:rPr lang="pl-PL" dirty="0"/>
              <a:t>Płat termokurczliwy to specjalny element stosowany w elektroenergetyce i telekomunikacji do izolowania oraz zabezpieczania kabli niskiego i średniego napięcia </a:t>
            </a:r>
            <a:r>
              <a:rPr lang="pl-PL" b="1" u="sng" dirty="0"/>
              <a:t>bez potrzeby ich cięcia (naprawa uszkodzonej zewnętrznej izolacji kabla)</a:t>
            </a:r>
            <a:r>
              <a:rPr lang="pl-PL" dirty="0"/>
              <a:t>. </a:t>
            </a:r>
          </a:p>
          <a:p>
            <a:pPr>
              <a:lnSpc>
                <a:spcPct val="150000"/>
              </a:lnSpc>
              <a:buNone/>
            </a:pPr>
            <a:r>
              <a:rPr lang="pl-PL" dirty="0"/>
              <a:t>Kluczowe zastosowania:</a:t>
            </a:r>
          </a:p>
          <a:p>
            <a:pPr marL="742950" lvl="1" indent="-285750">
              <a:lnSpc>
                <a:spcPct val="150000"/>
              </a:lnSpc>
              <a:buFont typeface="Arial" panose="020B0604020202020204" pitchFamily="34" charset="0"/>
              <a:buChar char="•"/>
            </a:pPr>
            <a:r>
              <a:rPr lang="pl-PL" b="1" dirty="0"/>
              <a:t>Naprawa uszkodzeń powłoki kabli</a:t>
            </a:r>
            <a:endParaRPr lang="pl-PL" dirty="0"/>
          </a:p>
          <a:p>
            <a:pPr marL="742950" lvl="1" indent="-285750">
              <a:lnSpc>
                <a:spcPct val="150000"/>
              </a:lnSpc>
              <a:buFont typeface="Arial" panose="020B0604020202020204" pitchFamily="34" charset="0"/>
              <a:buChar char="•"/>
            </a:pPr>
            <a:r>
              <a:rPr lang="pl-PL" b="1" dirty="0"/>
              <a:t>Uszczelnianie połączeń</a:t>
            </a:r>
            <a:r>
              <a:rPr lang="pl-PL" dirty="0"/>
              <a:t> – dzięki klejowi termoplastycznemu zapewnia szczelność do 1,5 </a:t>
            </a:r>
            <a:r>
              <a:rPr lang="pl-PL" dirty="0" err="1"/>
              <a:t>bara</a:t>
            </a:r>
            <a:r>
              <a:rPr lang="pl-PL" dirty="0"/>
              <a:t>.</a:t>
            </a:r>
          </a:p>
          <a:p>
            <a:pPr marL="742950" lvl="1" indent="-285750">
              <a:lnSpc>
                <a:spcPct val="150000"/>
              </a:lnSpc>
              <a:buFont typeface="Arial" panose="020B0604020202020204" pitchFamily="34" charset="0"/>
              <a:buChar char="•"/>
            </a:pPr>
            <a:r>
              <a:rPr lang="pl-PL" b="1" dirty="0"/>
              <a:t>Odporność na warunki atmosferyczne</a:t>
            </a:r>
            <a:r>
              <a:rPr lang="pl-PL" dirty="0"/>
              <a:t> – jest stabilny termicznie, odporny na promieniowanie UV i nie zawiera halogenów.</a:t>
            </a:r>
          </a:p>
          <a:p>
            <a:pPr marL="742950" lvl="1" indent="-285750">
              <a:lnSpc>
                <a:spcPct val="150000"/>
              </a:lnSpc>
              <a:buFont typeface="Arial" panose="020B0604020202020204" pitchFamily="34" charset="0"/>
              <a:buChar char="•"/>
            </a:pPr>
            <a:r>
              <a:rPr lang="pl-PL" b="1" dirty="0"/>
              <a:t>Wysoka wytrzymałość mechaniczna</a:t>
            </a:r>
            <a:r>
              <a:rPr lang="pl-PL" dirty="0"/>
              <a:t> – cechuje się dużą odpornością na rozciąganie i elastycznością w niskich temperaturach.</a:t>
            </a:r>
          </a:p>
          <a:p>
            <a:pPr>
              <a:lnSpc>
                <a:spcPct val="150000"/>
              </a:lnSpc>
            </a:pPr>
            <a:r>
              <a:rPr lang="pl-PL" dirty="0"/>
              <a:t>Jego montaż polega na podgrzaniu, co powoduje obkurczenie i dokładne dopasowanie do kabla, zapewniając trwałą ochronę. </a:t>
            </a:r>
          </a:p>
        </p:txBody>
      </p:sp>
    </p:spTree>
    <p:extLst>
      <p:ext uri="{BB962C8B-B14F-4D97-AF65-F5344CB8AC3E}">
        <p14:creationId xmlns:p14="http://schemas.microsoft.com/office/powerpoint/2010/main" val="1523082644"/>
      </p:ext>
    </p:extLst>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F08E4-8C37-7173-A87E-25E2E9C95C4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9EAFE57-2AAE-BA51-7FF3-5B0A677A306E}"/>
              </a:ext>
            </a:extLst>
          </p:cNvPr>
          <p:cNvSpPr>
            <a:spLocks noGrp="1"/>
          </p:cNvSpPr>
          <p:nvPr>
            <p:ph type="ctrTitle"/>
          </p:nvPr>
        </p:nvSpPr>
        <p:spPr>
          <a:xfrm>
            <a:off x="365759" y="400468"/>
            <a:ext cx="11540691" cy="841191"/>
          </a:xfrm>
        </p:spPr>
        <p:txBody>
          <a:bodyPr>
            <a:normAutofit/>
          </a:bodyPr>
          <a:lstStyle/>
          <a:p>
            <a:r>
              <a:rPr lang="pl-PL" sz="4800" noProof="0" dirty="0">
                <a:latin typeface="+mn-lt"/>
              </a:rPr>
              <a:t>Płat termokurczliwy</a:t>
            </a:r>
          </a:p>
        </p:txBody>
      </p:sp>
      <p:sp>
        <p:nvSpPr>
          <p:cNvPr id="11" name="AutoShape 4">
            <a:extLst>
              <a:ext uri="{FF2B5EF4-FFF2-40B4-BE49-F238E27FC236}">
                <a16:creationId xmlns:a16="http://schemas.microsoft.com/office/drawing/2014/main" id="{5C17B4BD-9562-5A1F-C79E-65E6ED53130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9" name="pole tekstowe 8">
            <a:extLst>
              <a:ext uri="{FF2B5EF4-FFF2-40B4-BE49-F238E27FC236}">
                <a16:creationId xmlns:a16="http://schemas.microsoft.com/office/drawing/2014/main" id="{821A4AFB-4282-72C6-4D35-215A7E181AFB}"/>
              </a:ext>
            </a:extLst>
          </p:cNvPr>
          <p:cNvSpPr txBox="1"/>
          <p:nvPr/>
        </p:nvSpPr>
        <p:spPr>
          <a:xfrm>
            <a:off x="207818" y="6467471"/>
            <a:ext cx="10146146" cy="253916"/>
          </a:xfrm>
          <a:prstGeom prst="rect">
            <a:avLst/>
          </a:prstGeom>
          <a:noFill/>
        </p:spPr>
        <p:txBody>
          <a:bodyPr wrap="square" rtlCol="0">
            <a:spAutoFit/>
          </a:bodyPr>
          <a:lstStyle/>
          <a:p>
            <a:r>
              <a:rPr lang="pl-PL" sz="1050" dirty="0"/>
              <a:t>Źródło: katalog </a:t>
            </a:r>
            <a:r>
              <a:rPr lang="pl-PL" sz="1050" dirty="0" err="1"/>
              <a:t>Cellpack</a:t>
            </a:r>
            <a:endParaRPr lang="pl-PL" sz="1050" dirty="0"/>
          </a:p>
        </p:txBody>
      </p:sp>
      <p:pic>
        <p:nvPicPr>
          <p:cNvPr id="4" name="Obraz 3">
            <a:extLst>
              <a:ext uri="{FF2B5EF4-FFF2-40B4-BE49-F238E27FC236}">
                <a16:creationId xmlns:a16="http://schemas.microsoft.com/office/drawing/2014/main" id="{229A9DFF-22B2-F33F-7EC1-883BFB65F831}"/>
              </a:ext>
            </a:extLst>
          </p:cNvPr>
          <p:cNvPicPr>
            <a:picLocks noChangeAspect="1"/>
          </p:cNvPicPr>
          <p:nvPr/>
        </p:nvPicPr>
        <p:blipFill>
          <a:blip r:embed="rId2"/>
          <a:stretch>
            <a:fillRect/>
          </a:stretch>
        </p:blipFill>
        <p:spPr>
          <a:xfrm>
            <a:off x="1386432" y="1580990"/>
            <a:ext cx="9419136" cy="3696020"/>
          </a:xfrm>
          <a:prstGeom prst="rect">
            <a:avLst/>
          </a:prstGeom>
        </p:spPr>
      </p:pic>
    </p:spTree>
    <p:extLst>
      <p:ext uri="{BB962C8B-B14F-4D97-AF65-F5344CB8AC3E}">
        <p14:creationId xmlns:p14="http://schemas.microsoft.com/office/powerpoint/2010/main" val="378309296"/>
      </p:ext>
    </p:extLst>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982B3-E03F-603E-F624-9760126E687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454D774-E0F4-8ADD-DCFE-00709942A6F0}"/>
              </a:ext>
            </a:extLst>
          </p:cNvPr>
          <p:cNvSpPr>
            <a:spLocks noGrp="1"/>
          </p:cNvSpPr>
          <p:nvPr>
            <p:ph type="ctrTitle"/>
          </p:nvPr>
        </p:nvSpPr>
        <p:spPr>
          <a:xfrm>
            <a:off x="365759" y="400468"/>
            <a:ext cx="11540691" cy="841191"/>
          </a:xfrm>
        </p:spPr>
        <p:txBody>
          <a:bodyPr>
            <a:normAutofit/>
          </a:bodyPr>
          <a:lstStyle/>
          <a:p>
            <a:r>
              <a:rPr lang="pl-PL" sz="4800" noProof="0" dirty="0">
                <a:latin typeface="+mn-lt"/>
              </a:rPr>
              <a:t>Płat termokurczliwy</a:t>
            </a:r>
          </a:p>
        </p:txBody>
      </p:sp>
      <p:sp>
        <p:nvSpPr>
          <p:cNvPr id="11" name="AutoShape 4">
            <a:extLst>
              <a:ext uri="{FF2B5EF4-FFF2-40B4-BE49-F238E27FC236}">
                <a16:creationId xmlns:a16="http://schemas.microsoft.com/office/drawing/2014/main" id="{31A4B63C-02DF-04D1-597C-09AB296FC03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
        <p:nvSpPr>
          <p:cNvPr id="9" name="pole tekstowe 8">
            <a:extLst>
              <a:ext uri="{FF2B5EF4-FFF2-40B4-BE49-F238E27FC236}">
                <a16:creationId xmlns:a16="http://schemas.microsoft.com/office/drawing/2014/main" id="{A2BE9872-1BCD-0C43-EBFD-56E73436AA70}"/>
              </a:ext>
            </a:extLst>
          </p:cNvPr>
          <p:cNvSpPr txBox="1"/>
          <p:nvPr/>
        </p:nvSpPr>
        <p:spPr>
          <a:xfrm>
            <a:off x="207818" y="6467471"/>
            <a:ext cx="10146146" cy="253916"/>
          </a:xfrm>
          <a:prstGeom prst="rect">
            <a:avLst/>
          </a:prstGeom>
          <a:noFill/>
        </p:spPr>
        <p:txBody>
          <a:bodyPr wrap="square" rtlCol="0">
            <a:spAutoFit/>
          </a:bodyPr>
          <a:lstStyle/>
          <a:p>
            <a:r>
              <a:rPr lang="pl-PL" sz="1050" dirty="0"/>
              <a:t>Źródło: </a:t>
            </a:r>
            <a:r>
              <a:rPr lang="pl-PL" sz="1050" dirty="0" err="1"/>
              <a:t>HellermannTyton</a:t>
            </a:r>
            <a:endParaRPr lang="pl-PL" sz="1050" dirty="0"/>
          </a:p>
        </p:txBody>
      </p:sp>
      <p:pic>
        <p:nvPicPr>
          <p:cNvPr id="5122" name="Picture 2" descr="Image 4 of 4">
            <a:extLst>
              <a:ext uri="{FF2B5EF4-FFF2-40B4-BE49-F238E27FC236}">
                <a16:creationId xmlns:a16="http://schemas.microsoft.com/office/drawing/2014/main" id="{3DDA73E3-6A8B-E0DC-1C1C-7A843DCE95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0546" y="1152876"/>
            <a:ext cx="8513763" cy="5441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3854259"/>
      </p:ext>
    </p:extLst>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3F949-8B02-52E2-41C6-913C96D36FD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DDC73DA-150A-7C83-38BA-9E2558119E5F}"/>
              </a:ext>
            </a:extLst>
          </p:cNvPr>
          <p:cNvSpPr>
            <a:spLocks noGrp="1"/>
          </p:cNvSpPr>
          <p:nvPr>
            <p:ph type="ctrTitle"/>
          </p:nvPr>
        </p:nvSpPr>
        <p:spPr>
          <a:xfrm>
            <a:off x="365759" y="400468"/>
            <a:ext cx="11540691" cy="841191"/>
          </a:xfrm>
        </p:spPr>
        <p:txBody>
          <a:bodyPr>
            <a:normAutofit/>
          </a:bodyPr>
          <a:lstStyle/>
          <a:p>
            <a:r>
              <a:rPr lang="pl-PL" sz="4800" dirty="0">
                <a:latin typeface="+mn-lt"/>
              </a:rPr>
              <a:t>Źródła:</a:t>
            </a:r>
            <a:endParaRPr lang="pl-PL" sz="4800" noProof="0" dirty="0">
              <a:latin typeface="+mn-lt"/>
            </a:endParaRPr>
          </a:p>
        </p:txBody>
      </p:sp>
      <p:sp>
        <p:nvSpPr>
          <p:cNvPr id="3" name="Podtytuł 2">
            <a:extLst>
              <a:ext uri="{FF2B5EF4-FFF2-40B4-BE49-F238E27FC236}">
                <a16:creationId xmlns:a16="http://schemas.microsoft.com/office/drawing/2014/main" id="{26E34BEA-6723-D109-57A9-DE78CDBE0EA7}"/>
              </a:ext>
            </a:extLst>
          </p:cNvPr>
          <p:cNvSpPr>
            <a:spLocks noGrp="1"/>
          </p:cNvSpPr>
          <p:nvPr>
            <p:ph type="subTitle" idx="1"/>
          </p:nvPr>
        </p:nvSpPr>
        <p:spPr>
          <a:xfrm>
            <a:off x="692727" y="1435510"/>
            <a:ext cx="10991273" cy="5022022"/>
          </a:xfrm>
        </p:spPr>
        <p:txBody>
          <a:bodyPr>
            <a:normAutofit/>
          </a:bodyPr>
          <a:lstStyle/>
          <a:p>
            <a:pPr marL="285750" indent="-285750" algn="l">
              <a:lnSpc>
                <a:spcPct val="100000"/>
              </a:lnSpc>
              <a:spcBef>
                <a:spcPts val="400"/>
              </a:spcBef>
              <a:spcAft>
                <a:spcPts val="400"/>
              </a:spcAft>
              <a:buFont typeface="Arial" panose="020B0604020202020204" pitchFamily="34" charset="0"/>
              <a:buChar char="•"/>
            </a:pPr>
            <a:r>
              <a:rPr lang="pl-PL" sz="1200" noProof="0" dirty="0">
                <a:effectLst/>
                <a:ea typeface="Cambria" panose="02040503050406030204" pitchFamily="18" charset="0"/>
                <a:cs typeface="Times New Roman" panose="02020603050405020304" pitchFamily="18" charset="0"/>
                <a:hlinkClick r:id="rId2"/>
              </a:rPr>
              <a:t>https://m.sep.com.pl/tydzien-w-sep/477/zmiany-w-polskim-nazewnictwie-produktow-kablowych.html</a:t>
            </a:r>
            <a:endParaRPr lang="pl-PL" sz="1200" noProof="0" dirty="0">
              <a:effectLst/>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r>
              <a:rPr lang="pl-PL" sz="1200" noProof="0" dirty="0">
                <a:effectLst/>
                <a:ea typeface="Cambria" panose="02040503050406030204" pitchFamily="18" charset="0"/>
                <a:cs typeface="Times New Roman" panose="02020603050405020304" pitchFamily="18" charset="0"/>
                <a:hlinkClick r:id="rId3"/>
              </a:rPr>
              <a:t>https://sklep.pkn.pl/pn-en-iec-60228-2025-02e.html</a:t>
            </a:r>
            <a:endParaRPr lang="pl-PL" sz="1200" dirty="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r>
              <a:rPr lang="pl-PL" sz="1200" noProof="0" dirty="0">
                <a:effectLst/>
                <a:ea typeface="Cambria" panose="02040503050406030204" pitchFamily="18" charset="0"/>
                <a:cs typeface="Times New Roman" panose="02020603050405020304" pitchFamily="18" charset="0"/>
                <a:hlinkClick r:id="rId4"/>
              </a:rPr>
              <a:t>https://ospel-przewody.com.pl/pl/oznaczenia-przewodow-i-kabli-elektrycznych</a:t>
            </a:r>
            <a:r>
              <a:rPr lang="pl-PL" sz="1200" noProof="0" dirty="0">
                <a:effectLst/>
                <a:ea typeface="Cambria" panose="02040503050406030204" pitchFamily="18" charset="0"/>
                <a:cs typeface="Times New Roman" panose="02020603050405020304" pitchFamily="18" charset="0"/>
              </a:rPr>
              <a:t> </a:t>
            </a:r>
          </a:p>
          <a:p>
            <a:pPr marL="285750" indent="-285750" algn="l">
              <a:lnSpc>
                <a:spcPct val="100000"/>
              </a:lnSpc>
              <a:spcBef>
                <a:spcPts val="400"/>
              </a:spcBef>
              <a:spcAft>
                <a:spcPts val="400"/>
              </a:spcAft>
              <a:buFont typeface="Arial" panose="020B0604020202020204" pitchFamily="34" charset="0"/>
              <a:buChar char="•"/>
            </a:pPr>
            <a:r>
              <a:rPr lang="pl-PL" sz="1200" noProof="0" dirty="0">
                <a:effectLst/>
                <a:ea typeface="Cambria" panose="02040503050406030204" pitchFamily="18" charset="0"/>
                <a:cs typeface="Times New Roman" panose="02020603050405020304" pitchFamily="18" charset="0"/>
                <a:hlinkClick r:id="rId5"/>
              </a:rPr>
              <a:t>https://www.ergom.com/pl/cms/wiedza/ckor</a:t>
            </a:r>
            <a:endParaRPr lang="pl-PL" sz="1200" noProof="0" dirty="0">
              <a:effectLst/>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6"/>
              </a:rPr>
              <a:t>http://www.edwardmusial.info/naz_nap.html</a:t>
            </a:r>
            <a:endParaRPr lang="pl-PL" sz="1200" dirty="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7"/>
              </a:rPr>
              <a:t>https://www.helukabel.pl/porada/nr/624/kody-oznaczen-dla-kabli-i-przewodow</a:t>
            </a:r>
            <a:r>
              <a:rPr lang="pl-PL" sz="1200" dirty="0">
                <a:ea typeface="Cambria" panose="02040503050406030204" pitchFamily="18" charset="0"/>
                <a:cs typeface="Times New Roman" panose="02020603050405020304" pitchFamily="18" charset="0"/>
              </a:rPr>
              <a:t> </a:t>
            </a: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8"/>
              </a:rPr>
              <a:t>http://helukabel.pl/wp-content/uploads/2020/10/Kody-oznaczen-dla-kabli-i-przewodow.pdf</a:t>
            </a:r>
            <a:r>
              <a:rPr lang="pl-PL" sz="1200" dirty="0">
                <a:ea typeface="Cambria" panose="02040503050406030204" pitchFamily="18" charset="0"/>
                <a:cs typeface="Times New Roman" panose="02020603050405020304" pitchFamily="18" charset="0"/>
              </a:rPr>
              <a:t> </a:t>
            </a: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9"/>
              </a:rPr>
              <a:t>https://www.napiecie.salama.pl/srednica-zyly-czy-oszukuja-na-jakosci-kabli-i-przewodow/</a:t>
            </a:r>
            <a:endParaRPr lang="pl-PL" sz="1200" dirty="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10"/>
              </a:rPr>
              <a:t>https://www.tim.pl/strefa-porad/Sprawdz-czy-robisz-to-dobrze-Najpopularniejsze-bledy-podczas-dokrecania</a:t>
            </a:r>
            <a:r>
              <a:rPr lang="pl-PL" sz="1200" dirty="0">
                <a:ea typeface="Cambria" panose="02040503050406030204" pitchFamily="18" charset="0"/>
                <a:cs typeface="Times New Roman" panose="02020603050405020304" pitchFamily="18" charset="0"/>
              </a:rPr>
              <a:t> </a:t>
            </a: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11"/>
              </a:rPr>
              <a:t>https://wiha.com/pl/pl/wiedza/profile-srub/</a:t>
            </a:r>
            <a:r>
              <a:rPr lang="pl-PL" sz="1200" dirty="0">
                <a:ea typeface="Cambria" panose="02040503050406030204" pitchFamily="18" charset="0"/>
                <a:cs typeface="Times New Roman" panose="02020603050405020304" pitchFamily="18" charset="0"/>
              </a:rPr>
              <a:t> </a:t>
            </a: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12"/>
              </a:rPr>
              <a:t>https://wiha.com/pl/pl/narzedzia/narzedzia-dynamometryczne/wiha-torquevario-s-vde/zestawy/wkretak-dynamometryczny-zestaw-torquevario-s-electric/38074</a:t>
            </a:r>
            <a:endParaRPr lang="pl-PL" sz="1200" dirty="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13"/>
              </a:rPr>
              <a:t>https://wiha.com/pl/pl/narzedzia/narzedzia-dynamometryczne/wiha-torquevario-s/rekojesc/wkretak-dynamometryczny-torquevario-s/36850</a:t>
            </a:r>
            <a:endParaRPr lang="pl-PL" sz="1200" dirty="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14"/>
              </a:rPr>
              <a:t>https://www.napiecie.salama.pl/jak-dobrac-i-ulozyc-kable-przewody-teleinformatyczne/#Minimalny-promien-giecia</a:t>
            </a:r>
            <a:r>
              <a:rPr lang="pl-PL" sz="1200" dirty="0">
                <a:ea typeface="Cambria" panose="02040503050406030204" pitchFamily="18" charset="0"/>
                <a:cs typeface="Times New Roman" panose="02020603050405020304" pitchFamily="18" charset="0"/>
              </a:rPr>
              <a:t> </a:t>
            </a: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15"/>
              </a:rPr>
              <a:t>https://wiha.com/pl/pl/narzedzia/narzedzia-dynamometryczne/trzony-wymienne-wiha-torque/klucz-do-dokrecania-zlaczy-kablowych/36421</a:t>
            </a:r>
            <a:r>
              <a:rPr lang="pl-PL" sz="1200" dirty="0">
                <a:ea typeface="Cambria" panose="02040503050406030204" pitchFamily="18" charset="0"/>
                <a:cs typeface="Times New Roman" panose="02020603050405020304" pitchFamily="18" charset="0"/>
              </a:rPr>
              <a:t> </a:t>
            </a: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16"/>
              </a:rPr>
              <a:t>https://www.napiecie.salama.pl/jak-laczyc-kable-i-przewody-szybkozlaczka/</a:t>
            </a:r>
            <a:r>
              <a:rPr lang="pl-PL" sz="1200" dirty="0">
                <a:ea typeface="Cambria" panose="02040503050406030204" pitchFamily="18" charset="0"/>
                <a:cs typeface="Times New Roman" panose="02020603050405020304" pitchFamily="18" charset="0"/>
              </a:rPr>
              <a:t> </a:t>
            </a:r>
          </a:p>
          <a:p>
            <a:pPr marL="285750" indent="-285750" algn="l">
              <a:lnSpc>
                <a:spcPct val="100000"/>
              </a:lnSpc>
              <a:spcBef>
                <a:spcPts val="400"/>
              </a:spcBef>
              <a:spcAft>
                <a:spcPts val="400"/>
              </a:spcAft>
              <a:buFont typeface="Arial" panose="020B0604020202020204" pitchFamily="34" charset="0"/>
              <a:buChar char="•"/>
            </a:pPr>
            <a:endParaRPr lang="pl-PL" sz="1200" dirty="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624650306"/>
      </p:ext>
    </p:extLst>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BE3401-2088-A7E9-7184-C0C02E9EC06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D8E7A01-E12B-0143-A334-50390C0B3C54}"/>
              </a:ext>
            </a:extLst>
          </p:cNvPr>
          <p:cNvSpPr>
            <a:spLocks noGrp="1"/>
          </p:cNvSpPr>
          <p:nvPr>
            <p:ph type="ctrTitle"/>
          </p:nvPr>
        </p:nvSpPr>
        <p:spPr>
          <a:xfrm>
            <a:off x="365759" y="400468"/>
            <a:ext cx="11540691" cy="841191"/>
          </a:xfrm>
        </p:spPr>
        <p:txBody>
          <a:bodyPr>
            <a:normAutofit/>
          </a:bodyPr>
          <a:lstStyle/>
          <a:p>
            <a:r>
              <a:rPr lang="pl-PL" sz="4800" dirty="0">
                <a:latin typeface="+mn-lt"/>
              </a:rPr>
              <a:t>Źródła:</a:t>
            </a:r>
            <a:endParaRPr lang="pl-PL" sz="4800" noProof="0" dirty="0">
              <a:latin typeface="+mn-lt"/>
            </a:endParaRPr>
          </a:p>
        </p:txBody>
      </p:sp>
      <p:sp>
        <p:nvSpPr>
          <p:cNvPr id="3" name="Podtytuł 2">
            <a:extLst>
              <a:ext uri="{FF2B5EF4-FFF2-40B4-BE49-F238E27FC236}">
                <a16:creationId xmlns:a16="http://schemas.microsoft.com/office/drawing/2014/main" id="{1A7DCD4A-647D-6954-6FE4-8EFF04746333}"/>
              </a:ext>
            </a:extLst>
          </p:cNvPr>
          <p:cNvSpPr>
            <a:spLocks noGrp="1"/>
          </p:cNvSpPr>
          <p:nvPr>
            <p:ph type="subTitle" idx="1"/>
          </p:nvPr>
        </p:nvSpPr>
        <p:spPr>
          <a:xfrm>
            <a:off x="692727" y="1435510"/>
            <a:ext cx="10991273" cy="5022022"/>
          </a:xfrm>
        </p:spPr>
        <p:txBody>
          <a:bodyPr>
            <a:normAutofit/>
          </a:bodyPr>
          <a:lstStyle/>
          <a:p>
            <a:pPr marL="285750" indent="-285750" algn="l">
              <a:lnSpc>
                <a:spcPct val="100000"/>
              </a:lnSpc>
              <a:spcBef>
                <a:spcPts val="400"/>
              </a:spcBef>
              <a:spcAft>
                <a:spcPts val="400"/>
              </a:spcAft>
              <a:buFont typeface="Arial" panose="020B0604020202020204" pitchFamily="34" charset="0"/>
              <a:buChar char="•"/>
            </a:pPr>
            <a:r>
              <a:rPr lang="pl-PL" sz="1200" noProof="0" dirty="0">
                <a:effectLst/>
                <a:ea typeface="Cambria" panose="02040503050406030204" pitchFamily="18" charset="0"/>
                <a:cs typeface="Times New Roman" panose="02020603050405020304" pitchFamily="18" charset="0"/>
                <a:hlinkClick r:id="rId2"/>
              </a:rPr>
              <a:t>https://www.helukabel.pl/oferta/Topflex-emv-uv-3-plus-2yslcyk-j-ul-csa,1821</a:t>
            </a:r>
            <a:endParaRPr lang="pl-PL" sz="1200" noProof="0" dirty="0">
              <a:effectLst/>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r>
              <a:rPr lang="pl-PL" sz="1200" noProof="0" dirty="0">
                <a:effectLst/>
                <a:ea typeface="Cambria" panose="02040503050406030204" pitchFamily="18" charset="0"/>
                <a:cs typeface="Times New Roman" panose="02020603050405020304" pitchFamily="18" charset="0"/>
                <a:hlinkClick r:id="rId3"/>
              </a:rPr>
              <a:t>https://www.helukabel.pl/oferta/Topflex-emv-uv-2yslcyk-j-ul-csa,1820</a:t>
            </a:r>
            <a:endParaRPr lang="pl-PL" sz="1200" dirty="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r>
              <a:rPr lang="pl-PL" sz="1200" noProof="0" dirty="0">
                <a:effectLst/>
                <a:ea typeface="Cambria" panose="02040503050406030204" pitchFamily="18" charset="0"/>
                <a:cs typeface="Times New Roman" panose="02020603050405020304" pitchFamily="18" charset="0"/>
                <a:hlinkClick r:id="rId4"/>
              </a:rPr>
              <a:t>https://www.helukabel.pl/oferta/Topserv-650-vfd-czarny-ul-csa,8144</a:t>
            </a:r>
            <a:endParaRPr lang="pl-PL" sz="1200" noProof="0" dirty="0">
              <a:effectLst/>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r>
              <a:rPr lang="pl-PL" sz="1200" noProof="0" dirty="0">
                <a:effectLst/>
                <a:ea typeface="Cambria" panose="02040503050406030204" pitchFamily="18" charset="0"/>
                <a:cs typeface="Times New Roman" panose="02020603050405020304" pitchFamily="18" charset="0"/>
                <a:hlinkClick r:id="rId5"/>
              </a:rPr>
              <a:t>https://www.tim.pl/dynamometr-elektroniczny-do-2-ton-st112-2e/p/0002-00000-82252</a:t>
            </a:r>
            <a:r>
              <a:rPr lang="pl-PL" sz="1200" dirty="0">
                <a:ea typeface="Cambria" panose="02040503050406030204" pitchFamily="18" charset="0"/>
                <a:cs typeface="Times New Roman" panose="02020603050405020304" pitchFamily="18" charset="0"/>
              </a:rPr>
              <a:t> </a:t>
            </a:r>
          </a:p>
          <a:p>
            <a:pPr marL="285750" indent="-285750" algn="l">
              <a:lnSpc>
                <a:spcPct val="100000"/>
              </a:lnSpc>
              <a:spcBef>
                <a:spcPts val="400"/>
              </a:spcBef>
              <a:spcAft>
                <a:spcPts val="400"/>
              </a:spcAft>
              <a:buFont typeface="Arial" panose="020B0604020202020204" pitchFamily="34" charset="0"/>
              <a:buChar char="•"/>
            </a:pPr>
            <a:r>
              <a:rPr lang="pl-PL" sz="1200" noProof="0" dirty="0">
                <a:effectLst/>
                <a:ea typeface="Cambria" panose="02040503050406030204" pitchFamily="18" charset="0"/>
                <a:cs typeface="Times New Roman" panose="02020603050405020304" pitchFamily="18" charset="0"/>
                <a:hlinkClick r:id="rId6"/>
              </a:rPr>
              <a:t>https://www.tim.pl/dynamometr-elektroniczny-dynafor-3-2-t-260899-dynamometr-dynafor-tractel-llz2-3200-kg/p/0001-00014-15235</a:t>
            </a:r>
            <a:endParaRPr lang="pl-PL" sz="1200" noProof="0" dirty="0">
              <a:effectLst/>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r>
              <a:rPr lang="pl-PL" sz="1200" noProof="0" dirty="0">
                <a:effectLst/>
                <a:ea typeface="Cambria" panose="02040503050406030204" pitchFamily="18" charset="0"/>
                <a:cs typeface="Times New Roman" panose="02020603050405020304" pitchFamily="18" charset="0"/>
                <a:hlinkClick r:id="rId7"/>
              </a:rPr>
              <a:t>https://www.simet.com.pl/kategorie-produktow/bloki-rozdzielcze/</a:t>
            </a:r>
            <a:endParaRPr lang="pl-PL" sz="1200" dirty="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r>
              <a:rPr lang="pl-PL" sz="1200" noProof="0" dirty="0">
                <a:effectLst/>
                <a:ea typeface="Cambria" panose="02040503050406030204" pitchFamily="18" charset="0"/>
                <a:cs typeface="Times New Roman" panose="02020603050405020304" pitchFamily="18" charset="0"/>
                <a:hlinkClick r:id="rId8"/>
              </a:rPr>
              <a:t>https://www.simet.com.pl/kategorie-produktow/zlaczki/?sf_paged=1</a:t>
            </a:r>
            <a:endParaRPr lang="pl-PL" sz="1200" noProof="0" dirty="0">
              <a:effectLst/>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r>
              <a:rPr lang="pl-PL" sz="1200" noProof="0" dirty="0">
                <a:effectLst/>
                <a:ea typeface="Cambria" panose="02040503050406030204" pitchFamily="18" charset="0"/>
                <a:cs typeface="Times New Roman" panose="02020603050405020304" pitchFamily="18" charset="0"/>
                <a:hlinkClick r:id="rId9"/>
              </a:rPr>
              <a:t>https://www.simet.com.pl/kategorie-produktow/odgalezniki/</a:t>
            </a:r>
            <a:r>
              <a:rPr lang="pl-PL" sz="1200" dirty="0">
                <a:ea typeface="Cambria" panose="02040503050406030204" pitchFamily="18" charset="0"/>
                <a:cs typeface="Times New Roman" panose="02020603050405020304" pitchFamily="18" charset="0"/>
              </a:rPr>
              <a:t> </a:t>
            </a:r>
          </a:p>
          <a:p>
            <a:pPr marL="285750" indent="-285750" algn="l">
              <a:lnSpc>
                <a:spcPct val="100000"/>
              </a:lnSpc>
              <a:spcBef>
                <a:spcPts val="400"/>
              </a:spcBef>
              <a:spcAft>
                <a:spcPts val="400"/>
              </a:spcAft>
              <a:buFont typeface="Arial" panose="020B0604020202020204" pitchFamily="34" charset="0"/>
              <a:buChar char="•"/>
            </a:pPr>
            <a:r>
              <a:rPr lang="pl-PL" sz="1200" noProof="0" dirty="0">
                <a:effectLst/>
                <a:ea typeface="Cambria" panose="02040503050406030204" pitchFamily="18" charset="0"/>
                <a:cs typeface="Times New Roman" panose="02020603050405020304" pitchFamily="18" charset="0"/>
                <a:hlinkClick r:id="rId10"/>
              </a:rPr>
              <a:t>https://www.napiecie.salama.pl/jak-laczyc-kable-i-przewody-szybkozlaczka/#Listwy</a:t>
            </a:r>
            <a:r>
              <a:rPr lang="pl-PL" sz="1200" noProof="0" dirty="0">
                <a:effectLst/>
                <a:ea typeface="Cambria" panose="02040503050406030204" pitchFamily="18" charset="0"/>
                <a:cs typeface="Times New Roman" panose="02020603050405020304" pitchFamily="18" charset="0"/>
              </a:rPr>
              <a:t> </a:t>
            </a:r>
          </a:p>
          <a:p>
            <a:pPr marL="285750" indent="-285750" algn="l">
              <a:lnSpc>
                <a:spcPct val="100000"/>
              </a:lnSpc>
              <a:spcBef>
                <a:spcPts val="400"/>
              </a:spcBef>
              <a:spcAft>
                <a:spcPts val="400"/>
              </a:spcAft>
              <a:buFont typeface="Arial" panose="020B0604020202020204" pitchFamily="34" charset="0"/>
              <a:buChar char="•"/>
            </a:pPr>
            <a:r>
              <a:rPr lang="pl-PL" sz="1200" noProof="0" dirty="0">
                <a:effectLst/>
                <a:ea typeface="Cambria" panose="02040503050406030204" pitchFamily="18" charset="0"/>
                <a:cs typeface="Times New Roman" panose="02020603050405020304" pitchFamily="18" charset="0"/>
                <a:hlinkClick r:id="rId11"/>
              </a:rPr>
              <a:t>https://www.napiecie.salama.pl/jak-laczyc-kable-i-przewody-szybkozlaczka/#Czy-to-Wada</a:t>
            </a:r>
            <a:endParaRPr lang="pl-PL" sz="1200" noProof="0" dirty="0">
              <a:effectLst/>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r>
              <a:rPr lang="pl-PL" sz="1200" noProof="0" dirty="0">
                <a:effectLst/>
                <a:ea typeface="Cambria" panose="02040503050406030204" pitchFamily="18" charset="0"/>
                <a:cs typeface="Times New Roman" panose="02020603050405020304" pitchFamily="18" charset="0"/>
                <a:hlinkClick r:id="rId12"/>
              </a:rPr>
              <a:t>https://www.wago.com/pl/technika-laczeniowa/odkryj-zlaczki-listwowe</a:t>
            </a:r>
            <a:endParaRPr lang="pl-PL" sz="1200" dirty="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r>
              <a:rPr lang="pl-PL" sz="1200" noProof="0" dirty="0">
                <a:effectLst/>
                <a:ea typeface="Cambria" panose="02040503050406030204" pitchFamily="18" charset="0"/>
                <a:cs typeface="Times New Roman" panose="02020603050405020304" pitchFamily="18" charset="0"/>
                <a:hlinkClick r:id="rId13"/>
              </a:rPr>
              <a:t>https://www.phoenixcontact.com/pl-pl/produkty/zlacza/zlacza-fotowoltaiczne</a:t>
            </a:r>
            <a:endParaRPr lang="pl-PL" sz="1200" noProof="0" dirty="0">
              <a:effectLst/>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r>
              <a:rPr lang="pl-PL" sz="1200" noProof="0" dirty="0">
                <a:effectLst/>
                <a:ea typeface="Cambria" panose="02040503050406030204" pitchFamily="18" charset="0"/>
                <a:cs typeface="Times New Roman" panose="02020603050405020304" pitchFamily="18" charset="0"/>
                <a:hlinkClick r:id="rId14"/>
              </a:rPr>
              <a:t>https://www.lapp.com/pl/pl/PLN/produkty/dawnice-kablowe/c/113980</a:t>
            </a:r>
            <a:endParaRPr lang="pl-PL" sz="1200" noProof="0" dirty="0">
              <a:effectLst/>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15"/>
              </a:rPr>
              <a:t>https://www.simet.com.pl/produkty/dlawnica-do-przewodow-i-rur-fi-516-mm-ip54/</a:t>
            </a:r>
            <a:r>
              <a:rPr lang="pl-PL" sz="1200" dirty="0">
                <a:ea typeface="Cambria" panose="02040503050406030204" pitchFamily="18" charset="0"/>
                <a:cs typeface="Times New Roman" panose="02020603050405020304" pitchFamily="18" charset="0"/>
              </a:rPr>
              <a:t> </a:t>
            </a: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14"/>
              </a:rPr>
              <a:t>https://www.lapp.com/pl/pl/PLN/produkty/dawnice-kablowe/c/113980</a:t>
            </a:r>
            <a:endParaRPr lang="pl-PL" sz="1200" dirty="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16"/>
              </a:rPr>
              <a:t>https://www.lapp.com/pl/pl/PLN/produkty/dawnice-kablowe/pojedyncze-wejscia/c/113981</a:t>
            </a:r>
            <a:r>
              <a:rPr lang="pl-PL" sz="1200" dirty="0">
                <a:ea typeface="Cambria" panose="02040503050406030204" pitchFamily="18" charset="0"/>
                <a:cs typeface="Times New Roman" panose="02020603050405020304" pitchFamily="18" charset="0"/>
              </a:rPr>
              <a:t> </a:t>
            </a:r>
          </a:p>
        </p:txBody>
      </p:sp>
    </p:spTree>
    <p:extLst>
      <p:ext uri="{BB962C8B-B14F-4D97-AF65-F5344CB8AC3E}">
        <p14:creationId xmlns:p14="http://schemas.microsoft.com/office/powerpoint/2010/main" val="24426518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E3B66-CDFA-5484-03E3-CE401E88CE4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95A9592-52F3-EB64-6D7A-B45F021C5EF0}"/>
              </a:ext>
            </a:extLst>
          </p:cNvPr>
          <p:cNvSpPr>
            <a:spLocks noGrp="1"/>
          </p:cNvSpPr>
          <p:nvPr>
            <p:ph type="ctrTitle"/>
          </p:nvPr>
        </p:nvSpPr>
        <p:spPr>
          <a:xfrm>
            <a:off x="365759" y="400468"/>
            <a:ext cx="11540691" cy="841191"/>
          </a:xfrm>
        </p:spPr>
        <p:txBody>
          <a:bodyPr>
            <a:normAutofit/>
          </a:bodyPr>
          <a:lstStyle/>
          <a:p>
            <a:r>
              <a:rPr lang="pl-PL" sz="4800" dirty="0">
                <a:latin typeface="+mn-lt"/>
              </a:rPr>
              <a:t>Podział kabli nn</a:t>
            </a:r>
            <a:endParaRPr lang="pl-PL" sz="4800" noProof="0" dirty="0">
              <a:latin typeface="+mn-lt"/>
            </a:endParaRPr>
          </a:p>
        </p:txBody>
      </p:sp>
      <p:sp>
        <p:nvSpPr>
          <p:cNvPr id="10" name="pole tekstowe 9">
            <a:extLst>
              <a:ext uri="{FF2B5EF4-FFF2-40B4-BE49-F238E27FC236}">
                <a16:creationId xmlns:a16="http://schemas.microsoft.com/office/drawing/2014/main" id="{DD615EBE-3131-D060-175A-5486BA1587C8}"/>
              </a:ext>
            </a:extLst>
          </p:cNvPr>
          <p:cNvSpPr txBox="1"/>
          <p:nvPr/>
        </p:nvSpPr>
        <p:spPr>
          <a:xfrm>
            <a:off x="235526" y="6457532"/>
            <a:ext cx="4909129" cy="253916"/>
          </a:xfrm>
          <a:prstGeom prst="rect">
            <a:avLst/>
          </a:prstGeom>
          <a:noFill/>
        </p:spPr>
        <p:txBody>
          <a:bodyPr wrap="square" rtlCol="0">
            <a:spAutoFit/>
          </a:bodyPr>
          <a:lstStyle/>
          <a:p>
            <a:r>
              <a:rPr lang="pl-PL" sz="1050" dirty="0"/>
              <a:t>Źródło: Poradnik techniczny </a:t>
            </a:r>
            <a:r>
              <a:rPr lang="pl-PL" sz="1050" dirty="0" err="1"/>
              <a:t>Helukabel</a:t>
            </a:r>
            <a:endParaRPr lang="pl-PL" sz="1050" dirty="0"/>
          </a:p>
        </p:txBody>
      </p:sp>
      <p:pic>
        <p:nvPicPr>
          <p:cNvPr id="5" name="Obraz 4">
            <a:extLst>
              <a:ext uri="{FF2B5EF4-FFF2-40B4-BE49-F238E27FC236}">
                <a16:creationId xmlns:a16="http://schemas.microsoft.com/office/drawing/2014/main" id="{BF637BB3-3ADA-3326-7FCB-1423D160D4E5}"/>
              </a:ext>
            </a:extLst>
          </p:cNvPr>
          <p:cNvPicPr>
            <a:picLocks noChangeAspect="1"/>
          </p:cNvPicPr>
          <p:nvPr/>
        </p:nvPicPr>
        <p:blipFill>
          <a:blip r:embed="rId2"/>
          <a:stretch>
            <a:fillRect/>
          </a:stretch>
        </p:blipFill>
        <p:spPr>
          <a:xfrm>
            <a:off x="235526" y="1295086"/>
            <a:ext cx="7573432" cy="2029108"/>
          </a:xfrm>
          <a:prstGeom prst="rect">
            <a:avLst/>
          </a:prstGeom>
        </p:spPr>
      </p:pic>
      <p:pic>
        <p:nvPicPr>
          <p:cNvPr id="8" name="Obraz 7">
            <a:extLst>
              <a:ext uri="{FF2B5EF4-FFF2-40B4-BE49-F238E27FC236}">
                <a16:creationId xmlns:a16="http://schemas.microsoft.com/office/drawing/2014/main" id="{E0A5C19F-C865-1E04-3029-BE9D98CFB7DD}"/>
              </a:ext>
            </a:extLst>
          </p:cNvPr>
          <p:cNvPicPr>
            <a:picLocks noChangeAspect="1"/>
          </p:cNvPicPr>
          <p:nvPr/>
        </p:nvPicPr>
        <p:blipFill>
          <a:blip r:embed="rId3"/>
          <a:stretch>
            <a:fillRect/>
          </a:stretch>
        </p:blipFill>
        <p:spPr>
          <a:xfrm>
            <a:off x="4067503" y="3057242"/>
            <a:ext cx="7582958" cy="3315163"/>
          </a:xfrm>
          <a:prstGeom prst="rect">
            <a:avLst/>
          </a:prstGeom>
        </p:spPr>
      </p:pic>
    </p:spTree>
    <p:extLst>
      <p:ext uri="{BB962C8B-B14F-4D97-AF65-F5344CB8AC3E}">
        <p14:creationId xmlns:p14="http://schemas.microsoft.com/office/powerpoint/2010/main" val="1089975631"/>
      </p:ext>
    </p:extLst>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3339DD-E9B4-1C9B-9FDA-344585098BF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65A6129-D506-CABC-A1DB-F02686DDD8EC}"/>
              </a:ext>
            </a:extLst>
          </p:cNvPr>
          <p:cNvSpPr>
            <a:spLocks noGrp="1"/>
          </p:cNvSpPr>
          <p:nvPr>
            <p:ph type="ctrTitle"/>
          </p:nvPr>
        </p:nvSpPr>
        <p:spPr>
          <a:xfrm>
            <a:off x="365759" y="400468"/>
            <a:ext cx="11540691" cy="841191"/>
          </a:xfrm>
        </p:spPr>
        <p:txBody>
          <a:bodyPr>
            <a:normAutofit/>
          </a:bodyPr>
          <a:lstStyle/>
          <a:p>
            <a:r>
              <a:rPr lang="pl-PL" sz="4800" dirty="0">
                <a:latin typeface="+mn-lt"/>
              </a:rPr>
              <a:t>Źródła:</a:t>
            </a:r>
            <a:endParaRPr lang="pl-PL" sz="4800" noProof="0" dirty="0">
              <a:latin typeface="+mn-lt"/>
            </a:endParaRPr>
          </a:p>
        </p:txBody>
      </p:sp>
      <p:sp>
        <p:nvSpPr>
          <p:cNvPr id="3" name="Podtytuł 2">
            <a:extLst>
              <a:ext uri="{FF2B5EF4-FFF2-40B4-BE49-F238E27FC236}">
                <a16:creationId xmlns:a16="http://schemas.microsoft.com/office/drawing/2014/main" id="{8937FF39-A887-C020-BE23-883B990A0455}"/>
              </a:ext>
            </a:extLst>
          </p:cNvPr>
          <p:cNvSpPr>
            <a:spLocks noGrp="1"/>
          </p:cNvSpPr>
          <p:nvPr>
            <p:ph type="subTitle" idx="1"/>
          </p:nvPr>
        </p:nvSpPr>
        <p:spPr>
          <a:xfrm>
            <a:off x="692727" y="1435510"/>
            <a:ext cx="10991273" cy="5022022"/>
          </a:xfrm>
        </p:spPr>
        <p:txBody>
          <a:bodyPr>
            <a:normAutofit/>
          </a:bodyPr>
          <a:lstStyle/>
          <a:p>
            <a:pPr marL="285750" indent="-285750" algn="l">
              <a:lnSpc>
                <a:spcPct val="100000"/>
              </a:lnSpc>
              <a:spcBef>
                <a:spcPts val="400"/>
              </a:spcBef>
              <a:spcAft>
                <a:spcPts val="400"/>
              </a:spcAft>
              <a:buFont typeface="Arial" panose="020B0604020202020204" pitchFamily="34" charset="0"/>
              <a:buChar char="•"/>
            </a:pPr>
            <a:endParaRPr lang="pl-PL" sz="1400" dirty="0">
              <a:latin typeface="Cambria" panose="02040503050406030204" pitchFamily="18" charset="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endParaRPr lang="pl-PL" sz="1400" noProof="0" dirty="0">
              <a:effectLst/>
              <a:latin typeface="Cambria" panose="02040503050406030204" pitchFamily="18" charset="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endParaRPr lang="pl-PL" sz="1400" noProof="0" dirty="0">
              <a:effectLst/>
              <a:latin typeface="Cambria" panose="02040503050406030204" pitchFamily="18" charset="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endParaRPr lang="pl-PL" sz="1400" dirty="0">
              <a:latin typeface="Cambria" panose="02040503050406030204" pitchFamily="18" charset="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endParaRPr lang="pl-PL" sz="1400" noProof="0" dirty="0">
              <a:effectLst/>
              <a:latin typeface="Cambria" panose="02040503050406030204" pitchFamily="18" charset="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endParaRPr lang="pl-PL" sz="1400" noProof="0" dirty="0">
              <a:effectLst/>
              <a:latin typeface="Cambria" panose="02040503050406030204" pitchFamily="18" charset="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endParaRPr lang="pl-PL" sz="1400" noProof="0" dirty="0">
              <a:effectLst/>
              <a:latin typeface="Cambria" panose="02040503050406030204" pitchFamily="18" charset="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endParaRPr lang="pl-PL" sz="1400" noProof="0" dirty="0">
              <a:effectLst/>
              <a:latin typeface="Cambria" panose="02040503050406030204" pitchFamily="18" charset="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endParaRPr lang="pl-PL" sz="1400" dirty="0">
              <a:latin typeface="Cambria" panose="02040503050406030204" pitchFamily="18" charset="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endParaRPr lang="pl-PL" sz="1400" dirty="0">
              <a:latin typeface="Cambria" panose="02040503050406030204" pitchFamily="18" charset="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endParaRPr lang="pl-PL" sz="1400" dirty="0">
              <a:latin typeface="Cambria" panose="02040503050406030204" pitchFamily="18" charset="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endParaRPr lang="pl-PL" sz="1400" dirty="0">
              <a:latin typeface="Cambria" panose="02040503050406030204" pitchFamily="18" charset="0"/>
              <a:ea typeface="Cambria" panose="02040503050406030204" pitchFamily="18" charset="0"/>
              <a:cs typeface="Times New Roman" panose="02020603050405020304" pitchFamily="18" charset="0"/>
            </a:endParaRPr>
          </a:p>
        </p:txBody>
      </p:sp>
      <p:sp>
        <p:nvSpPr>
          <p:cNvPr id="4" name="Podtytuł 2">
            <a:extLst>
              <a:ext uri="{FF2B5EF4-FFF2-40B4-BE49-F238E27FC236}">
                <a16:creationId xmlns:a16="http://schemas.microsoft.com/office/drawing/2014/main" id="{F4B40E08-C6EF-7A8E-4AF1-27CD36825433}"/>
              </a:ext>
            </a:extLst>
          </p:cNvPr>
          <p:cNvSpPr txBox="1">
            <a:spLocks/>
          </p:cNvSpPr>
          <p:nvPr/>
        </p:nvSpPr>
        <p:spPr>
          <a:xfrm>
            <a:off x="845127" y="1587910"/>
            <a:ext cx="10991273" cy="502202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2"/>
              </a:rPr>
              <a:t>https://www.lapp.com/pl/pl/PLN/produkty/dawnice-kablowe/pojedyncze-wejscia/c/113981</a:t>
            </a:r>
            <a:endParaRPr lang="pl-PL" sz="1200" dirty="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3"/>
              </a:rPr>
              <a:t>https://www.lapp.com/pl/pl/PLN/skintop-flat/p/53119375</a:t>
            </a:r>
            <a:r>
              <a:rPr lang="pl-PL" sz="1200" dirty="0">
                <a:ea typeface="Cambria" panose="02040503050406030204" pitchFamily="18" charset="0"/>
                <a:cs typeface="Times New Roman" panose="02020603050405020304" pitchFamily="18" charset="0"/>
              </a:rPr>
              <a:t>  </a:t>
            </a: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4"/>
              </a:rPr>
              <a:t>https://www.lapp.com/pl/pl/PLN/skintop-ms-npt-brush/p/53112037</a:t>
            </a:r>
            <a:r>
              <a:rPr lang="pl-PL" sz="1200" dirty="0">
                <a:ea typeface="Cambria" panose="02040503050406030204" pitchFamily="18" charset="0"/>
                <a:cs typeface="Times New Roman" panose="02020603050405020304" pitchFamily="18" charset="0"/>
              </a:rPr>
              <a:t> </a:t>
            </a: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5"/>
              </a:rPr>
              <a:t>https://www.simet.com.pl/kategorie-produktow/puszki/</a:t>
            </a:r>
            <a:r>
              <a:rPr lang="pl-PL" sz="1200" dirty="0">
                <a:ea typeface="Cambria" panose="02040503050406030204" pitchFamily="18" charset="0"/>
                <a:cs typeface="Times New Roman" panose="02020603050405020304" pitchFamily="18" charset="0"/>
              </a:rPr>
              <a:t> </a:t>
            </a: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6"/>
              </a:rPr>
              <a:t>https://www.napiecie.salama.pl/puszka-instalacja-elektryczna/</a:t>
            </a:r>
            <a:r>
              <a:rPr lang="pl-PL" sz="1200" dirty="0">
                <a:ea typeface="Cambria" panose="02040503050406030204" pitchFamily="18" charset="0"/>
                <a:cs typeface="Times New Roman" panose="02020603050405020304" pitchFamily="18" charset="0"/>
              </a:rPr>
              <a:t> </a:t>
            </a: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7"/>
              </a:rPr>
              <a:t>https://hager.com/pl/katalog/systemy-prowadzenia-instalacji-elektrycznych/tehalit-br-tehalit-bkis-tehalit-gbd-a</a:t>
            </a:r>
            <a:r>
              <a:rPr lang="pl-PL" sz="1200" dirty="0">
                <a:ea typeface="Cambria" panose="02040503050406030204" pitchFamily="18" charset="0"/>
                <a:cs typeface="Times New Roman" panose="02020603050405020304" pitchFamily="18" charset="0"/>
              </a:rPr>
              <a:t> </a:t>
            </a: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8"/>
              </a:rPr>
              <a:t>https://www.knipex.com/pl-pl/produkty/szczypce-rowerowe/no%C5%BCyce-do-tworzywa-sztucznego-r%C3%B3wnie%C5%BC-do-korytek-kablowych/no%C5%BCyce-do-tworzywa-sztucznego-r%C3%B3wnie%C5%BC-do-korytek-kablowych/950221</a:t>
            </a:r>
            <a:r>
              <a:rPr lang="pl-PL" sz="1200" dirty="0">
                <a:ea typeface="Cambria" panose="02040503050406030204" pitchFamily="18" charset="0"/>
                <a:cs typeface="Times New Roman" panose="02020603050405020304" pitchFamily="18" charset="0"/>
              </a:rPr>
              <a:t> </a:t>
            </a: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9"/>
              </a:rPr>
              <a:t>https://pl.wikipedia.org/wiki/Gniazdo_elektryczne</a:t>
            </a:r>
            <a:r>
              <a:rPr lang="pl-PL" sz="1200" dirty="0">
                <a:ea typeface="Cambria" panose="02040503050406030204" pitchFamily="18" charset="0"/>
                <a:cs typeface="Times New Roman" panose="02020603050405020304" pitchFamily="18" charset="0"/>
              </a:rPr>
              <a:t> </a:t>
            </a: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10"/>
              </a:rPr>
              <a:t>https://www.elektroda.pl/rtvforum/topic3834251.html#gallery-8</a:t>
            </a:r>
            <a:r>
              <a:rPr lang="pl-PL" sz="1200" dirty="0">
                <a:ea typeface="Cambria" panose="02040503050406030204" pitchFamily="18" charset="0"/>
                <a:cs typeface="Times New Roman" panose="02020603050405020304" pitchFamily="18" charset="0"/>
              </a:rPr>
              <a:t> </a:t>
            </a:r>
          </a:p>
          <a:p>
            <a:pPr marL="285750" indent="-285750" algn="l">
              <a:lnSpc>
                <a:spcPct val="100000"/>
              </a:lnSpc>
              <a:spcBef>
                <a:spcPts val="400"/>
              </a:spcBef>
              <a:spcAft>
                <a:spcPts val="400"/>
              </a:spcAft>
              <a:buFont typeface="Arial" panose="020B0604020202020204" pitchFamily="34" charset="0"/>
              <a:buChar char="•"/>
            </a:pPr>
            <a:r>
              <a:rPr lang="pl-PL" sz="1200" dirty="0">
                <a:hlinkClick r:id="rId11"/>
              </a:rPr>
              <a:t>https://www.ospel.pl/do-pobrania/schematy</a:t>
            </a:r>
            <a:r>
              <a:rPr lang="pl-PL" sz="1200" dirty="0"/>
              <a:t> </a:t>
            </a: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12"/>
              </a:rPr>
              <a:t>https://www.cellpack.com/pl/home</a:t>
            </a:r>
            <a:endParaRPr lang="pl-PL" sz="1200" dirty="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13"/>
              </a:rPr>
              <a:t>https://www.hellermanntyton.pl/produkty/ksztaltki-termokurczliwe/1613-1-b5w2/416-13060</a:t>
            </a:r>
            <a:r>
              <a:rPr lang="pl-PL" sz="1200" dirty="0">
                <a:ea typeface="Cambria" panose="02040503050406030204" pitchFamily="18" charset="0"/>
                <a:cs typeface="Times New Roman" panose="02020603050405020304" pitchFamily="18" charset="0"/>
              </a:rPr>
              <a:t> </a:t>
            </a: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14"/>
              </a:rPr>
              <a:t>https://erko.pl/produkt/palczatki-termokurczliwe-pal/</a:t>
            </a:r>
            <a:endParaRPr lang="pl-PL" sz="1200" dirty="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15"/>
              </a:rPr>
              <a:t>https://www.corpig.pl/produkt/17745-kapturek-termokurczliwy-skk8040-z-klejem-nexans.html</a:t>
            </a:r>
            <a:endParaRPr lang="pl-PL" sz="1200" dirty="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r>
              <a:rPr lang="pl-PL" sz="1200" dirty="0">
                <a:ea typeface="Cambria" panose="02040503050406030204" pitchFamily="18" charset="0"/>
                <a:cs typeface="Times New Roman" panose="02020603050405020304" pitchFamily="18" charset="0"/>
                <a:hlinkClick r:id="rId16"/>
              </a:rPr>
              <a:t>https://erko.pl/produkt/kaptur-uszczelniajacy-z-klejem-ku/</a:t>
            </a:r>
            <a:r>
              <a:rPr lang="pl-PL" sz="1200" dirty="0">
                <a:ea typeface="Cambria" panose="02040503050406030204" pitchFamily="18" charset="0"/>
                <a:cs typeface="Times New Roman" panose="02020603050405020304" pitchFamily="18" charset="0"/>
              </a:rPr>
              <a:t> </a:t>
            </a:r>
          </a:p>
          <a:p>
            <a:pPr marL="285750" indent="-285750" algn="l">
              <a:lnSpc>
                <a:spcPct val="100000"/>
              </a:lnSpc>
              <a:spcBef>
                <a:spcPts val="400"/>
              </a:spcBef>
              <a:spcAft>
                <a:spcPts val="400"/>
              </a:spcAft>
              <a:buFont typeface="Arial" panose="020B0604020202020204" pitchFamily="34" charset="0"/>
              <a:buChar char="•"/>
            </a:pPr>
            <a:endParaRPr lang="pl-PL" sz="1200" dirty="0">
              <a:ea typeface="Cambria" panose="02040503050406030204" pitchFamily="18" charset="0"/>
              <a:cs typeface="Times New Roman" panose="02020603050405020304" pitchFamily="18" charset="0"/>
            </a:endParaRPr>
          </a:p>
          <a:p>
            <a:pPr marL="285750" indent="-285750" algn="l">
              <a:lnSpc>
                <a:spcPct val="100000"/>
              </a:lnSpc>
              <a:spcBef>
                <a:spcPts val="400"/>
              </a:spcBef>
              <a:spcAft>
                <a:spcPts val="400"/>
              </a:spcAft>
              <a:buFont typeface="Arial" panose="020B0604020202020204" pitchFamily="34" charset="0"/>
              <a:buChar char="•"/>
            </a:pPr>
            <a:endParaRPr lang="pl-PL" sz="1200" dirty="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6767564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26DD7-7D6A-20AC-95F9-1D8B235CE71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8A66BC3-D30B-79E0-CC16-EBEDA71BE183}"/>
              </a:ext>
            </a:extLst>
          </p:cNvPr>
          <p:cNvSpPr>
            <a:spLocks noGrp="1"/>
          </p:cNvSpPr>
          <p:nvPr>
            <p:ph type="ctrTitle"/>
          </p:nvPr>
        </p:nvSpPr>
        <p:spPr>
          <a:xfrm>
            <a:off x="365759" y="400468"/>
            <a:ext cx="11540691" cy="841191"/>
          </a:xfrm>
        </p:spPr>
        <p:txBody>
          <a:bodyPr>
            <a:normAutofit/>
          </a:bodyPr>
          <a:lstStyle/>
          <a:p>
            <a:r>
              <a:rPr lang="pl-PL" sz="4800" dirty="0">
                <a:latin typeface="+mn-lt"/>
              </a:rPr>
              <a:t>Podział kabli nn</a:t>
            </a:r>
            <a:endParaRPr lang="pl-PL" sz="4800" noProof="0" dirty="0">
              <a:latin typeface="+mn-lt"/>
            </a:endParaRPr>
          </a:p>
        </p:txBody>
      </p:sp>
      <p:sp>
        <p:nvSpPr>
          <p:cNvPr id="10" name="pole tekstowe 9">
            <a:extLst>
              <a:ext uri="{FF2B5EF4-FFF2-40B4-BE49-F238E27FC236}">
                <a16:creationId xmlns:a16="http://schemas.microsoft.com/office/drawing/2014/main" id="{4FB03048-60AA-F9E4-B421-CAD0C18C0063}"/>
              </a:ext>
            </a:extLst>
          </p:cNvPr>
          <p:cNvSpPr txBox="1"/>
          <p:nvPr/>
        </p:nvSpPr>
        <p:spPr>
          <a:xfrm>
            <a:off x="235526" y="6457532"/>
            <a:ext cx="4909129" cy="253916"/>
          </a:xfrm>
          <a:prstGeom prst="rect">
            <a:avLst/>
          </a:prstGeom>
          <a:noFill/>
        </p:spPr>
        <p:txBody>
          <a:bodyPr wrap="square" rtlCol="0">
            <a:spAutoFit/>
          </a:bodyPr>
          <a:lstStyle/>
          <a:p>
            <a:r>
              <a:rPr lang="pl-PL" sz="1050" dirty="0"/>
              <a:t>Źródło: Poradnik techniczny </a:t>
            </a:r>
            <a:r>
              <a:rPr lang="pl-PL" sz="1050" dirty="0" err="1"/>
              <a:t>Helukabel</a:t>
            </a:r>
            <a:endParaRPr lang="pl-PL" sz="1050" dirty="0"/>
          </a:p>
        </p:txBody>
      </p:sp>
      <p:pic>
        <p:nvPicPr>
          <p:cNvPr id="4" name="Obraz 3">
            <a:extLst>
              <a:ext uri="{FF2B5EF4-FFF2-40B4-BE49-F238E27FC236}">
                <a16:creationId xmlns:a16="http://schemas.microsoft.com/office/drawing/2014/main" id="{895F6775-C5BF-30A2-2B97-0EAC3B477237}"/>
              </a:ext>
            </a:extLst>
          </p:cNvPr>
          <p:cNvPicPr>
            <a:picLocks noChangeAspect="1"/>
          </p:cNvPicPr>
          <p:nvPr/>
        </p:nvPicPr>
        <p:blipFill>
          <a:blip r:embed="rId2"/>
          <a:stretch>
            <a:fillRect/>
          </a:stretch>
        </p:blipFill>
        <p:spPr>
          <a:xfrm>
            <a:off x="365759" y="1414329"/>
            <a:ext cx="7592485" cy="1914792"/>
          </a:xfrm>
          <a:prstGeom prst="rect">
            <a:avLst/>
          </a:prstGeom>
        </p:spPr>
      </p:pic>
      <p:pic>
        <p:nvPicPr>
          <p:cNvPr id="7" name="Obraz 6">
            <a:extLst>
              <a:ext uri="{FF2B5EF4-FFF2-40B4-BE49-F238E27FC236}">
                <a16:creationId xmlns:a16="http://schemas.microsoft.com/office/drawing/2014/main" id="{2EA3D0D5-AC6F-A813-C26B-73E420D454AA}"/>
              </a:ext>
            </a:extLst>
          </p:cNvPr>
          <p:cNvPicPr>
            <a:picLocks noChangeAspect="1"/>
          </p:cNvPicPr>
          <p:nvPr/>
        </p:nvPicPr>
        <p:blipFill>
          <a:blip r:embed="rId3"/>
          <a:stretch>
            <a:fillRect/>
          </a:stretch>
        </p:blipFill>
        <p:spPr>
          <a:xfrm>
            <a:off x="3709457" y="3501791"/>
            <a:ext cx="7592485" cy="2219635"/>
          </a:xfrm>
          <a:prstGeom prst="rect">
            <a:avLst/>
          </a:prstGeom>
        </p:spPr>
      </p:pic>
    </p:spTree>
    <p:extLst>
      <p:ext uri="{BB962C8B-B14F-4D97-AF65-F5344CB8AC3E}">
        <p14:creationId xmlns:p14="http://schemas.microsoft.com/office/powerpoint/2010/main" val="8656993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A24C6-B9CE-AE47-9147-07420034E02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3B7EF59-A7C3-20DB-DE0B-646525546A46}"/>
              </a:ext>
            </a:extLst>
          </p:cNvPr>
          <p:cNvSpPr>
            <a:spLocks noGrp="1"/>
          </p:cNvSpPr>
          <p:nvPr>
            <p:ph type="ctrTitle"/>
          </p:nvPr>
        </p:nvSpPr>
        <p:spPr>
          <a:xfrm>
            <a:off x="365759" y="400468"/>
            <a:ext cx="11540691" cy="841191"/>
          </a:xfrm>
        </p:spPr>
        <p:txBody>
          <a:bodyPr>
            <a:normAutofit/>
          </a:bodyPr>
          <a:lstStyle/>
          <a:p>
            <a:r>
              <a:rPr lang="pl-PL" sz="4800" dirty="0">
                <a:latin typeface="+mn-lt"/>
              </a:rPr>
              <a:t>Podział kabli nn</a:t>
            </a:r>
            <a:endParaRPr lang="pl-PL" sz="4800" noProof="0" dirty="0">
              <a:latin typeface="+mn-lt"/>
            </a:endParaRPr>
          </a:p>
        </p:txBody>
      </p:sp>
      <p:sp>
        <p:nvSpPr>
          <p:cNvPr id="10" name="pole tekstowe 9">
            <a:extLst>
              <a:ext uri="{FF2B5EF4-FFF2-40B4-BE49-F238E27FC236}">
                <a16:creationId xmlns:a16="http://schemas.microsoft.com/office/drawing/2014/main" id="{E6AA81B2-186C-9DC3-2196-F2C57B9CEB8E}"/>
              </a:ext>
            </a:extLst>
          </p:cNvPr>
          <p:cNvSpPr txBox="1"/>
          <p:nvPr/>
        </p:nvSpPr>
        <p:spPr>
          <a:xfrm>
            <a:off x="235526" y="6457532"/>
            <a:ext cx="4909129" cy="253916"/>
          </a:xfrm>
          <a:prstGeom prst="rect">
            <a:avLst/>
          </a:prstGeom>
          <a:noFill/>
        </p:spPr>
        <p:txBody>
          <a:bodyPr wrap="square" rtlCol="0">
            <a:spAutoFit/>
          </a:bodyPr>
          <a:lstStyle/>
          <a:p>
            <a:r>
              <a:rPr lang="pl-PL" sz="1050" dirty="0"/>
              <a:t>Źródło: Poradnik techniczny </a:t>
            </a:r>
            <a:r>
              <a:rPr lang="pl-PL" sz="1050" dirty="0" err="1"/>
              <a:t>Helukabel</a:t>
            </a:r>
            <a:endParaRPr lang="pl-PL" sz="1050" dirty="0"/>
          </a:p>
        </p:txBody>
      </p:sp>
      <p:pic>
        <p:nvPicPr>
          <p:cNvPr id="5" name="Obraz 4">
            <a:extLst>
              <a:ext uri="{FF2B5EF4-FFF2-40B4-BE49-F238E27FC236}">
                <a16:creationId xmlns:a16="http://schemas.microsoft.com/office/drawing/2014/main" id="{22242387-DA04-5AFA-549E-8423206F9394}"/>
              </a:ext>
            </a:extLst>
          </p:cNvPr>
          <p:cNvPicPr>
            <a:picLocks noChangeAspect="1"/>
          </p:cNvPicPr>
          <p:nvPr/>
        </p:nvPicPr>
        <p:blipFill>
          <a:blip r:embed="rId2"/>
          <a:stretch>
            <a:fillRect/>
          </a:stretch>
        </p:blipFill>
        <p:spPr>
          <a:xfrm>
            <a:off x="235526" y="1241659"/>
            <a:ext cx="7582958" cy="3077004"/>
          </a:xfrm>
          <a:prstGeom prst="rect">
            <a:avLst/>
          </a:prstGeom>
        </p:spPr>
      </p:pic>
      <p:pic>
        <p:nvPicPr>
          <p:cNvPr id="8" name="Obraz 7">
            <a:extLst>
              <a:ext uri="{FF2B5EF4-FFF2-40B4-BE49-F238E27FC236}">
                <a16:creationId xmlns:a16="http://schemas.microsoft.com/office/drawing/2014/main" id="{6EEDE463-DEB9-DD53-8E2B-EA7430331842}"/>
              </a:ext>
            </a:extLst>
          </p:cNvPr>
          <p:cNvPicPr>
            <a:picLocks noChangeAspect="1"/>
          </p:cNvPicPr>
          <p:nvPr/>
        </p:nvPicPr>
        <p:blipFill>
          <a:blip r:embed="rId3"/>
          <a:stretch>
            <a:fillRect/>
          </a:stretch>
        </p:blipFill>
        <p:spPr>
          <a:xfrm>
            <a:off x="4133321" y="4040510"/>
            <a:ext cx="7582958" cy="2238687"/>
          </a:xfrm>
          <a:prstGeom prst="rect">
            <a:avLst/>
          </a:prstGeom>
        </p:spPr>
      </p:pic>
    </p:spTree>
    <p:extLst>
      <p:ext uri="{BB962C8B-B14F-4D97-AF65-F5344CB8AC3E}">
        <p14:creationId xmlns:p14="http://schemas.microsoft.com/office/powerpoint/2010/main" val="27336884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69614-FC30-A974-0055-71EB409CB05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BC26FF0-47AD-BC4E-5ECB-B2640E9BB08A}"/>
              </a:ext>
            </a:extLst>
          </p:cNvPr>
          <p:cNvSpPr>
            <a:spLocks noGrp="1"/>
          </p:cNvSpPr>
          <p:nvPr>
            <p:ph type="ctrTitle"/>
          </p:nvPr>
        </p:nvSpPr>
        <p:spPr>
          <a:xfrm>
            <a:off x="365759" y="400468"/>
            <a:ext cx="11540691" cy="841191"/>
          </a:xfrm>
        </p:spPr>
        <p:txBody>
          <a:bodyPr>
            <a:normAutofit/>
          </a:bodyPr>
          <a:lstStyle/>
          <a:p>
            <a:r>
              <a:rPr lang="pl-PL" sz="4800" dirty="0">
                <a:latin typeface="+mn-lt"/>
              </a:rPr>
              <a:t>Podział kabli nn</a:t>
            </a:r>
            <a:endParaRPr lang="pl-PL" sz="4800" noProof="0" dirty="0">
              <a:latin typeface="+mn-lt"/>
            </a:endParaRPr>
          </a:p>
        </p:txBody>
      </p:sp>
      <p:sp>
        <p:nvSpPr>
          <p:cNvPr id="10" name="pole tekstowe 9">
            <a:extLst>
              <a:ext uri="{FF2B5EF4-FFF2-40B4-BE49-F238E27FC236}">
                <a16:creationId xmlns:a16="http://schemas.microsoft.com/office/drawing/2014/main" id="{C440EA4E-1A81-65AC-F57B-298F7178ABF7}"/>
              </a:ext>
            </a:extLst>
          </p:cNvPr>
          <p:cNvSpPr txBox="1"/>
          <p:nvPr/>
        </p:nvSpPr>
        <p:spPr>
          <a:xfrm>
            <a:off x="235526" y="6457532"/>
            <a:ext cx="4909129" cy="253916"/>
          </a:xfrm>
          <a:prstGeom prst="rect">
            <a:avLst/>
          </a:prstGeom>
          <a:noFill/>
        </p:spPr>
        <p:txBody>
          <a:bodyPr wrap="square" rtlCol="0">
            <a:spAutoFit/>
          </a:bodyPr>
          <a:lstStyle/>
          <a:p>
            <a:r>
              <a:rPr lang="pl-PL" sz="1050" dirty="0"/>
              <a:t>Źródło: Poradnik techniczny </a:t>
            </a:r>
            <a:r>
              <a:rPr lang="pl-PL" sz="1050" dirty="0" err="1"/>
              <a:t>Helukabel</a:t>
            </a:r>
            <a:endParaRPr lang="pl-PL" sz="1050" dirty="0"/>
          </a:p>
        </p:txBody>
      </p:sp>
      <p:pic>
        <p:nvPicPr>
          <p:cNvPr id="4" name="Obraz 3">
            <a:extLst>
              <a:ext uri="{FF2B5EF4-FFF2-40B4-BE49-F238E27FC236}">
                <a16:creationId xmlns:a16="http://schemas.microsoft.com/office/drawing/2014/main" id="{C701F6DB-8093-8598-C9F5-B0DC8BCAEF60}"/>
              </a:ext>
            </a:extLst>
          </p:cNvPr>
          <p:cNvPicPr>
            <a:picLocks noChangeAspect="1"/>
          </p:cNvPicPr>
          <p:nvPr/>
        </p:nvPicPr>
        <p:blipFill>
          <a:blip r:embed="rId2"/>
          <a:stretch>
            <a:fillRect/>
          </a:stretch>
        </p:blipFill>
        <p:spPr>
          <a:xfrm>
            <a:off x="365759" y="1289284"/>
            <a:ext cx="7630590" cy="2229161"/>
          </a:xfrm>
          <a:prstGeom prst="rect">
            <a:avLst/>
          </a:prstGeom>
        </p:spPr>
      </p:pic>
      <p:pic>
        <p:nvPicPr>
          <p:cNvPr id="7" name="Obraz 6">
            <a:extLst>
              <a:ext uri="{FF2B5EF4-FFF2-40B4-BE49-F238E27FC236}">
                <a16:creationId xmlns:a16="http://schemas.microsoft.com/office/drawing/2014/main" id="{25C03E89-C34C-7DA9-9A37-C13045514506}"/>
              </a:ext>
            </a:extLst>
          </p:cNvPr>
          <p:cNvPicPr>
            <a:picLocks noChangeAspect="1"/>
          </p:cNvPicPr>
          <p:nvPr/>
        </p:nvPicPr>
        <p:blipFill>
          <a:blip r:embed="rId3"/>
          <a:stretch>
            <a:fillRect/>
          </a:stretch>
        </p:blipFill>
        <p:spPr>
          <a:xfrm>
            <a:off x="4061881" y="3057305"/>
            <a:ext cx="7611537" cy="3143689"/>
          </a:xfrm>
          <a:prstGeom prst="rect">
            <a:avLst/>
          </a:prstGeom>
        </p:spPr>
      </p:pic>
    </p:spTree>
    <p:extLst>
      <p:ext uri="{BB962C8B-B14F-4D97-AF65-F5344CB8AC3E}">
        <p14:creationId xmlns:p14="http://schemas.microsoft.com/office/powerpoint/2010/main" val="1535894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A00EE-BD04-93D1-0A1F-47C5D2DCB2C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C9158F5-6933-49D6-0C22-16887F8105E4}"/>
              </a:ext>
            </a:extLst>
          </p:cNvPr>
          <p:cNvSpPr>
            <a:spLocks noGrp="1"/>
          </p:cNvSpPr>
          <p:nvPr>
            <p:ph type="ctrTitle"/>
          </p:nvPr>
        </p:nvSpPr>
        <p:spPr>
          <a:xfrm>
            <a:off x="365759" y="400468"/>
            <a:ext cx="11540691" cy="841191"/>
          </a:xfrm>
        </p:spPr>
        <p:txBody>
          <a:bodyPr>
            <a:normAutofit/>
          </a:bodyPr>
          <a:lstStyle/>
          <a:p>
            <a:r>
              <a:rPr lang="pl-PL" sz="4800" dirty="0">
                <a:latin typeface="+mn-lt"/>
              </a:rPr>
              <a:t>Nazewnictwo</a:t>
            </a:r>
            <a:endParaRPr lang="pl-PL" sz="4800" noProof="0" dirty="0">
              <a:latin typeface="+mn-lt"/>
            </a:endParaRPr>
          </a:p>
        </p:txBody>
      </p:sp>
      <p:sp>
        <p:nvSpPr>
          <p:cNvPr id="3" name="Podtytuł 2">
            <a:extLst>
              <a:ext uri="{FF2B5EF4-FFF2-40B4-BE49-F238E27FC236}">
                <a16:creationId xmlns:a16="http://schemas.microsoft.com/office/drawing/2014/main" id="{D9F71CA9-C5E2-FF20-2388-A4839AFAA85B}"/>
              </a:ext>
            </a:extLst>
          </p:cNvPr>
          <p:cNvSpPr>
            <a:spLocks noGrp="1"/>
          </p:cNvSpPr>
          <p:nvPr>
            <p:ph type="subTitle" idx="1"/>
          </p:nvPr>
        </p:nvSpPr>
        <p:spPr>
          <a:xfrm>
            <a:off x="529242" y="1948872"/>
            <a:ext cx="11213723" cy="3980873"/>
          </a:xfrm>
        </p:spPr>
        <p:txBody>
          <a:bodyPr>
            <a:normAutofit/>
          </a:bodyPr>
          <a:lstStyle/>
          <a:p>
            <a:pPr algn="l">
              <a:spcAft>
                <a:spcPts val="1500"/>
              </a:spcAft>
              <a:buNone/>
            </a:pPr>
            <a:r>
              <a:rPr lang="pl-PL" sz="1800" b="0" i="0" dirty="0">
                <a:solidFill>
                  <a:srgbClr val="000000"/>
                </a:solidFill>
                <a:effectLst/>
              </a:rPr>
              <a:t>Najczęściej przyjmuje się nazewnictwo które Edward Musiał podał w opracowaniu "Urządzenia elektroenergetyczne„:</a:t>
            </a:r>
          </a:p>
          <a:p>
            <a:pPr marL="285750" indent="-285750" algn="l">
              <a:spcAft>
                <a:spcPts val="1500"/>
              </a:spcAft>
              <a:buFont typeface="Arial" panose="020B0604020202020204" pitchFamily="34" charset="0"/>
              <a:buChar char="•"/>
            </a:pPr>
            <a:r>
              <a:rPr lang="pl-PL" sz="2000" b="1" i="0" dirty="0">
                <a:solidFill>
                  <a:srgbClr val="000000"/>
                </a:solidFill>
                <a:effectLst/>
              </a:rPr>
              <a:t>niskie napięcie (nn) - napięcia o wartości nie przekraczającej 1 kV</a:t>
            </a:r>
            <a:r>
              <a:rPr lang="pl-PL" sz="2000" b="0" i="0" dirty="0">
                <a:solidFill>
                  <a:srgbClr val="000000"/>
                </a:solidFill>
                <a:effectLst/>
              </a:rPr>
              <a:t>,</a:t>
            </a:r>
          </a:p>
          <a:p>
            <a:pPr marL="285750" indent="-285750" algn="l">
              <a:spcAft>
                <a:spcPts val="1500"/>
              </a:spcAft>
              <a:buFont typeface="Arial" panose="020B0604020202020204" pitchFamily="34" charset="0"/>
              <a:buChar char="•"/>
            </a:pPr>
            <a:r>
              <a:rPr lang="pl-PL" sz="1800" b="0" i="0" dirty="0">
                <a:solidFill>
                  <a:srgbClr val="000000"/>
                </a:solidFill>
                <a:effectLst/>
              </a:rPr>
              <a:t>wysokie napięcie (WN) - napięcia o wartości przekraczającej 1 kV, dzieląc je z kolei na:</a:t>
            </a:r>
          </a:p>
          <a:p>
            <a:pPr marL="742950" lvl="1" indent="-285750" algn="l">
              <a:spcAft>
                <a:spcPts val="1500"/>
              </a:spcAft>
              <a:buFont typeface="Arial" panose="020B0604020202020204" pitchFamily="34" charset="0"/>
              <a:buChar char="•"/>
            </a:pPr>
            <a:r>
              <a:rPr lang="pl-PL" sz="1800" b="0" i="0" dirty="0">
                <a:solidFill>
                  <a:srgbClr val="000000"/>
                </a:solidFill>
                <a:effectLst/>
              </a:rPr>
              <a:t>średnie napięcie (SN) - napięcia o wartości nie przekraczającej 100 kV,</a:t>
            </a:r>
          </a:p>
          <a:p>
            <a:pPr marL="742950" lvl="1" indent="-285750" algn="l">
              <a:spcAft>
                <a:spcPts val="1500"/>
              </a:spcAft>
              <a:buFont typeface="Arial" panose="020B0604020202020204" pitchFamily="34" charset="0"/>
              <a:buChar char="•"/>
            </a:pPr>
            <a:r>
              <a:rPr lang="pl-PL" sz="1800" b="0" i="0" dirty="0">
                <a:solidFill>
                  <a:srgbClr val="000000"/>
                </a:solidFill>
                <a:effectLst/>
              </a:rPr>
              <a:t>najwyższe napięcie (NN) - napięcia o wartości przekraczającej 100 kV.</a:t>
            </a:r>
          </a:p>
        </p:txBody>
      </p:sp>
      <p:sp>
        <p:nvSpPr>
          <p:cNvPr id="4" name="pole tekstowe 3">
            <a:extLst>
              <a:ext uri="{FF2B5EF4-FFF2-40B4-BE49-F238E27FC236}">
                <a16:creationId xmlns:a16="http://schemas.microsoft.com/office/drawing/2014/main" id="{983127A8-FD2E-3EA2-567A-694E04900E14}"/>
              </a:ext>
            </a:extLst>
          </p:cNvPr>
          <p:cNvSpPr txBox="1"/>
          <p:nvPr/>
        </p:nvSpPr>
        <p:spPr>
          <a:xfrm>
            <a:off x="235526" y="6457532"/>
            <a:ext cx="3736109" cy="253916"/>
          </a:xfrm>
          <a:prstGeom prst="rect">
            <a:avLst/>
          </a:prstGeom>
          <a:noFill/>
        </p:spPr>
        <p:txBody>
          <a:bodyPr wrap="square" rtlCol="0">
            <a:spAutoFit/>
          </a:bodyPr>
          <a:lstStyle/>
          <a:p>
            <a:r>
              <a:rPr lang="pl-PL" sz="1050" dirty="0"/>
              <a:t>Źródło: </a:t>
            </a:r>
            <a:r>
              <a:rPr lang="pl-PL" sz="1050" dirty="0">
                <a:hlinkClick r:id="rId2"/>
              </a:rPr>
              <a:t>http://www.edwardmusial.info/naz_nap.html</a:t>
            </a:r>
            <a:r>
              <a:rPr lang="pl-PL" sz="1050" dirty="0"/>
              <a:t> </a:t>
            </a:r>
          </a:p>
        </p:txBody>
      </p:sp>
    </p:spTree>
    <p:extLst>
      <p:ext uri="{BB962C8B-B14F-4D97-AF65-F5344CB8AC3E}">
        <p14:creationId xmlns:p14="http://schemas.microsoft.com/office/powerpoint/2010/main" val="3077608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7F350-7445-4B75-C6D8-3FDE60C3D5B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ED3C1F8-4CE6-CB8F-7EC5-D927161A6996}"/>
              </a:ext>
            </a:extLst>
          </p:cNvPr>
          <p:cNvSpPr>
            <a:spLocks noGrp="1"/>
          </p:cNvSpPr>
          <p:nvPr>
            <p:ph type="ctrTitle"/>
          </p:nvPr>
        </p:nvSpPr>
        <p:spPr>
          <a:xfrm>
            <a:off x="365759" y="400468"/>
            <a:ext cx="11540691" cy="841191"/>
          </a:xfrm>
        </p:spPr>
        <p:txBody>
          <a:bodyPr>
            <a:normAutofit/>
          </a:bodyPr>
          <a:lstStyle/>
          <a:p>
            <a:r>
              <a:rPr lang="pl-PL" sz="4800" dirty="0">
                <a:latin typeface="+mn-lt"/>
              </a:rPr>
              <a:t>Podział kabli nn</a:t>
            </a:r>
            <a:endParaRPr lang="pl-PL" sz="4800" noProof="0" dirty="0">
              <a:latin typeface="+mn-lt"/>
            </a:endParaRPr>
          </a:p>
        </p:txBody>
      </p:sp>
      <p:sp>
        <p:nvSpPr>
          <p:cNvPr id="10" name="pole tekstowe 9">
            <a:extLst>
              <a:ext uri="{FF2B5EF4-FFF2-40B4-BE49-F238E27FC236}">
                <a16:creationId xmlns:a16="http://schemas.microsoft.com/office/drawing/2014/main" id="{314CDEEF-274D-DB97-1023-6BFCA1CB286E}"/>
              </a:ext>
            </a:extLst>
          </p:cNvPr>
          <p:cNvSpPr txBox="1"/>
          <p:nvPr/>
        </p:nvSpPr>
        <p:spPr>
          <a:xfrm>
            <a:off x="235526" y="6457532"/>
            <a:ext cx="4909129" cy="253916"/>
          </a:xfrm>
          <a:prstGeom prst="rect">
            <a:avLst/>
          </a:prstGeom>
          <a:noFill/>
        </p:spPr>
        <p:txBody>
          <a:bodyPr wrap="square" rtlCol="0">
            <a:spAutoFit/>
          </a:bodyPr>
          <a:lstStyle/>
          <a:p>
            <a:r>
              <a:rPr lang="pl-PL" sz="1050" dirty="0"/>
              <a:t>Źródło: Poradnik techniczny </a:t>
            </a:r>
            <a:r>
              <a:rPr lang="pl-PL" sz="1050" dirty="0" err="1"/>
              <a:t>Helukabel</a:t>
            </a:r>
            <a:endParaRPr lang="pl-PL" sz="1050" dirty="0"/>
          </a:p>
        </p:txBody>
      </p:sp>
      <p:pic>
        <p:nvPicPr>
          <p:cNvPr id="5" name="Obraz 4">
            <a:extLst>
              <a:ext uri="{FF2B5EF4-FFF2-40B4-BE49-F238E27FC236}">
                <a16:creationId xmlns:a16="http://schemas.microsoft.com/office/drawing/2014/main" id="{41E93118-FC16-A173-328F-3B4EFDBAA3FB}"/>
              </a:ext>
            </a:extLst>
          </p:cNvPr>
          <p:cNvPicPr>
            <a:picLocks noChangeAspect="1"/>
          </p:cNvPicPr>
          <p:nvPr/>
        </p:nvPicPr>
        <p:blipFill>
          <a:blip r:embed="rId2"/>
          <a:stretch>
            <a:fillRect/>
          </a:stretch>
        </p:blipFill>
        <p:spPr>
          <a:xfrm>
            <a:off x="2304521" y="1366502"/>
            <a:ext cx="7582958" cy="4810796"/>
          </a:xfrm>
          <a:prstGeom prst="rect">
            <a:avLst/>
          </a:prstGeom>
        </p:spPr>
      </p:pic>
    </p:spTree>
    <p:extLst>
      <p:ext uri="{BB962C8B-B14F-4D97-AF65-F5344CB8AC3E}">
        <p14:creationId xmlns:p14="http://schemas.microsoft.com/office/powerpoint/2010/main" val="32267197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4F77A-06A3-9D78-356E-842DD0E6CFE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8E31769-C9F8-CADB-5E4D-A3A3F92DDFDA}"/>
              </a:ext>
            </a:extLst>
          </p:cNvPr>
          <p:cNvSpPr>
            <a:spLocks noGrp="1"/>
          </p:cNvSpPr>
          <p:nvPr>
            <p:ph type="ctrTitle"/>
          </p:nvPr>
        </p:nvSpPr>
        <p:spPr>
          <a:xfrm>
            <a:off x="365759" y="400468"/>
            <a:ext cx="11540691" cy="841191"/>
          </a:xfrm>
        </p:spPr>
        <p:txBody>
          <a:bodyPr>
            <a:normAutofit/>
          </a:bodyPr>
          <a:lstStyle/>
          <a:p>
            <a:r>
              <a:rPr lang="pl-PL" sz="4800" dirty="0">
                <a:latin typeface="+mn-lt"/>
              </a:rPr>
              <a:t>Podział kabli nn</a:t>
            </a:r>
            <a:endParaRPr lang="pl-PL" sz="4800" noProof="0" dirty="0">
              <a:latin typeface="+mn-lt"/>
            </a:endParaRPr>
          </a:p>
        </p:txBody>
      </p:sp>
      <p:sp>
        <p:nvSpPr>
          <p:cNvPr id="10" name="pole tekstowe 9">
            <a:extLst>
              <a:ext uri="{FF2B5EF4-FFF2-40B4-BE49-F238E27FC236}">
                <a16:creationId xmlns:a16="http://schemas.microsoft.com/office/drawing/2014/main" id="{DF6EB78E-DB9B-17CF-CED4-30A47D59A895}"/>
              </a:ext>
            </a:extLst>
          </p:cNvPr>
          <p:cNvSpPr txBox="1"/>
          <p:nvPr/>
        </p:nvSpPr>
        <p:spPr>
          <a:xfrm>
            <a:off x="235526" y="6457532"/>
            <a:ext cx="4909129" cy="253916"/>
          </a:xfrm>
          <a:prstGeom prst="rect">
            <a:avLst/>
          </a:prstGeom>
          <a:noFill/>
        </p:spPr>
        <p:txBody>
          <a:bodyPr wrap="square" rtlCol="0">
            <a:spAutoFit/>
          </a:bodyPr>
          <a:lstStyle/>
          <a:p>
            <a:r>
              <a:rPr lang="pl-PL" sz="1050" dirty="0"/>
              <a:t>Źródło: Poradnik techniczny </a:t>
            </a:r>
            <a:r>
              <a:rPr lang="pl-PL" sz="1050" dirty="0" err="1"/>
              <a:t>Helukabel</a:t>
            </a:r>
            <a:endParaRPr lang="pl-PL" sz="1050" dirty="0"/>
          </a:p>
        </p:txBody>
      </p:sp>
      <p:pic>
        <p:nvPicPr>
          <p:cNvPr id="4" name="Obraz 3">
            <a:extLst>
              <a:ext uri="{FF2B5EF4-FFF2-40B4-BE49-F238E27FC236}">
                <a16:creationId xmlns:a16="http://schemas.microsoft.com/office/drawing/2014/main" id="{DEF3C4DB-2DC8-B451-683E-C6751E9E9245}"/>
              </a:ext>
            </a:extLst>
          </p:cNvPr>
          <p:cNvPicPr>
            <a:picLocks noChangeAspect="1"/>
          </p:cNvPicPr>
          <p:nvPr/>
        </p:nvPicPr>
        <p:blipFill>
          <a:blip r:embed="rId2"/>
          <a:stretch>
            <a:fillRect/>
          </a:stretch>
        </p:blipFill>
        <p:spPr>
          <a:xfrm>
            <a:off x="365759" y="1408045"/>
            <a:ext cx="7592485" cy="2229161"/>
          </a:xfrm>
          <a:prstGeom prst="rect">
            <a:avLst/>
          </a:prstGeom>
        </p:spPr>
      </p:pic>
      <p:pic>
        <p:nvPicPr>
          <p:cNvPr id="7" name="Obraz 6">
            <a:extLst>
              <a:ext uri="{FF2B5EF4-FFF2-40B4-BE49-F238E27FC236}">
                <a16:creationId xmlns:a16="http://schemas.microsoft.com/office/drawing/2014/main" id="{77252B37-1F7B-4CB2-5163-ED7A0D5517CC}"/>
              </a:ext>
            </a:extLst>
          </p:cNvPr>
          <p:cNvPicPr>
            <a:picLocks noChangeAspect="1"/>
          </p:cNvPicPr>
          <p:nvPr/>
        </p:nvPicPr>
        <p:blipFill>
          <a:blip r:embed="rId3"/>
          <a:stretch>
            <a:fillRect/>
          </a:stretch>
        </p:blipFill>
        <p:spPr>
          <a:xfrm>
            <a:off x="3804706" y="3614592"/>
            <a:ext cx="7611537" cy="2086266"/>
          </a:xfrm>
          <a:prstGeom prst="rect">
            <a:avLst/>
          </a:prstGeom>
        </p:spPr>
      </p:pic>
    </p:spTree>
    <p:extLst>
      <p:ext uri="{BB962C8B-B14F-4D97-AF65-F5344CB8AC3E}">
        <p14:creationId xmlns:p14="http://schemas.microsoft.com/office/powerpoint/2010/main" val="8202552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9E1FF-2524-4A98-F288-23A000BA54C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985D488-66DE-5775-E352-E02896FA0363}"/>
              </a:ext>
            </a:extLst>
          </p:cNvPr>
          <p:cNvSpPr>
            <a:spLocks noGrp="1"/>
          </p:cNvSpPr>
          <p:nvPr>
            <p:ph type="ctrTitle"/>
          </p:nvPr>
        </p:nvSpPr>
        <p:spPr>
          <a:xfrm>
            <a:off x="365759" y="400468"/>
            <a:ext cx="11540691" cy="841191"/>
          </a:xfrm>
        </p:spPr>
        <p:txBody>
          <a:bodyPr>
            <a:normAutofit/>
          </a:bodyPr>
          <a:lstStyle/>
          <a:p>
            <a:r>
              <a:rPr lang="pl-PL" sz="4800" dirty="0">
                <a:latin typeface="+mn-lt"/>
              </a:rPr>
              <a:t>Podział kabli nn</a:t>
            </a:r>
            <a:endParaRPr lang="pl-PL" sz="4800" noProof="0" dirty="0">
              <a:latin typeface="+mn-lt"/>
            </a:endParaRPr>
          </a:p>
        </p:txBody>
      </p:sp>
      <p:sp>
        <p:nvSpPr>
          <p:cNvPr id="10" name="pole tekstowe 9">
            <a:extLst>
              <a:ext uri="{FF2B5EF4-FFF2-40B4-BE49-F238E27FC236}">
                <a16:creationId xmlns:a16="http://schemas.microsoft.com/office/drawing/2014/main" id="{2735FA20-152D-B97A-1D47-27D680557ACF}"/>
              </a:ext>
            </a:extLst>
          </p:cNvPr>
          <p:cNvSpPr txBox="1"/>
          <p:nvPr/>
        </p:nvSpPr>
        <p:spPr>
          <a:xfrm>
            <a:off x="235526" y="6457532"/>
            <a:ext cx="4909129" cy="253916"/>
          </a:xfrm>
          <a:prstGeom prst="rect">
            <a:avLst/>
          </a:prstGeom>
          <a:noFill/>
        </p:spPr>
        <p:txBody>
          <a:bodyPr wrap="square" rtlCol="0">
            <a:spAutoFit/>
          </a:bodyPr>
          <a:lstStyle/>
          <a:p>
            <a:r>
              <a:rPr lang="pl-PL" sz="1050" dirty="0"/>
              <a:t>Źródło: Poradnik techniczny </a:t>
            </a:r>
            <a:r>
              <a:rPr lang="pl-PL" sz="1050" dirty="0" err="1"/>
              <a:t>Helukabel</a:t>
            </a:r>
            <a:endParaRPr lang="pl-PL" sz="1050" dirty="0"/>
          </a:p>
        </p:txBody>
      </p:sp>
      <p:pic>
        <p:nvPicPr>
          <p:cNvPr id="5" name="Obraz 4">
            <a:extLst>
              <a:ext uri="{FF2B5EF4-FFF2-40B4-BE49-F238E27FC236}">
                <a16:creationId xmlns:a16="http://schemas.microsoft.com/office/drawing/2014/main" id="{7E3D3D3B-4B51-3C16-4A3E-7ABEFA9CF4F7}"/>
              </a:ext>
            </a:extLst>
          </p:cNvPr>
          <p:cNvPicPr>
            <a:picLocks noChangeAspect="1"/>
          </p:cNvPicPr>
          <p:nvPr/>
        </p:nvPicPr>
        <p:blipFill>
          <a:blip r:embed="rId2"/>
          <a:stretch>
            <a:fillRect/>
          </a:stretch>
        </p:blipFill>
        <p:spPr>
          <a:xfrm>
            <a:off x="537631" y="1433381"/>
            <a:ext cx="7611537" cy="1876687"/>
          </a:xfrm>
          <a:prstGeom prst="rect">
            <a:avLst/>
          </a:prstGeom>
        </p:spPr>
      </p:pic>
      <p:pic>
        <p:nvPicPr>
          <p:cNvPr id="8" name="Obraz 7">
            <a:extLst>
              <a:ext uri="{FF2B5EF4-FFF2-40B4-BE49-F238E27FC236}">
                <a16:creationId xmlns:a16="http://schemas.microsoft.com/office/drawing/2014/main" id="{45F9F46D-4E4B-D645-9835-F792C8566C1D}"/>
              </a:ext>
            </a:extLst>
          </p:cNvPr>
          <p:cNvPicPr>
            <a:picLocks noChangeAspect="1"/>
          </p:cNvPicPr>
          <p:nvPr/>
        </p:nvPicPr>
        <p:blipFill>
          <a:blip r:embed="rId3"/>
          <a:stretch>
            <a:fillRect/>
          </a:stretch>
        </p:blipFill>
        <p:spPr>
          <a:xfrm>
            <a:off x="3914246" y="3310068"/>
            <a:ext cx="7582958" cy="2676899"/>
          </a:xfrm>
          <a:prstGeom prst="rect">
            <a:avLst/>
          </a:prstGeom>
        </p:spPr>
      </p:pic>
    </p:spTree>
    <p:extLst>
      <p:ext uri="{BB962C8B-B14F-4D97-AF65-F5344CB8AC3E}">
        <p14:creationId xmlns:p14="http://schemas.microsoft.com/office/powerpoint/2010/main" val="22729665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FE851-1582-F994-E1C0-7399A4831A3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5C5C34F-003A-5BBE-9324-27B7E0B16075}"/>
              </a:ext>
            </a:extLst>
          </p:cNvPr>
          <p:cNvSpPr>
            <a:spLocks noGrp="1"/>
          </p:cNvSpPr>
          <p:nvPr>
            <p:ph type="ctrTitle"/>
          </p:nvPr>
        </p:nvSpPr>
        <p:spPr>
          <a:xfrm>
            <a:off x="365759" y="400468"/>
            <a:ext cx="11540691" cy="841191"/>
          </a:xfrm>
        </p:spPr>
        <p:txBody>
          <a:bodyPr>
            <a:normAutofit/>
          </a:bodyPr>
          <a:lstStyle/>
          <a:p>
            <a:r>
              <a:rPr lang="pl-PL" sz="4800" dirty="0">
                <a:latin typeface="+mn-lt"/>
              </a:rPr>
              <a:t>Podział kabli nn</a:t>
            </a:r>
            <a:endParaRPr lang="pl-PL" sz="4800" noProof="0" dirty="0">
              <a:latin typeface="+mn-lt"/>
            </a:endParaRPr>
          </a:p>
        </p:txBody>
      </p:sp>
      <p:sp>
        <p:nvSpPr>
          <p:cNvPr id="10" name="pole tekstowe 9">
            <a:extLst>
              <a:ext uri="{FF2B5EF4-FFF2-40B4-BE49-F238E27FC236}">
                <a16:creationId xmlns:a16="http://schemas.microsoft.com/office/drawing/2014/main" id="{EB495220-235B-CC91-0EED-8A830692E081}"/>
              </a:ext>
            </a:extLst>
          </p:cNvPr>
          <p:cNvSpPr txBox="1"/>
          <p:nvPr/>
        </p:nvSpPr>
        <p:spPr>
          <a:xfrm>
            <a:off x="235526" y="6457532"/>
            <a:ext cx="4909129" cy="253916"/>
          </a:xfrm>
          <a:prstGeom prst="rect">
            <a:avLst/>
          </a:prstGeom>
          <a:noFill/>
        </p:spPr>
        <p:txBody>
          <a:bodyPr wrap="square" rtlCol="0">
            <a:spAutoFit/>
          </a:bodyPr>
          <a:lstStyle/>
          <a:p>
            <a:r>
              <a:rPr lang="pl-PL" sz="1050" dirty="0"/>
              <a:t>Źródło: Poradnik techniczny </a:t>
            </a:r>
            <a:r>
              <a:rPr lang="pl-PL" sz="1050" dirty="0" err="1"/>
              <a:t>Helukabel</a:t>
            </a:r>
            <a:endParaRPr lang="pl-PL" sz="1050" dirty="0"/>
          </a:p>
        </p:txBody>
      </p:sp>
      <p:pic>
        <p:nvPicPr>
          <p:cNvPr id="4" name="Obraz 3">
            <a:extLst>
              <a:ext uri="{FF2B5EF4-FFF2-40B4-BE49-F238E27FC236}">
                <a16:creationId xmlns:a16="http://schemas.microsoft.com/office/drawing/2014/main" id="{99BFEE5E-3DE6-515F-EEB6-FDB0F6802F6C}"/>
              </a:ext>
            </a:extLst>
          </p:cNvPr>
          <p:cNvPicPr>
            <a:picLocks noChangeAspect="1"/>
          </p:cNvPicPr>
          <p:nvPr/>
        </p:nvPicPr>
        <p:blipFill>
          <a:blip r:embed="rId2"/>
          <a:stretch>
            <a:fillRect/>
          </a:stretch>
        </p:blipFill>
        <p:spPr>
          <a:xfrm>
            <a:off x="2290231" y="2281077"/>
            <a:ext cx="7611537" cy="2295845"/>
          </a:xfrm>
          <a:prstGeom prst="rect">
            <a:avLst/>
          </a:prstGeom>
        </p:spPr>
      </p:pic>
    </p:spTree>
    <p:extLst>
      <p:ext uri="{BB962C8B-B14F-4D97-AF65-F5344CB8AC3E}">
        <p14:creationId xmlns:p14="http://schemas.microsoft.com/office/powerpoint/2010/main" val="38317435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6FBFC-D37E-14E4-CB52-1248B2DF3C7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31B81A3-1ADD-9280-CB8D-AAA718AE0318}"/>
              </a:ext>
            </a:extLst>
          </p:cNvPr>
          <p:cNvSpPr>
            <a:spLocks noGrp="1"/>
          </p:cNvSpPr>
          <p:nvPr>
            <p:ph type="ctrTitle"/>
          </p:nvPr>
        </p:nvSpPr>
        <p:spPr>
          <a:xfrm>
            <a:off x="325654" y="3008404"/>
            <a:ext cx="11540691" cy="841191"/>
          </a:xfrm>
        </p:spPr>
        <p:txBody>
          <a:bodyPr>
            <a:normAutofit/>
          </a:bodyPr>
          <a:lstStyle/>
          <a:p>
            <a:r>
              <a:rPr lang="pl-PL" sz="4800" dirty="0">
                <a:latin typeface="+mn-lt"/>
              </a:rPr>
              <a:t>Właściwości izolacji</a:t>
            </a:r>
            <a:endParaRPr lang="pl-PL" sz="4800" noProof="0" dirty="0">
              <a:latin typeface="+mn-lt"/>
            </a:endParaRPr>
          </a:p>
        </p:txBody>
      </p:sp>
    </p:spTree>
    <p:extLst>
      <p:ext uri="{BB962C8B-B14F-4D97-AF65-F5344CB8AC3E}">
        <p14:creationId xmlns:p14="http://schemas.microsoft.com/office/powerpoint/2010/main" val="38140002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FCA28-AE1A-BCA3-8839-EA1D59E549D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83451F0-F54F-9B2F-1126-EC7B674190E9}"/>
              </a:ext>
            </a:extLst>
          </p:cNvPr>
          <p:cNvSpPr>
            <a:spLocks noGrp="1"/>
          </p:cNvSpPr>
          <p:nvPr>
            <p:ph type="ctrTitle"/>
          </p:nvPr>
        </p:nvSpPr>
        <p:spPr>
          <a:xfrm>
            <a:off x="365759" y="400468"/>
            <a:ext cx="11540691" cy="841191"/>
          </a:xfrm>
        </p:spPr>
        <p:txBody>
          <a:bodyPr>
            <a:normAutofit/>
          </a:bodyPr>
          <a:lstStyle/>
          <a:p>
            <a:r>
              <a:rPr lang="pl-PL" sz="4800" dirty="0">
                <a:latin typeface="+mn-lt"/>
              </a:rPr>
              <a:t>Właściwości izolacji</a:t>
            </a:r>
            <a:endParaRPr lang="pl-PL" sz="4800" noProof="0" dirty="0">
              <a:latin typeface="+mn-lt"/>
            </a:endParaRPr>
          </a:p>
        </p:txBody>
      </p:sp>
      <p:sp>
        <p:nvSpPr>
          <p:cNvPr id="3" name="Podtytuł 2">
            <a:extLst>
              <a:ext uri="{FF2B5EF4-FFF2-40B4-BE49-F238E27FC236}">
                <a16:creationId xmlns:a16="http://schemas.microsoft.com/office/drawing/2014/main" id="{F73F2AE3-9311-A15B-5F39-97746295DC3F}"/>
              </a:ext>
            </a:extLst>
          </p:cNvPr>
          <p:cNvSpPr>
            <a:spLocks noGrp="1"/>
          </p:cNvSpPr>
          <p:nvPr>
            <p:ph type="subTitle" idx="1"/>
          </p:nvPr>
        </p:nvSpPr>
        <p:spPr>
          <a:xfrm>
            <a:off x="600363" y="1798842"/>
            <a:ext cx="10991273" cy="4039983"/>
          </a:xfrm>
        </p:spPr>
        <p:txBody>
          <a:bodyPr>
            <a:normAutofit fontScale="92500" lnSpcReduction="20000"/>
          </a:bodyPr>
          <a:lstStyle/>
          <a:p>
            <a:pPr algn="l">
              <a:lnSpc>
                <a:spcPct val="115000"/>
              </a:lnSpc>
              <a:spcAft>
                <a:spcPts val="1000"/>
              </a:spcAft>
            </a:pPr>
            <a:r>
              <a:rPr lang="pl-PL" dirty="0"/>
              <a:t>Izolacja kabli elektrycznych jest wykonana z różnych materiałów dzięki czemu umożliwia bezpieczne użytkowanie kabla w różnych warunkach środowiskowych.</a:t>
            </a:r>
          </a:p>
          <a:p>
            <a:pPr algn="l">
              <a:lnSpc>
                <a:spcPct val="115000"/>
              </a:lnSpc>
              <a:spcAft>
                <a:spcPts val="1000"/>
              </a:spcAft>
            </a:pPr>
            <a:r>
              <a:rPr lang="pl-PL" dirty="0"/>
              <a:t>Budowa kabla oraz rodzaj izolacji może mieć szczególne znaczenie podczas naprawy lub montażu osprzętu kablowego.</a:t>
            </a:r>
          </a:p>
          <a:p>
            <a:pPr algn="l">
              <a:lnSpc>
                <a:spcPct val="115000"/>
              </a:lnSpc>
              <a:spcAft>
                <a:spcPts val="1000"/>
              </a:spcAft>
            </a:pPr>
            <a:r>
              <a:rPr lang="pl-PL" dirty="0"/>
              <a:t>Należy podkreślić, że odporność izolacji kabli na środki chemiczne uzależniona jest od</a:t>
            </a:r>
          </a:p>
          <a:p>
            <a:pPr marL="342900" indent="-342900" algn="l">
              <a:lnSpc>
                <a:spcPct val="115000"/>
              </a:lnSpc>
              <a:spcAft>
                <a:spcPts val="1000"/>
              </a:spcAft>
              <a:buFont typeface="Arial" panose="020B0604020202020204" pitchFamily="34" charset="0"/>
              <a:buChar char="•"/>
            </a:pPr>
            <a:r>
              <a:rPr lang="pl-PL" dirty="0"/>
              <a:t>temperatury </a:t>
            </a:r>
          </a:p>
          <a:p>
            <a:pPr marL="342900" indent="-342900" algn="l">
              <a:lnSpc>
                <a:spcPct val="115000"/>
              </a:lnSpc>
              <a:spcAft>
                <a:spcPts val="1000"/>
              </a:spcAft>
              <a:buFont typeface="Arial" panose="020B0604020202020204" pitchFamily="34" charset="0"/>
              <a:buChar char="•"/>
            </a:pPr>
            <a:r>
              <a:rPr lang="pl-PL" dirty="0"/>
              <a:t>stężenia omawianej substancji</a:t>
            </a:r>
          </a:p>
          <a:p>
            <a:pPr marL="342900" indent="-342900" algn="l">
              <a:lnSpc>
                <a:spcPct val="115000"/>
              </a:lnSpc>
              <a:spcAft>
                <a:spcPts val="1000"/>
              </a:spcAft>
              <a:buFont typeface="Arial" panose="020B0604020202020204" pitchFamily="34" charset="0"/>
              <a:buChar char="•"/>
            </a:pPr>
            <a:r>
              <a:rPr lang="pl-PL" dirty="0"/>
              <a:t>czasu działania danej substancji (lub temperatury) na kabel</a:t>
            </a:r>
          </a:p>
        </p:txBody>
      </p:sp>
    </p:spTree>
    <p:extLst>
      <p:ext uri="{BB962C8B-B14F-4D97-AF65-F5344CB8AC3E}">
        <p14:creationId xmlns:p14="http://schemas.microsoft.com/office/powerpoint/2010/main" val="21221659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CD41E-B1D1-D301-343B-6D257FB368F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11C8FFB-FF55-9359-D421-7C7FBE8C8699}"/>
              </a:ext>
            </a:extLst>
          </p:cNvPr>
          <p:cNvSpPr>
            <a:spLocks noGrp="1"/>
          </p:cNvSpPr>
          <p:nvPr>
            <p:ph type="ctrTitle"/>
          </p:nvPr>
        </p:nvSpPr>
        <p:spPr>
          <a:xfrm>
            <a:off x="365759" y="400468"/>
            <a:ext cx="11540691" cy="841191"/>
          </a:xfrm>
        </p:spPr>
        <p:txBody>
          <a:bodyPr>
            <a:normAutofit/>
          </a:bodyPr>
          <a:lstStyle/>
          <a:p>
            <a:r>
              <a:rPr lang="pl-PL" sz="4800" dirty="0">
                <a:latin typeface="+mn-lt"/>
              </a:rPr>
              <a:t>Właściwości izolacji</a:t>
            </a:r>
            <a:endParaRPr lang="pl-PL" sz="4800" noProof="0" dirty="0">
              <a:latin typeface="+mn-lt"/>
            </a:endParaRPr>
          </a:p>
        </p:txBody>
      </p:sp>
      <p:sp>
        <p:nvSpPr>
          <p:cNvPr id="6" name="pole tekstowe 5">
            <a:extLst>
              <a:ext uri="{FF2B5EF4-FFF2-40B4-BE49-F238E27FC236}">
                <a16:creationId xmlns:a16="http://schemas.microsoft.com/office/drawing/2014/main" id="{8529D620-2355-2106-6F78-E326984D0969}"/>
              </a:ext>
            </a:extLst>
          </p:cNvPr>
          <p:cNvSpPr txBox="1"/>
          <p:nvPr/>
        </p:nvSpPr>
        <p:spPr>
          <a:xfrm>
            <a:off x="10607963" y="273510"/>
            <a:ext cx="4909129" cy="253916"/>
          </a:xfrm>
          <a:prstGeom prst="rect">
            <a:avLst/>
          </a:prstGeom>
          <a:noFill/>
        </p:spPr>
        <p:txBody>
          <a:bodyPr wrap="square" rtlCol="0">
            <a:spAutoFit/>
          </a:bodyPr>
          <a:lstStyle/>
          <a:p>
            <a:r>
              <a:rPr lang="pl-PL" sz="1050" dirty="0"/>
              <a:t>Źródło: Katalog </a:t>
            </a:r>
            <a:r>
              <a:rPr lang="pl-PL" sz="1050" dirty="0" err="1"/>
              <a:t>Lapp</a:t>
            </a:r>
            <a:endParaRPr lang="pl-PL" sz="1050" dirty="0"/>
          </a:p>
        </p:txBody>
      </p:sp>
      <p:pic>
        <p:nvPicPr>
          <p:cNvPr id="8" name="Obraz 7">
            <a:extLst>
              <a:ext uri="{FF2B5EF4-FFF2-40B4-BE49-F238E27FC236}">
                <a16:creationId xmlns:a16="http://schemas.microsoft.com/office/drawing/2014/main" id="{50E69252-FF4F-CF07-6FD9-DC26BDE942F5}"/>
              </a:ext>
            </a:extLst>
          </p:cNvPr>
          <p:cNvPicPr>
            <a:picLocks noChangeAspect="1"/>
          </p:cNvPicPr>
          <p:nvPr/>
        </p:nvPicPr>
        <p:blipFill>
          <a:blip r:embed="rId2"/>
          <a:stretch>
            <a:fillRect/>
          </a:stretch>
        </p:blipFill>
        <p:spPr>
          <a:xfrm>
            <a:off x="607251" y="1182223"/>
            <a:ext cx="10907647" cy="2667372"/>
          </a:xfrm>
          <a:prstGeom prst="rect">
            <a:avLst/>
          </a:prstGeom>
        </p:spPr>
      </p:pic>
      <p:pic>
        <p:nvPicPr>
          <p:cNvPr id="4" name="Obraz 3">
            <a:extLst>
              <a:ext uri="{FF2B5EF4-FFF2-40B4-BE49-F238E27FC236}">
                <a16:creationId xmlns:a16="http://schemas.microsoft.com/office/drawing/2014/main" id="{E1094BE2-FE03-184E-49A8-A995CBA59C98}"/>
              </a:ext>
            </a:extLst>
          </p:cNvPr>
          <p:cNvPicPr>
            <a:picLocks noChangeAspect="1"/>
          </p:cNvPicPr>
          <p:nvPr/>
        </p:nvPicPr>
        <p:blipFill>
          <a:blip r:embed="rId3"/>
          <a:stretch>
            <a:fillRect/>
          </a:stretch>
        </p:blipFill>
        <p:spPr>
          <a:xfrm>
            <a:off x="651702" y="3849595"/>
            <a:ext cx="10888595" cy="2915057"/>
          </a:xfrm>
          <a:prstGeom prst="rect">
            <a:avLst/>
          </a:prstGeom>
        </p:spPr>
      </p:pic>
      <p:pic>
        <p:nvPicPr>
          <p:cNvPr id="10" name="Obraz 9">
            <a:extLst>
              <a:ext uri="{FF2B5EF4-FFF2-40B4-BE49-F238E27FC236}">
                <a16:creationId xmlns:a16="http://schemas.microsoft.com/office/drawing/2014/main" id="{58DF4256-B3F2-1A83-13AA-68829BC0655C}"/>
              </a:ext>
            </a:extLst>
          </p:cNvPr>
          <p:cNvPicPr>
            <a:picLocks noChangeAspect="1"/>
          </p:cNvPicPr>
          <p:nvPr/>
        </p:nvPicPr>
        <p:blipFill>
          <a:blip r:embed="rId4"/>
          <a:stretch>
            <a:fillRect/>
          </a:stretch>
        </p:blipFill>
        <p:spPr>
          <a:xfrm>
            <a:off x="9521961" y="570173"/>
            <a:ext cx="1086002" cy="314369"/>
          </a:xfrm>
          <a:prstGeom prst="rect">
            <a:avLst/>
          </a:prstGeom>
        </p:spPr>
      </p:pic>
      <p:pic>
        <p:nvPicPr>
          <p:cNvPr id="12" name="Obraz 11">
            <a:extLst>
              <a:ext uri="{FF2B5EF4-FFF2-40B4-BE49-F238E27FC236}">
                <a16:creationId xmlns:a16="http://schemas.microsoft.com/office/drawing/2014/main" id="{1C6F4977-CF08-2E07-31DD-F27479E07E4D}"/>
              </a:ext>
            </a:extLst>
          </p:cNvPr>
          <p:cNvPicPr>
            <a:picLocks noChangeAspect="1"/>
          </p:cNvPicPr>
          <p:nvPr/>
        </p:nvPicPr>
        <p:blipFill>
          <a:blip r:embed="rId5"/>
          <a:stretch>
            <a:fillRect/>
          </a:stretch>
        </p:blipFill>
        <p:spPr>
          <a:xfrm>
            <a:off x="9521961" y="884542"/>
            <a:ext cx="1571844" cy="200053"/>
          </a:xfrm>
          <a:prstGeom prst="rect">
            <a:avLst/>
          </a:prstGeom>
        </p:spPr>
      </p:pic>
      <p:pic>
        <p:nvPicPr>
          <p:cNvPr id="14" name="Obraz 13">
            <a:extLst>
              <a:ext uri="{FF2B5EF4-FFF2-40B4-BE49-F238E27FC236}">
                <a16:creationId xmlns:a16="http://schemas.microsoft.com/office/drawing/2014/main" id="{E45CBB61-0DF9-1C85-796A-835C2FF66EEA}"/>
              </a:ext>
            </a:extLst>
          </p:cNvPr>
          <p:cNvPicPr>
            <a:picLocks noChangeAspect="1"/>
          </p:cNvPicPr>
          <p:nvPr/>
        </p:nvPicPr>
        <p:blipFill>
          <a:blip r:embed="rId6"/>
          <a:stretch>
            <a:fillRect/>
          </a:stretch>
        </p:blipFill>
        <p:spPr>
          <a:xfrm>
            <a:off x="9531485" y="1182223"/>
            <a:ext cx="905001" cy="190527"/>
          </a:xfrm>
          <a:prstGeom prst="rect">
            <a:avLst/>
          </a:prstGeom>
        </p:spPr>
      </p:pic>
    </p:spTree>
    <p:extLst>
      <p:ext uri="{BB962C8B-B14F-4D97-AF65-F5344CB8AC3E}">
        <p14:creationId xmlns:p14="http://schemas.microsoft.com/office/powerpoint/2010/main" val="29447531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DC1B-8883-08B1-3DBB-1750DE52BB5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C2B15BE-71F8-61B7-2AB8-359D49753C9A}"/>
              </a:ext>
            </a:extLst>
          </p:cNvPr>
          <p:cNvSpPr>
            <a:spLocks noGrp="1"/>
          </p:cNvSpPr>
          <p:nvPr>
            <p:ph type="ctrTitle"/>
          </p:nvPr>
        </p:nvSpPr>
        <p:spPr>
          <a:xfrm>
            <a:off x="365759" y="400468"/>
            <a:ext cx="11540691" cy="841191"/>
          </a:xfrm>
        </p:spPr>
        <p:txBody>
          <a:bodyPr>
            <a:normAutofit/>
          </a:bodyPr>
          <a:lstStyle/>
          <a:p>
            <a:r>
              <a:rPr lang="pl-PL" sz="4800" dirty="0">
                <a:latin typeface="+mn-lt"/>
              </a:rPr>
              <a:t>Właściwości izolacji</a:t>
            </a:r>
            <a:endParaRPr lang="pl-PL" sz="4800" noProof="0" dirty="0">
              <a:latin typeface="+mn-lt"/>
            </a:endParaRPr>
          </a:p>
        </p:txBody>
      </p:sp>
      <p:sp>
        <p:nvSpPr>
          <p:cNvPr id="6" name="pole tekstowe 5">
            <a:extLst>
              <a:ext uri="{FF2B5EF4-FFF2-40B4-BE49-F238E27FC236}">
                <a16:creationId xmlns:a16="http://schemas.microsoft.com/office/drawing/2014/main" id="{32B53736-C289-1F75-767E-E68CF4C56588}"/>
              </a:ext>
            </a:extLst>
          </p:cNvPr>
          <p:cNvSpPr txBox="1"/>
          <p:nvPr/>
        </p:nvSpPr>
        <p:spPr>
          <a:xfrm>
            <a:off x="10607963" y="273510"/>
            <a:ext cx="4909129" cy="253916"/>
          </a:xfrm>
          <a:prstGeom prst="rect">
            <a:avLst/>
          </a:prstGeom>
          <a:noFill/>
        </p:spPr>
        <p:txBody>
          <a:bodyPr wrap="square" rtlCol="0">
            <a:spAutoFit/>
          </a:bodyPr>
          <a:lstStyle/>
          <a:p>
            <a:r>
              <a:rPr lang="pl-PL" sz="1050" dirty="0"/>
              <a:t>Źródło: Katalog </a:t>
            </a:r>
            <a:r>
              <a:rPr lang="pl-PL" sz="1050" dirty="0" err="1"/>
              <a:t>Lapp</a:t>
            </a:r>
            <a:endParaRPr lang="pl-PL" sz="1050" dirty="0"/>
          </a:p>
        </p:txBody>
      </p:sp>
      <p:pic>
        <p:nvPicPr>
          <p:cNvPr id="8" name="Obraz 7">
            <a:extLst>
              <a:ext uri="{FF2B5EF4-FFF2-40B4-BE49-F238E27FC236}">
                <a16:creationId xmlns:a16="http://schemas.microsoft.com/office/drawing/2014/main" id="{83DFEC53-247E-0460-2D49-6EF0B5DF1C1C}"/>
              </a:ext>
            </a:extLst>
          </p:cNvPr>
          <p:cNvPicPr>
            <a:picLocks noChangeAspect="1"/>
          </p:cNvPicPr>
          <p:nvPr/>
        </p:nvPicPr>
        <p:blipFill>
          <a:blip r:embed="rId2"/>
          <a:stretch>
            <a:fillRect/>
          </a:stretch>
        </p:blipFill>
        <p:spPr>
          <a:xfrm>
            <a:off x="607251" y="1182223"/>
            <a:ext cx="10907647" cy="2667372"/>
          </a:xfrm>
          <a:prstGeom prst="rect">
            <a:avLst/>
          </a:prstGeom>
        </p:spPr>
      </p:pic>
      <p:pic>
        <p:nvPicPr>
          <p:cNvPr id="5" name="Obraz 4">
            <a:extLst>
              <a:ext uri="{FF2B5EF4-FFF2-40B4-BE49-F238E27FC236}">
                <a16:creationId xmlns:a16="http://schemas.microsoft.com/office/drawing/2014/main" id="{827886F4-B65E-9918-B08A-8C28C5CA71C5}"/>
              </a:ext>
            </a:extLst>
          </p:cNvPr>
          <p:cNvPicPr>
            <a:picLocks noChangeAspect="1"/>
          </p:cNvPicPr>
          <p:nvPr/>
        </p:nvPicPr>
        <p:blipFill>
          <a:blip r:embed="rId3"/>
          <a:stretch>
            <a:fillRect/>
          </a:stretch>
        </p:blipFill>
        <p:spPr>
          <a:xfrm>
            <a:off x="651702" y="3849595"/>
            <a:ext cx="10888595" cy="2886478"/>
          </a:xfrm>
          <a:prstGeom prst="rect">
            <a:avLst/>
          </a:prstGeom>
        </p:spPr>
      </p:pic>
      <p:pic>
        <p:nvPicPr>
          <p:cNvPr id="7" name="Obraz 6">
            <a:extLst>
              <a:ext uri="{FF2B5EF4-FFF2-40B4-BE49-F238E27FC236}">
                <a16:creationId xmlns:a16="http://schemas.microsoft.com/office/drawing/2014/main" id="{0AF9F172-18F5-0E90-74E6-259B59416EF9}"/>
              </a:ext>
            </a:extLst>
          </p:cNvPr>
          <p:cNvPicPr>
            <a:picLocks noChangeAspect="1"/>
          </p:cNvPicPr>
          <p:nvPr/>
        </p:nvPicPr>
        <p:blipFill>
          <a:blip r:embed="rId4"/>
          <a:stretch>
            <a:fillRect/>
          </a:stretch>
        </p:blipFill>
        <p:spPr>
          <a:xfrm>
            <a:off x="9521961" y="570173"/>
            <a:ext cx="1086002" cy="314369"/>
          </a:xfrm>
          <a:prstGeom prst="rect">
            <a:avLst/>
          </a:prstGeom>
        </p:spPr>
      </p:pic>
      <p:pic>
        <p:nvPicPr>
          <p:cNvPr id="9" name="Obraz 8">
            <a:extLst>
              <a:ext uri="{FF2B5EF4-FFF2-40B4-BE49-F238E27FC236}">
                <a16:creationId xmlns:a16="http://schemas.microsoft.com/office/drawing/2014/main" id="{6DB95D10-2037-E0D5-E30C-C8F4B57A7427}"/>
              </a:ext>
            </a:extLst>
          </p:cNvPr>
          <p:cNvPicPr>
            <a:picLocks noChangeAspect="1"/>
          </p:cNvPicPr>
          <p:nvPr/>
        </p:nvPicPr>
        <p:blipFill>
          <a:blip r:embed="rId5"/>
          <a:stretch>
            <a:fillRect/>
          </a:stretch>
        </p:blipFill>
        <p:spPr>
          <a:xfrm>
            <a:off x="9521961" y="884542"/>
            <a:ext cx="1571844" cy="200053"/>
          </a:xfrm>
          <a:prstGeom prst="rect">
            <a:avLst/>
          </a:prstGeom>
        </p:spPr>
      </p:pic>
      <p:pic>
        <p:nvPicPr>
          <p:cNvPr id="10" name="Obraz 9">
            <a:extLst>
              <a:ext uri="{FF2B5EF4-FFF2-40B4-BE49-F238E27FC236}">
                <a16:creationId xmlns:a16="http://schemas.microsoft.com/office/drawing/2014/main" id="{ECCF9B73-43FB-77B4-C86B-01B9B14B7435}"/>
              </a:ext>
            </a:extLst>
          </p:cNvPr>
          <p:cNvPicPr>
            <a:picLocks noChangeAspect="1"/>
          </p:cNvPicPr>
          <p:nvPr/>
        </p:nvPicPr>
        <p:blipFill>
          <a:blip r:embed="rId6"/>
          <a:stretch>
            <a:fillRect/>
          </a:stretch>
        </p:blipFill>
        <p:spPr>
          <a:xfrm>
            <a:off x="9531485" y="1182223"/>
            <a:ext cx="905001" cy="190527"/>
          </a:xfrm>
          <a:prstGeom prst="rect">
            <a:avLst/>
          </a:prstGeom>
        </p:spPr>
      </p:pic>
    </p:spTree>
    <p:extLst>
      <p:ext uri="{BB962C8B-B14F-4D97-AF65-F5344CB8AC3E}">
        <p14:creationId xmlns:p14="http://schemas.microsoft.com/office/powerpoint/2010/main" val="6510580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9A2DD-1867-7AC3-4F20-6003144E2DA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CAA3FF3-033A-FAC0-E666-C6F41E969A89}"/>
              </a:ext>
            </a:extLst>
          </p:cNvPr>
          <p:cNvSpPr>
            <a:spLocks noGrp="1"/>
          </p:cNvSpPr>
          <p:nvPr>
            <p:ph type="ctrTitle"/>
          </p:nvPr>
        </p:nvSpPr>
        <p:spPr>
          <a:xfrm>
            <a:off x="365759" y="400468"/>
            <a:ext cx="11540691" cy="841191"/>
          </a:xfrm>
        </p:spPr>
        <p:txBody>
          <a:bodyPr>
            <a:normAutofit/>
          </a:bodyPr>
          <a:lstStyle/>
          <a:p>
            <a:r>
              <a:rPr lang="pl-PL" sz="4800" dirty="0">
                <a:latin typeface="+mn-lt"/>
              </a:rPr>
              <a:t>Właściwości izolacji</a:t>
            </a:r>
            <a:endParaRPr lang="pl-PL" sz="4800" noProof="0" dirty="0">
              <a:latin typeface="+mn-lt"/>
            </a:endParaRPr>
          </a:p>
        </p:txBody>
      </p:sp>
      <p:sp>
        <p:nvSpPr>
          <p:cNvPr id="6" name="pole tekstowe 5">
            <a:extLst>
              <a:ext uri="{FF2B5EF4-FFF2-40B4-BE49-F238E27FC236}">
                <a16:creationId xmlns:a16="http://schemas.microsoft.com/office/drawing/2014/main" id="{430B9F00-B651-0045-CCDA-77BA3784089B}"/>
              </a:ext>
            </a:extLst>
          </p:cNvPr>
          <p:cNvSpPr txBox="1"/>
          <p:nvPr/>
        </p:nvSpPr>
        <p:spPr>
          <a:xfrm>
            <a:off x="10607963" y="273510"/>
            <a:ext cx="4909129" cy="253916"/>
          </a:xfrm>
          <a:prstGeom prst="rect">
            <a:avLst/>
          </a:prstGeom>
          <a:noFill/>
        </p:spPr>
        <p:txBody>
          <a:bodyPr wrap="square" rtlCol="0">
            <a:spAutoFit/>
          </a:bodyPr>
          <a:lstStyle/>
          <a:p>
            <a:r>
              <a:rPr lang="pl-PL" sz="1050" dirty="0"/>
              <a:t>Źródło: Katalog </a:t>
            </a:r>
            <a:r>
              <a:rPr lang="pl-PL" sz="1050" dirty="0" err="1"/>
              <a:t>Lapp</a:t>
            </a:r>
            <a:endParaRPr lang="pl-PL" sz="1050" dirty="0"/>
          </a:p>
        </p:txBody>
      </p:sp>
      <p:pic>
        <p:nvPicPr>
          <p:cNvPr id="8" name="Obraz 7">
            <a:extLst>
              <a:ext uri="{FF2B5EF4-FFF2-40B4-BE49-F238E27FC236}">
                <a16:creationId xmlns:a16="http://schemas.microsoft.com/office/drawing/2014/main" id="{6AA4A79F-A8A3-0874-EADC-C95531888590}"/>
              </a:ext>
            </a:extLst>
          </p:cNvPr>
          <p:cNvPicPr>
            <a:picLocks noChangeAspect="1"/>
          </p:cNvPicPr>
          <p:nvPr/>
        </p:nvPicPr>
        <p:blipFill>
          <a:blip r:embed="rId2"/>
          <a:stretch>
            <a:fillRect/>
          </a:stretch>
        </p:blipFill>
        <p:spPr>
          <a:xfrm>
            <a:off x="607251" y="1182223"/>
            <a:ext cx="10907647" cy="2667372"/>
          </a:xfrm>
          <a:prstGeom prst="rect">
            <a:avLst/>
          </a:prstGeom>
        </p:spPr>
      </p:pic>
      <p:pic>
        <p:nvPicPr>
          <p:cNvPr id="4" name="Obraz 3">
            <a:extLst>
              <a:ext uri="{FF2B5EF4-FFF2-40B4-BE49-F238E27FC236}">
                <a16:creationId xmlns:a16="http://schemas.microsoft.com/office/drawing/2014/main" id="{14BD8D41-E823-5A53-4C4E-DFF6E313E36C}"/>
              </a:ext>
            </a:extLst>
          </p:cNvPr>
          <p:cNvPicPr>
            <a:picLocks noChangeAspect="1"/>
          </p:cNvPicPr>
          <p:nvPr/>
        </p:nvPicPr>
        <p:blipFill>
          <a:blip r:embed="rId3"/>
          <a:stretch>
            <a:fillRect/>
          </a:stretch>
        </p:blipFill>
        <p:spPr>
          <a:xfrm>
            <a:off x="661229" y="3849595"/>
            <a:ext cx="10869542" cy="2896004"/>
          </a:xfrm>
          <a:prstGeom prst="rect">
            <a:avLst/>
          </a:prstGeom>
        </p:spPr>
      </p:pic>
      <p:pic>
        <p:nvPicPr>
          <p:cNvPr id="5" name="Obraz 4">
            <a:extLst>
              <a:ext uri="{FF2B5EF4-FFF2-40B4-BE49-F238E27FC236}">
                <a16:creationId xmlns:a16="http://schemas.microsoft.com/office/drawing/2014/main" id="{27468BBD-29C3-7F7A-50B6-DC35736D385A}"/>
              </a:ext>
            </a:extLst>
          </p:cNvPr>
          <p:cNvPicPr>
            <a:picLocks noChangeAspect="1"/>
          </p:cNvPicPr>
          <p:nvPr/>
        </p:nvPicPr>
        <p:blipFill>
          <a:blip r:embed="rId4"/>
          <a:stretch>
            <a:fillRect/>
          </a:stretch>
        </p:blipFill>
        <p:spPr>
          <a:xfrm>
            <a:off x="9521961" y="570173"/>
            <a:ext cx="1086002" cy="314369"/>
          </a:xfrm>
          <a:prstGeom prst="rect">
            <a:avLst/>
          </a:prstGeom>
        </p:spPr>
      </p:pic>
      <p:pic>
        <p:nvPicPr>
          <p:cNvPr id="7" name="Obraz 6">
            <a:extLst>
              <a:ext uri="{FF2B5EF4-FFF2-40B4-BE49-F238E27FC236}">
                <a16:creationId xmlns:a16="http://schemas.microsoft.com/office/drawing/2014/main" id="{D7BB5B56-BA1F-674A-F81D-52448727B917}"/>
              </a:ext>
            </a:extLst>
          </p:cNvPr>
          <p:cNvPicPr>
            <a:picLocks noChangeAspect="1"/>
          </p:cNvPicPr>
          <p:nvPr/>
        </p:nvPicPr>
        <p:blipFill>
          <a:blip r:embed="rId5"/>
          <a:stretch>
            <a:fillRect/>
          </a:stretch>
        </p:blipFill>
        <p:spPr>
          <a:xfrm>
            <a:off x="9521961" y="884542"/>
            <a:ext cx="1571844" cy="200053"/>
          </a:xfrm>
          <a:prstGeom prst="rect">
            <a:avLst/>
          </a:prstGeom>
        </p:spPr>
      </p:pic>
      <p:pic>
        <p:nvPicPr>
          <p:cNvPr id="9" name="Obraz 8">
            <a:extLst>
              <a:ext uri="{FF2B5EF4-FFF2-40B4-BE49-F238E27FC236}">
                <a16:creationId xmlns:a16="http://schemas.microsoft.com/office/drawing/2014/main" id="{84F650EA-ACEF-8297-BF46-23413122B54E}"/>
              </a:ext>
            </a:extLst>
          </p:cNvPr>
          <p:cNvPicPr>
            <a:picLocks noChangeAspect="1"/>
          </p:cNvPicPr>
          <p:nvPr/>
        </p:nvPicPr>
        <p:blipFill>
          <a:blip r:embed="rId6"/>
          <a:stretch>
            <a:fillRect/>
          </a:stretch>
        </p:blipFill>
        <p:spPr>
          <a:xfrm>
            <a:off x="9531485" y="1182223"/>
            <a:ext cx="905001" cy="190527"/>
          </a:xfrm>
          <a:prstGeom prst="rect">
            <a:avLst/>
          </a:prstGeom>
        </p:spPr>
      </p:pic>
    </p:spTree>
    <p:extLst>
      <p:ext uri="{BB962C8B-B14F-4D97-AF65-F5344CB8AC3E}">
        <p14:creationId xmlns:p14="http://schemas.microsoft.com/office/powerpoint/2010/main" val="10213179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5A8B5-0C55-8832-3DD4-9211417E485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40CD36A-957F-6C77-C0A4-AE02D7A7D8CC}"/>
              </a:ext>
            </a:extLst>
          </p:cNvPr>
          <p:cNvSpPr>
            <a:spLocks noGrp="1"/>
          </p:cNvSpPr>
          <p:nvPr>
            <p:ph type="ctrTitle"/>
          </p:nvPr>
        </p:nvSpPr>
        <p:spPr>
          <a:xfrm>
            <a:off x="365759" y="400468"/>
            <a:ext cx="11540691" cy="841191"/>
          </a:xfrm>
        </p:spPr>
        <p:txBody>
          <a:bodyPr>
            <a:normAutofit/>
          </a:bodyPr>
          <a:lstStyle/>
          <a:p>
            <a:r>
              <a:rPr lang="pl-PL" sz="4800" dirty="0">
                <a:latin typeface="+mn-lt"/>
              </a:rPr>
              <a:t>Właściwości izolacji</a:t>
            </a:r>
            <a:endParaRPr lang="pl-PL" sz="4800" noProof="0" dirty="0">
              <a:latin typeface="+mn-lt"/>
            </a:endParaRPr>
          </a:p>
        </p:txBody>
      </p:sp>
      <p:sp>
        <p:nvSpPr>
          <p:cNvPr id="6" name="pole tekstowe 5">
            <a:extLst>
              <a:ext uri="{FF2B5EF4-FFF2-40B4-BE49-F238E27FC236}">
                <a16:creationId xmlns:a16="http://schemas.microsoft.com/office/drawing/2014/main" id="{0E33D24D-423F-920F-9478-53E89A40BFB5}"/>
              </a:ext>
            </a:extLst>
          </p:cNvPr>
          <p:cNvSpPr txBox="1"/>
          <p:nvPr/>
        </p:nvSpPr>
        <p:spPr>
          <a:xfrm>
            <a:off x="10607963" y="273510"/>
            <a:ext cx="4909129" cy="253916"/>
          </a:xfrm>
          <a:prstGeom prst="rect">
            <a:avLst/>
          </a:prstGeom>
          <a:noFill/>
        </p:spPr>
        <p:txBody>
          <a:bodyPr wrap="square" rtlCol="0">
            <a:spAutoFit/>
          </a:bodyPr>
          <a:lstStyle/>
          <a:p>
            <a:r>
              <a:rPr lang="pl-PL" sz="1050" dirty="0"/>
              <a:t>Źródło: Katalog </a:t>
            </a:r>
            <a:r>
              <a:rPr lang="pl-PL" sz="1050" dirty="0" err="1"/>
              <a:t>Lapp</a:t>
            </a:r>
            <a:endParaRPr lang="pl-PL" sz="1050" dirty="0"/>
          </a:p>
        </p:txBody>
      </p:sp>
      <p:pic>
        <p:nvPicPr>
          <p:cNvPr id="8" name="Obraz 7">
            <a:extLst>
              <a:ext uri="{FF2B5EF4-FFF2-40B4-BE49-F238E27FC236}">
                <a16:creationId xmlns:a16="http://schemas.microsoft.com/office/drawing/2014/main" id="{5C5ECE82-9540-9786-5C4F-716FE856B6B0}"/>
              </a:ext>
            </a:extLst>
          </p:cNvPr>
          <p:cNvPicPr>
            <a:picLocks noChangeAspect="1"/>
          </p:cNvPicPr>
          <p:nvPr/>
        </p:nvPicPr>
        <p:blipFill>
          <a:blip r:embed="rId2"/>
          <a:stretch>
            <a:fillRect/>
          </a:stretch>
        </p:blipFill>
        <p:spPr>
          <a:xfrm>
            <a:off x="492943" y="1125501"/>
            <a:ext cx="10907647" cy="2667372"/>
          </a:xfrm>
          <a:prstGeom prst="rect">
            <a:avLst/>
          </a:prstGeom>
        </p:spPr>
      </p:pic>
      <p:pic>
        <p:nvPicPr>
          <p:cNvPr id="4" name="Obraz 3">
            <a:extLst>
              <a:ext uri="{FF2B5EF4-FFF2-40B4-BE49-F238E27FC236}">
                <a16:creationId xmlns:a16="http://schemas.microsoft.com/office/drawing/2014/main" id="{39CA2D4F-DEC2-2014-B261-15C6480B8EF9}"/>
              </a:ext>
            </a:extLst>
          </p:cNvPr>
          <p:cNvPicPr>
            <a:picLocks noChangeAspect="1"/>
          </p:cNvPicPr>
          <p:nvPr/>
        </p:nvPicPr>
        <p:blipFill>
          <a:blip r:embed="rId3"/>
          <a:stretch>
            <a:fillRect/>
          </a:stretch>
        </p:blipFill>
        <p:spPr>
          <a:xfrm>
            <a:off x="540576" y="3790522"/>
            <a:ext cx="10850489" cy="3067478"/>
          </a:xfrm>
          <a:prstGeom prst="rect">
            <a:avLst/>
          </a:prstGeom>
        </p:spPr>
      </p:pic>
      <p:pic>
        <p:nvPicPr>
          <p:cNvPr id="5" name="Obraz 4">
            <a:extLst>
              <a:ext uri="{FF2B5EF4-FFF2-40B4-BE49-F238E27FC236}">
                <a16:creationId xmlns:a16="http://schemas.microsoft.com/office/drawing/2014/main" id="{0084F328-69A1-99D9-640D-B9FE2FD0A528}"/>
              </a:ext>
            </a:extLst>
          </p:cNvPr>
          <p:cNvPicPr>
            <a:picLocks noChangeAspect="1"/>
          </p:cNvPicPr>
          <p:nvPr/>
        </p:nvPicPr>
        <p:blipFill>
          <a:blip r:embed="rId4"/>
          <a:stretch>
            <a:fillRect/>
          </a:stretch>
        </p:blipFill>
        <p:spPr>
          <a:xfrm>
            <a:off x="9521961" y="570173"/>
            <a:ext cx="1086002" cy="314369"/>
          </a:xfrm>
          <a:prstGeom prst="rect">
            <a:avLst/>
          </a:prstGeom>
        </p:spPr>
      </p:pic>
      <p:pic>
        <p:nvPicPr>
          <p:cNvPr id="7" name="Obraz 6">
            <a:extLst>
              <a:ext uri="{FF2B5EF4-FFF2-40B4-BE49-F238E27FC236}">
                <a16:creationId xmlns:a16="http://schemas.microsoft.com/office/drawing/2014/main" id="{0D73232A-D79B-DF55-4805-87676DDD7CC3}"/>
              </a:ext>
            </a:extLst>
          </p:cNvPr>
          <p:cNvPicPr>
            <a:picLocks noChangeAspect="1"/>
          </p:cNvPicPr>
          <p:nvPr/>
        </p:nvPicPr>
        <p:blipFill>
          <a:blip r:embed="rId5"/>
          <a:stretch>
            <a:fillRect/>
          </a:stretch>
        </p:blipFill>
        <p:spPr>
          <a:xfrm>
            <a:off x="9521961" y="884542"/>
            <a:ext cx="1571844" cy="200053"/>
          </a:xfrm>
          <a:prstGeom prst="rect">
            <a:avLst/>
          </a:prstGeom>
        </p:spPr>
      </p:pic>
      <p:pic>
        <p:nvPicPr>
          <p:cNvPr id="9" name="Obraz 8">
            <a:extLst>
              <a:ext uri="{FF2B5EF4-FFF2-40B4-BE49-F238E27FC236}">
                <a16:creationId xmlns:a16="http://schemas.microsoft.com/office/drawing/2014/main" id="{912439DF-A920-B70C-983A-D6E2529DCA71}"/>
              </a:ext>
            </a:extLst>
          </p:cNvPr>
          <p:cNvPicPr>
            <a:picLocks noChangeAspect="1"/>
          </p:cNvPicPr>
          <p:nvPr/>
        </p:nvPicPr>
        <p:blipFill>
          <a:blip r:embed="rId6"/>
          <a:stretch>
            <a:fillRect/>
          </a:stretch>
        </p:blipFill>
        <p:spPr>
          <a:xfrm>
            <a:off x="9531485" y="1182223"/>
            <a:ext cx="905001" cy="190527"/>
          </a:xfrm>
          <a:prstGeom prst="rect">
            <a:avLst/>
          </a:prstGeom>
        </p:spPr>
      </p:pic>
    </p:spTree>
    <p:extLst>
      <p:ext uri="{BB962C8B-B14F-4D97-AF65-F5344CB8AC3E}">
        <p14:creationId xmlns:p14="http://schemas.microsoft.com/office/powerpoint/2010/main" val="3043772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02258-51DD-760B-106F-FB5189E62B1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84D1E9E-B510-7E95-CE0C-D7D073FA7625}"/>
              </a:ext>
            </a:extLst>
          </p:cNvPr>
          <p:cNvSpPr>
            <a:spLocks noGrp="1"/>
          </p:cNvSpPr>
          <p:nvPr>
            <p:ph type="ctrTitle"/>
          </p:nvPr>
        </p:nvSpPr>
        <p:spPr>
          <a:xfrm>
            <a:off x="365759" y="400468"/>
            <a:ext cx="11540691" cy="841191"/>
          </a:xfrm>
        </p:spPr>
        <p:txBody>
          <a:bodyPr>
            <a:normAutofit/>
          </a:bodyPr>
          <a:lstStyle/>
          <a:p>
            <a:r>
              <a:rPr lang="pl-PL" sz="4800" noProof="0" dirty="0">
                <a:latin typeface="+mn-lt"/>
              </a:rPr>
              <a:t>Zmiana nazewnictwa</a:t>
            </a:r>
          </a:p>
        </p:txBody>
      </p:sp>
      <p:sp>
        <p:nvSpPr>
          <p:cNvPr id="3" name="Podtytuł 2">
            <a:extLst>
              <a:ext uri="{FF2B5EF4-FFF2-40B4-BE49-F238E27FC236}">
                <a16:creationId xmlns:a16="http://schemas.microsoft.com/office/drawing/2014/main" id="{43218C31-C02F-F3F6-F708-92411F7CBE45}"/>
              </a:ext>
            </a:extLst>
          </p:cNvPr>
          <p:cNvSpPr>
            <a:spLocks noGrp="1"/>
          </p:cNvSpPr>
          <p:nvPr>
            <p:ph type="subTitle" idx="1"/>
          </p:nvPr>
        </p:nvSpPr>
        <p:spPr>
          <a:xfrm>
            <a:off x="692727" y="1435510"/>
            <a:ext cx="10991273" cy="5022022"/>
          </a:xfrm>
        </p:spPr>
        <p:txBody>
          <a:bodyPr>
            <a:normAutofit/>
          </a:bodyPr>
          <a:lstStyle/>
          <a:p>
            <a:pPr algn="l">
              <a:lnSpc>
                <a:spcPct val="115000"/>
              </a:lnSpc>
              <a:spcAft>
                <a:spcPts val="1000"/>
              </a:spcAft>
            </a:pPr>
            <a:r>
              <a:rPr lang="pl-PL" sz="1400" noProof="0" dirty="0">
                <a:effectLst/>
                <a:ea typeface="Cambria" panose="02040503050406030204" pitchFamily="18" charset="0"/>
                <a:cs typeface="Times New Roman" panose="02020603050405020304" pitchFamily="18" charset="0"/>
              </a:rPr>
              <a:t>Podstawą zmian jest opublikowanie Polskiej Normy PN-IEC 60050-461:2024-09 - Międzynarodowy słownik terminologiczny elektryki (IEV) – Część 461: Kable elektryczne.</a:t>
            </a:r>
          </a:p>
          <a:p>
            <a:pPr algn="l">
              <a:lnSpc>
                <a:spcPct val="115000"/>
              </a:lnSpc>
              <a:spcAft>
                <a:spcPts val="1000"/>
              </a:spcAft>
            </a:pPr>
            <a:r>
              <a:rPr lang="pl-PL" sz="1400" b="0" i="0" dirty="0">
                <a:solidFill>
                  <a:srgbClr val="000000"/>
                </a:solidFill>
                <a:effectLst/>
              </a:rPr>
              <a:t>Jeśli w języku angielskim jest inny termin niż „cables”, to w tłumaczeniu może wystąpić słowo „przewód”, przykładowo: </a:t>
            </a:r>
            <a:r>
              <a:rPr lang="pl-PL" sz="1400" b="0" i="0" dirty="0" err="1">
                <a:solidFill>
                  <a:srgbClr val="000000"/>
                </a:solidFill>
                <a:effectLst/>
              </a:rPr>
              <a:t>earth</a:t>
            </a:r>
            <a:r>
              <a:rPr lang="pl-PL" sz="1400" b="0" i="0" dirty="0">
                <a:solidFill>
                  <a:srgbClr val="000000"/>
                </a:solidFill>
                <a:effectLst/>
              </a:rPr>
              <a:t> </a:t>
            </a:r>
            <a:r>
              <a:rPr lang="pl-PL" sz="1400" b="0" i="0" dirty="0" err="1">
                <a:solidFill>
                  <a:srgbClr val="000000"/>
                </a:solidFill>
                <a:effectLst/>
              </a:rPr>
              <a:t>conductor</a:t>
            </a:r>
            <a:r>
              <a:rPr lang="pl-PL" sz="1400" b="0" i="0" dirty="0">
                <a:solidFill>
                  <a:srgbClr val="000000"/>
                </a:solidFill>
                <a:effectLst/>
              </a:rPr>
              <a:t>; </a:t>
            </a:r>
            <a:r>
              <a:rPr lang="pl-PL" sz="1400" b="0" i="0" dirty="0" err="1">
                <a:solidFill>
                  <a:srgbClr val="000000"/>
                </a:solidFill>
                <a:effectLst/>
              </a:rPr>
              <a:t>ground</a:t>
            </a:r>
            <a:r>
              <a:rPr lang="pl-PL" sz="1400" b="0" i="0" dirty="0">
                <a:solidFill>
                  <a:srgbClr val="000000"/>
                </a:solidFill>
                <a:effectLst/>
              </a:rPr>
              <a:t> </a:t>
            </a:r>
            <a:r>
              <a:rPr lang="pl-PL" sz="1400" b="0" i="0" dirty="0" err="1">
                <a:solidFill>
                  <a:srgbClr val="000000"/>
                </a:solidFill>
                <a:effectLst/>
              </a:rPr>
              <a:t>conductor</a:t>
            </a:r>
            <a:r>
              <a:rPr lang="pl-PL" sz="1400" b="0" i="0" dirty="0">
                <a:solidFill>
                  <a:srgbClr val="000000"/>
                </a:solidFill>
                <a:effectLst/>
              </a:rPr>
              <a:t> (USA) - przewód uziemiający </a:t>
            </a:r>
            <a:r>
              <a:rPr lang="pl-PL" sz="1400" b="0" i="0" dirty="0" err="1">
                <a:solidFill>
                  <a:srgbClr val="000000"/>
                </a:solidFill>
                <a:effectLst/>
              </a:rPr>
              <a:t>shield</a:t>
            </a:r>
            <a:r>
              <a:rPr lang="pl-PL" sz="1400" b="0" i="0" dirty="0">
                <a:solidFill>
                  <a:srgbClr val="000000"/>
                </a:solidFill>
                <a:effectLst/>
              </a:rPr>
              <a:t> </a:t>
            </a:r>
            <a:r>
              <a:rPr lang="pl-PL" sz="1400" b="0" i="0" dirty="0" err="1">
                <a:solidFill>
                  <a:srgbClr val="000000"/>
                </a:solidFill>
                <a:effectLst/>
              </a:rPr>
              <a:t>bonding</a:t>
            </a:r>
            <a:r>
              <a:rPr lang="pl-PL" sz="1400" b="0" i="0" dirty="0">
                <a:solidFill>
                  <a:srgbClr val="000000"/>
                </a:solidFill>
                <a:effectLst/>
              </a:rPr>
              <a:t> </a:t>
            </a:r>
            <a:r>
              <a:rPr lang="pl-PL" sz="1400" b="0" i="0" dirty="0" err="1">
                <a:solidFill>
                  <a:srgbClr val="000000"/>
                </a:solidFill>
                <a:effectLst/>
              </a:rPr>
              <a:t>lead</a:t>
            </a:r>
            <a:r>
              <a:rPr lang="pl-PL" sz="1400" b="0" i="0" dirty="0">
                <a:solidFill>
                  <a:srgbClr val="000000"/>
                </a:solidFill>
                <a:effectLst/>
              </a:rPr>
              <a:t> - przewód połączeniowy ekranów </a:t>
            </a:r>
            <a:r>
              <a:rPr lang="pl-PL" sz="1400" b="0" i="0" dirty="0" err="1">
                <a:solidFill>
                  <a:srgbClr val="000000"/>
                </a:solidFill>
                <a:effectLst/>
              </a:rPr>
              <a:t>parallel</a:t>
            </a:r>
            <a:r>
              <a:rPr lang="pl-PL" sz="1400" b="0" i="0" dirty="0">
                <a:solidFill>
                  <a:srgbClr val="000000"/>
                </a:solidFill>
                <a:effectLst/>
              </a:rPr>
              <a:t> </a:t>
            </a:r>
            <a:r>
              <a:rPr lang="pl-PL" sz="1400" b="0" i="0" dirty="0" err="1">
                <a:solidFill>
                  <a:srgbClr val="000000"/>
                </a:solidFill>
                <a:effectLst/>
              </a:rPr>
              <a:t>earth</a:t>
            </a:r>
            <a:r>
              <a:rPr lang="pl-PL" sz="1400" b="0" i="0" dirty="0">
                <a:solidFill>
                  <a:srgbClr val="000000"/>
                </a:solidFill>
                <a:effectLst/>
              </a:rPr>
              <a:t> </a:t>
            </a:r>
            <a:r>
              <a:rPr lang="pl-PL" sz="1400" b="0" i="0" dirty="0" err="1">
                <a:solidFill>
                  <a:srgbClr val="000000"/>
                </a:solidFill>
                <a:effectLst/>
              </a:rPr>
              <a:t>continuity</a:t>
            </a:r>
            <a:r>
              <a:rPr lang="pl-PL" sz="1400" b="0" i="0" dirty="0">
                <a:solidFill>
                  <a:srgbClr val="000000"/>
                </a:solidFill>
                <a:effectLst/>
              </a:rPr>
              <a:t> </a:t>
            </a:r>
            <a:r>
              <a:rPr lang="pl-PL" sz="1400" b="0" i="0" dirty="0" err="1">
                <a:solidFill>
                  <a:srgbClr val="000000"/>
                </a:solidFill>
                <a:effectLst/>
              </a:rPr>
              <a:t>conductor</a:t>
            </a:r>
            <a:r>
              <a:rPr lang="pl-PL" sz="1400" b="0" i="0" dirty="0">
                <a:solidFill>
                  <a:srgbClr val="000000"/>
                </a:solidFill>
                <a:effectLst/>
              </a:rPr>
              <a:t> - przewód uziemiający ciągły równoległy.</a:t>
            </a:r>
          </a:p>
          <a:p>
            <a:pPr algn="l">
              <a:lnSpc>
                <a:spcPct val="120000"/>
              </a:lnSpc>
              <a:spcAft>
                <a:spcPts val="1000"/>
              </a:spcAft>
            </a:pPr>
            <a:r>
              <a:rPr lang="pl-PL" sz="1800" noProof="0" dirty="0">
                <a:effectLst/>
                <a:ea typeface="MS Mincho" panose="02020609040205080304" pitchFamily="49" charset="-128"/>
                <a:cs typeface="Times New Roman" panose="02020603050405020304" pitchFamily="18" charset="0"/>
              </a:rPr>
              <a:t>Inne wprowadzone zmiany:</a:t>
            </a:r>
            <a:br>
              <a:rPr lang="pl-PL" sz="1400" noProof="0" dirty="0">
                <a:effectLst/>
                <a:ea typeface="MS Mincho" panose="02020609040205080304" pitchFamily="49" charset="-128"/>
                <a:cs typeface="Times New Roman" panose="02020603050405020304" pitchFamily="18" charset="0"/>
              </a:rPr>
            </a:br>
            <a:r>
              <a:rPr lang="pl-PL" sz="1400" noProof="0" dirty="0">
                <a:effectLst/>
                <a:ea typeface="MS Mincho" panose="02020609040205080304" pitchFamily="49" charset="-128"/>
                <a:cs typeface="Times New Roman" panose="02020603050405020304" pitchFamily="18" charset="0"/>
              </a:rPr>
              <a:t>	Przewód izolowany – poprawna nazwa: kabel izolowany</a:t>
            </a:r>
            <a:br>
              <a:rPr lang="pl-PL" sz="1400" noProof="0" dirty="0">
                <a:effectLst/>
                <a:ea typeface="MS Mincho" panose="02020609040205080304" pitchFamily="49" charset="-128"/>
                <a:cs typeface="Times New Roman" panose="02020603050405020304" pitchFamily="18" charset="0"/>
              </a:rPr>
            </a:br>
            <a:r>
              <a:rPr lang="pl-PL" sz="1400" noProof="0" dirty="0">
                <a:effectLst/>
                <a:ea typeface="MS Mincho" panose="02020609040205080304" pitchFamily="49" charset="-128"/>
                <a:cs typeface="Times New Roman" panose="02020603050405020304" pitchFamily="18" charset="0"/>
              </a:rPr>
              <a:t>	Przewód giętki – poprawna nazwa: kabel giętki</a:t>
            </a:r>
            <a:br>
              <a:rPr lang="pl-PL" sz="1400" noProof="0" dirty="0">
                <a:effectLst/>
                <a:ea typeface="MS Mincho" panose="02020609040205080304" pitchFamily="49" charset="-128"/>
                <a:cs typeface="Times New Roman" panose="02020603050405020304" pitchFamily="18" charset="0"/>
              </a:rPr>
            </a:br>
            <a:r>
              <a:rPr lang="pl-PL" sz="1400" noProof="0" dirty="0">
                <a:effectLst/>
                <a:ea typeface="MS Mincho" panose="02020609040205080304" pitchFamily="49" charset="-128"/>
                <a:cs typeface="Times New Roman" panose="02020603050405020304" pitchFamily="18" charset="0"/>
              </a:rPr>
              <a:t>	Sznur – poprawna nazwa: kabel elastyczny</a:t>
            </a:r>
            <a:br>
              <a:rPr lang="pl-PL" sz="1400" noProof="0" dirty="0">
                <a:effectLst/>
                <a:ea typeface="MS Mincho" panose="02020609040205080304" pitchFamily="49" charset="-128"/>
                <a:cs typeface="Times New Roman" panose="02020603050405020304" pitchFamily="18" charset="0"/>
              </a:rPr>
            </a:br>
            <a:r>
              <a:rPr lang="pl-PL" sz="1400" noProof="0" dirty="0">
                <a:effectLst/>
                <a:ea typeface="MS Mincho" panose="02020609040205080304" pitchFamily="49" charset="-128"/>
                <a:cs typeface="Times New Roman" panose="02020603050405020304" pitchFamily="18" charset="0"/>
              </a:rPr>
              <a:t>	Przewód napowietrzny izolowany – poprawna nazwa: kabel napowietrzny</a:t>
            </a:r>
            <a:br>
              <a:rPr lang="pl-PL" sz="1400" noProof="0" dirty="0">
                <a:effectLst/>
                <a:ea typeface="MS Mincho" panose="02020609040205080304" pitchFamily="49" charset="-128"/>
                <a:cs typeface="Times New Roman" panose="02020603050405020304" pitchFamily="18" charset="0"/>
              </a:rPr>
            </a:br>
            <a:r>
              <a:rPr lang="pl-PL" sz="1400" noProof="0" dirty="0">
                <a:effectLst/>
                <a:ea typeface="MS Mincho" panose="02020609040205080304" pitchFamily="49" charset="-128"/>
                <a:cs typeface="Times New Roman" panose="02020603050405020304" pitchFamily="18" charset="0"/>
              </a:rPr>
              <a:t>	Przewód grzejny – poprawna nazwa: kabel grzejny</a:t>
            </a:r>
            <a:br>
              <a:rPr lang="pl-PL" sz="1400" noProof="0" dirty="0">
                <a:effectLst/>
                <a:ea typeface="MS Mincho" panose="02020609040205080304" pitchFamily="49" charset="-128"/>
                <a:cs typeface="Times New Roman" panose="02020603050405020304" pitchFamily="18" charset="0"/>
              </a:rPr>
            </a:br>
            <a:r>
              <a:rPr lang="pl-PL" sz="1400" noProof="0" dirty="0">
                <a:effectLst/>
                <a:ea typeface="MS Mincho" panose="02020609040205080304" pitchFamily="49" charset="-128"/>
                <a:cs typeface="Times New Roman" panose="02020603050405020304" pitchFamily="18" charset="0"/>
              </a:rPr>
              <a:t>	Przewód pomiarowy – poprawna nazwa: kabel pomiarowy</a:t>
            </a:r>
            <a:br>
              <a:rPr lang="pl-PL" sz="1400" noProof="0" dirty="0">
                <a:effectLst/>
                <a:ea typeface="MS Mincho" panose="02020609040205080304" pitchFamily="49" charset="-128"/>
                <a:cs typeface="Times New Roman" panose="02020603050405020304" pitchFamily="18" charset="0"/>
              </a:rPr>
            </a:br>
            <a:r>
              <a:rPr lang="pl-PL" sz="1400" noProof="0" dirty="0">
                <a:effectLst/>
                <a:ea typeface="MS Mincho" panose="02020609040205080304" pitchFamily="49" charset="-128"/>
                <a:cs typeface="Times New Roman" panose="02020603050405020304" pitchFamily="18" charset="0"/>
              </a:rPr>
              <a:t>	Przewód zapłonowy – poprawna nazwa: kabel zapłonowy</a:t>
            </a:r>
            <a:br>
              <a:rPr lang="pl-PL" sz="1400" noProof="0" dirty="0">
                <a:effectLst/>
                <a:ea typeface="MS Mincho" panose="02020609040205080304" pitchFamily="49" charset="-128"/>
                <a:cs typeface="Times New Roman" panose="02020603050405020304" pitchFamily="18" charset="0"/>
              </a:rPr>
            </a:br>
            <a:r>
              <a:rPr lang="pl-PL" sz="1400" noProof="0" dirty="0">
                <a:effectLst/>
                <a:ea typeface="MS Mincho" panose="02020609040205080304" pitchFamily="49" charset="-128"/>
                <a:cs typeface="Times New Roman" panose="02020603050405020304" pitchFamily="18" charset="0"/>
              </a:rPr>
              <a:t>	Przewód kompensacyjny – poprawna nazwa: kabel kompensacyjny</a:t>
            </a:r>
            <a:br>
              <a:rPr lang="pl-PL" sz="1400" noProof="0" dirty="0">
                <a:effectLst/>
                <a:ea typeface="MS Mincho" panose="02020609040205080304" pitchFamily="49" charset="-128"/>
                <a:cs typeface="Times New Roman" panose="02020603050405020304" pitchFamily="18" charset="0"/>
              </a:rPr>
            </a:br>
            <a:r>
              <a:rPr lang="pl-PL" sz="1400" noProof="0" dirty="0">
                <a:effectLst/>
                <a:ea typeface="MS Mincho" panose="02020609040205080304" pitchFamily="49" charset="-128"/>
                <a:cs typeface="Times New Roman" panose="02020603050405020304" pitchFamily="18" charset="0"/>
              </a:rPr>
              <a:t>	Przewód przyłączeniowy – poprawna nazwa: kabel przyłączeniowy</a:t>
            </a:r>
          </a:p>
          <a:p>
            <a:pPr algn="l">
              <a:lnSpc>
                <a:spcPct val="120000"/>
              </a:lnSpc>
              <a:spcAft>
                <a:spcPts val="1000"/>
              </a:spcAft>
            </a:pPr>
            <a:r>
              <a:rPr lang="pl-PL" sz="1400" dirty="0">
                <a:ea typeface="MS Mincho" panose="02020609040205080304" pitchFamily="49" charset="-128"/>
                <a:cs typeface="Times New Roman" panose="02020603050405020304" pitchFamily="18" charset="0"/>
              </a:rPr>
              <a:t>Źródło: </a:t>
            </a:r>
            <a:r>
              <a:rPr lang="pl-PL" sz="1400" dirty="0">
                <a:ea typeface="MS Mincho" panose="02020609040205080304" pitchFamily="49" charset="-128"/>
                <a:cs typeface="Times New Roman" panose="02020603050405020304" pitchFamily="18" charset="0"/>
                <a:hlinkClick r:id="rId2"/>
              </a:rPr>
              <a:t>https://m.sep.com.pl/tydzien-w-sep/477/zmiany-w-polskim-nazewnictwie-produktow-kablowych.html</a:t>
            </a:r>
            <a:r>
              <a:rPr lang="pl-PL" sz="1400" dirty="0">
                <a:ea typeface="MS Mincho" panose="02020609040205080304" pitchFamily="49" charset="-128"/>
                <a:cs typeface="Times New Roman" panose="02020603050405020304" pitchFamily="18" charset="0"/>
              </a:rPr>
              <a:t> </a:t>
            </a:r>
            <a:endParaRPr lang="pl-PL" dirty="0"/>
          </a:p>
        </p:txBody>
      </p:sp>
    </p:spTree>
    <p:extLst>
      <p:ext uri="{BB962C8B-B14F-4D97-AF65-F5344CB8AC3E}">
        <p14:creationId xmlns:p14="http://schemas.microsoft.com/office/powerpoint/2010/main" val="20228226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9E860-D859-8B2A-467A-17E7DA21AF1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385DC61F-4208-3778-B69D-29CEAFD5EE33}"/>
              </a:ext>
            </a:extLst>
          </p:cNvPr>
          <p:cNvSpPr>
            <a:spLocks noGrp="1"/>
          </p:cNvSpPr>
          <p:nvPr>
            <p:ph type="ctrTitle"/>
          </p:nvPr>
        </p:nvSpPr>
        <p:spPr>
          <a:xfrm>
            <a:off x="365759" y="400468"/>
            <a:ext cx="11540691" cy="841191"/>
          </a:xfrm>
        </p:spPr>
        <p:txBody>
          <a:bodyPr>
            <a:normAutofit/>
          </a:bodyPr>
          <a:lstStyle/>
          <a:p>
            <a:r>
              <a:rPr lang="pl-PL" sz="4800" dirty="0">
                <a:latin typeface="+mn-lt"/>
              </a:rPr>
              <a:t>Właściwości izolacji</a:t>
            </a:r>
            <a:endParaRPr lang="pl-PL" sz="4800" noProof="0" dirty="0">
              <a:latin typeface="+mn-lt"/>
            </a:endParaRPr>
          </a:p>
        </p:txBody>
      </p:sp>
      <p:sp>
        <p:nvSpPr>
          <p:cNvPr id="6" name="pole tekstowe 5">
            <a:extLst>
              <a:ext uri="{FF2B5EF4-FFF2-40B4-BE49-F238E27FC236}">
                <a16:creationId xmlns:a16="http://schemas.microsoft.com/office/drawing/2014/main" id="{F0767135-0D0D-E654-DC5D-0D18B39C383A}"/>
              </a:ext>
            </a:extLst>
          </p:cNvPr>
          <p:cNvSpPr txBox="1"/>
          <p:nvPr/>
        </p:nvSpPr>
        <p:spPr>
          <a:xfrm>
            <a:off x="10607963" y="273510"/>
            <a:ext cx="4909129" cy="253916"/>
          </a:xfrm>
          <a:prstGeom prst="rect">
            <a:avLst/>
          </a:prstGeom>
          <a:noFill/>
        </p:spPr>
        <p:txBody>
          <a:bodyPr wrap="square" rtlCol="0">
            <a:spAutoFit/>
          </a:bodyPr>
          <a:lstStyle/>
          <a:p>
            <a:r>
              <a:rPr lang="pl-PL" sz="1050" dirty="0"/>
              <a:t>Źródło: Katalog </a:t>
            </a:r>
            <a:r>
              <a:rPr lang="pl-PL" sz="1050" dirty="0" err="1"/>
              <a:t>Lapp</a:t>
            </a:r>
            <a:endParaRPr lang="pl-PL" sz="1050" dirty="0"/>
          </a:p>
        </p:txBody>
      </p:sp>
      <p:pic>
        <p:nvPicPr>
          <p:cNvPr id="8" name="Obraz 7">
            <a:extLst>
              <a:ext uri="{FF2B5EF4-FFF2-40B4-BE49-F238E27FC236}">
                <a16:creationId xmlns:a16="http://schemas.microsoft.com/office/drawing/2014/main" id="{2B2C0F83-BA45-71AB-B218-55884892F905}"/>
              </a:ext>
            </a:extLst>
          </p:cNvPr>
          <p:cNvPicPr>
            <a:picLocks noChangeAspect="1"/>
          </p:cNvPicPr>
          <p:nvPr/>
        </p:nvPicPr>
        <p:blipFill>
          <a:blip r:embed="rId2"/>
          <a:stretch>
            <a:fillRect/>
          </a:stretch>
        </p:blipFill>
        <p:spPr>
          <a:xfrm>
            <a:off x="540576" y="1182223"/>
            <a:ext cx="10907647" cy="2667372"/>
          </a:xfrm>
          <a:prstGeom prst="rect">
            <a:avLst/>
          </a:prstGeom>
        </p:spPr>
      </p:pic>
      <p:pic>
        <p:nvPicPr>
          <p:cNvPr id="4" name="Obraz 3">
            <a:extLst>
              <a:ext uri="{FF2B5EF4-FFF2-40B4-BE49-F238E27FC236}">
                <a16:creationId xmlns:a16="http://schemas.microsoft.com/office/drawing/2014/main" id="{8BEEA70F-E416-732A-7F69-05C453AB70E1}"/>
              </a:ext>
            </a:extLst>
          </p:cNvPr>
          <p:cNvPicPr>
            <a:picLocks noChangeAspect="1"/>
          </p:cNvPicPr>
          <p:nvPr/>
        </p:nvPicPr>
        <p:blipFill>
          <a:blip r:embed="rId3"/>
          <a:stretch>
            <a:fillRect/>
          </a:stretch>
        </p:blipFill>
        <p:spPr>
          <a:xfrm>
            <a:off x="607260" y="3933954"/>
            <a:ext cx="10840963" cy="1743318"/>
          </a:xfrm>
          <a:prstGeom prst="rect">
            <a:avLst/>
          </a:prstGeom>
        </p:spPr>
      </p:pic>
      <p:pic>
        <p:nvPicPr>
          <p:cNvPr id="5" name="Obraz 4">
            <a:extLst>
              <a:ext uri="{FF2B5EF4-FFF2-40B4-BE49-F238E27FC236}">
                <a16:creationId xmlns:a16="http://schemas.microsoft.com/office/drawing/2014/main" id="{2B03A116-B8B1-93D5-A07E-DE19C5E17641}"/>
              </a:ext>
            </a:extLst>
          </p:cNvPr>
          <p:cNvPicPr>
            <a:picLocks noChangeAspect="1"/>
          </p:cNvPicPr>
          <p:nvPr/>
        </p:nvPicPr>
        <p:blipFill>
          <a:blip r:embed="rId4"/>
          <a:stretch>
            <a:fillRect/>
          </a:stretch>
        </p:blipFill>
        <p:spPr>
          <a:xfrm>
            <a:off x="9521961" y="570173"/>
            <a:ext cx="1086002" cy="314369"/>
          </a:xfrm>
          <a:prstGeom prst="rect">
            <a:avLst/>
          </a:prstGeom>
        </p:spPr>
      </p:pic>
      <p:pic>
        <p:nvPicPr>
          <p:cNvPr id="7" name="Obraz 6">
            <a:extLst>
              <a:ext uri="{FF2B5EF4-FFF2-40B4-BE49-F238E27FC236}">
                <a16:creationId xmlns:a16="http://schemas.microsoft.com/office/drawing/2014/main" id="{A45FE7C9-4A13-F53B-EDFF-D9AFF722A975}"/>
              </a:ext>
            </a:extLst>
          </p:cNvPr>
          <p:cNvPicPr>
            <a:picLocks noChangeAspect="1"/>
          </p:cNvPicPr>
          <p:nvPr/>
        </p:nvPicPr>
        <p:blipFill>
          <a:blip r:embed="rId5"/>
          <a:stretch>
            <a:fillRect/>
          </a:stretch>
        </p:blipFill>
        <p:spPr>
          <a:xfrm>
            <a:off x="9521961" y="884542"/>
            <a:ext cx="1571844" cy="200053"/>
          </a:xfrm>
          <a:prstGeom prst="rect">
            <a:avLst/>
          </a:prstGeom>
        </p:spPr>
      </p:pic>
      <p:pic>
        <p:nvPicPr>
          <p:cNvPr id="9" name="Obraz 8">
            <a:extLst>
              <a:ext uri="{FF2B5EF4-FFF2-40B4-BE49-F238E27FC236}">
                <a16:creationId xmlns:a16="http://schemas.microsoft.com/office/drawing/2014/main" id="{C0830F31-14C8-D8CA-A772-1C3042451C95}"/>
              </a:ext>
            </a:extLst>
          </p:cNvPr>
          <p:cNvPicPr>
            <a:picLocks noChangeAspect="1"/>
          </p:cNvPicPr>
          <p:nvPr/>
        </p:nvPicPr>
        <p:blipFill>
          <a:blip r:embed="rId6"/>
          <a:stretch>
            <a:fillRect/>
          </a:stretch>
        </p:blipFill>
        <p:spPr>
          <a:xfrm>
            <a:off x="9531485" y="1182223"/>
            <a:ext cx="905001" cy="190527"/>
          </a:xfrm>
          <a:prstGeom prst="rect">
            <a:avLst/>
          </a:prstGeom>
        </p:spPr>
      </p:pic>
    </p:spTree>
    <p:extLst>
      <p:ext uri="{BB962C8B-B14F-4D97-AF65-F5344CB8AC3E}">
        <p14:creationId xmlns:p14="http://schemas.microsoft.com/office/powerpoint/2010/main" val="32460647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4EBC1B-80F7-6F77-7BE6-D3D97FAB474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1FD76C1-78A5-F4B8-649A-C3BA836AED24}"/>
              </a:ext>
            </a:extLst>
          </p:cNvPr>
          <p:cNvSpPr>
            <a:spLocks noGrp="1"/>
          </p:cNvSpPr>
          <p:nvPr>
            <p:ph type="ctrTitle"/>
          </p:nvPr>
        </p:nvSpPr>
        <p:spPr>
          <a:xfrm>
            <a:off x="325654" y="3008404"/>
            <a:ext cx="11540691" cy="841191"/>
          </a:xfrm>
        </p:spPr>
        <p:txBody>
          <a:bodyPr>
            <a:normAutofit/>
          </a:bodyPr>
          <a:lstStyle/>
          <a:p>
            <a:r>
              <a:rPr lang="pl-PL" sz="4800" dirty="0">
                <a:latin typeface="+mn-lt"/>
              </a:rPr>
              <a:t>Kody oznaczeń kabli</a:t>
            </a:r>
            <a:endParaRPr lang="pl-PL" sz="4800" noProof="0" dirty="0">
              <a:latin typeface="+mn-lt"/>
            </a:endParaRPr>
          </a:p>
        </p:txBody>
      </p:sp>
    </p:spTree>
    <p:extLst>
      <p:ext uri="{BB962C8B-B14F-4D97-AF65-F5344CB8AC3E}">
        <p14:creationId xmlns:p14="http://schemas.microsoft.com/office/powerpoint/2010/main" val="1050919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0217C-1251-D5FF-8AA2-271EDB04F52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4829C41-B39D-F833-8EF5-819F7754E5AC}"/>
              </a:ext>
            </a:extLst>
          </p:cNvPr>
          <p:cNvSpPr>
            <a:spLocks noGrp="1"/>
          </p:cNvSpPr>
          <p:nvPr>
            <p:ph type="ctrTitle"/>
          </p:nvPr>
        </p:nvSpPr>
        <p:spPr>
          <a:xfrm>
            <a:off x="365759" y="400468"/>
            <a:ext cx="11540691" cy="841191"/>
          </a:xfrm>
        </p:spPr>
        <p:txBody>
          <a:bodyPr>
            <a:normAutofit/>
          </a:bodyPr>
          <a:lstStyle/>
          <a:p>
            <a:r>
              <a:rPr lang="pl-PL" sz="4800" dirty="0">
                <a:latin typeface="+mn-lt"/>
              </a:rPr>
              <a:t>Kody oznaczeń kabli</a:t>
            </a:r>
            <a:endParaRPr lang="pl-PL" sz="4800" noProof="0" dirty="0">
              <a:latin typeface="+mn-lt"/>
            </a:endParaRPr>
          </a:p>
        </p:txBody>
      </p:sp>
      <p:sp>
        <p:nvSpPr>
          <p:cNvPr id="13" name="Podtytuł 2">
            <a:extLst>
              <a:ext uri="{FF2B5EF4-FFF2-40B4-BE49-F238E27FC236}">
                <a16:creationId xmlns:a16="http://schemas.microsoft.com/office/drawing/2014/main" id="{53E43102-2FC2-3F02-6901-B367685DDD0A}"/>
              </a:ext>
            </a:extLst>
          </p:cNvPr>
          <p:cNvSpPr>
            <a:spLocks noGrp="1"/>
          </p:cNvSpPr>
          <p:nvPr>
            <p:ph type="subTitle" idx="1"/>
          </p:nvPr>
        </p:nvSpPr>
        <p:spPr>
          <a:xfrm>
            <a:off x="247650" y="1435510"/>
            <a:ext cx="11353799" cy="5022022"/>
          </a:xfrm>
        </p:spPr>
        <p:txBody>
          <a:bodyPr>
            <a:normAutofit/>
          </a:bodyPr>
          <a:lstStyle/>
          <a:p>
            <a:pPr algn="l">
              <a:lnSpc>
                <a:spcPct val="115000"/>
              </a:lnSpc>
              <a:spcAft>
                <a:spcPts val="1000"/>
              </a:spcAft>
            </a:pPr>
            <a:r>
              <a:rPr lang="pl-PL" dirty="0"/>
              <a:t>Nawet te same kable mogą mieć różne oznaczenia poprzez zastosowanie różnych norm które to określają np.:</a:t>
            </a:r>
          </a:p>
        </p:txBody>
      </p:sp>
      <p:pic>
        <p:nvPicPr>
          <p:cNvPr id="5" name="Obraz 4">
            <a:extLst>
              <a:ext uri="{FF2B5EF4-FFF2-40B4-BE49-F238E27FC236}">
                <a16:creationId xmlns:a16="http://schemas.microsoft.com/office/drawing/2014/main" id="{B7793D0C-23F0-419D-08E2-26C665B1A9DD}"/>
              </a:ext>
            </a:extLst>
          </p:cNvPr>
          <p:cNvPicPr>
            <a:picLocks noChangeAspect="1"/>
          </p:cNvPicPr>
          <p:nvPr/>
        </p:nvPicPr>
        <p:blipFill>
          <a:blip r:embed="rId2"/>
          <a:stretch>
            <a:fillRect/>
          </a:stretch>
        </p:blipFill>
        <p:spPr>
          <a:xfrm>
            <a:off x="0" y="2564114"/>
            <a:ext cx="12192000" cy="3429263"/>
          </a:xfrm>
          <a:prstGeom prst="rect">
            <a:avLst/>
          </a:prstGeom>
        </p:spPr>
      </p:pic>
    </p:spTree>
    <p:extLst>
      <p:ext uri="{BB962C8B-B14F-4D97-AF65-F5344CB8AC3E}">
        <p14:creationId xmlns:p14="http://schemas.microsoft.com/office/powerpoint/2010/main" val="30885306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99F37-53F1-F6E3-399F-21E29DC2CA9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0CAB7BD-80F6-0E11-4B67-39DE492F0B76}"/>
              </a:ext>
            </a:extLst>
          </p:cNvPr>
          <p:cNvSpPr>
            <a:spLocks noGrp="1"/>
          </p:cNvSpPr>
          <p:nvPr>
            <p:ph type="ctrTitle"/>
          </p:nvPr>
        </p:nvSpPr>
        <p:spPr>
          <a:xfrm>
            <a:off x="365759" y="400468"/>
            <a:ext cx="11540691" cy="1218782"/>
          </a:xfrm>
        </p:spPr>
        <p:txBody>
          <a:bodyPr>
            <a:normAutofit fontScale="90000"/>
          </a:bodyPr>
          <a:lstStyle/>
          <a:p>
            <a:r>
              <a:rPr lang="pl-PL" sz="4800" dirty="0">
                <a:latin typeface="+mn-lt"/>
              </a:rPr>
              <a:t>Oznaczenia dla kabli zharmonizowanych według DIN VDE 0281/DIN VDE 0282/DIN VDE 0292</a:t>
            </a:r>
            <a:endParaRPr lang="pl-PL" sz="4800" noProof="0" dirty="0">
              <a:latin typeface="+mn-lt"/>
            </a:endParaRPr>
          </a:p>
        </p:txBody>
      </p:sp>
      <p:sp>
        <p:nvSpPr>
          <p:cNvPr id="7" name="pole tekstowe 6">
            <a:extLst>
              <a:ext uri="{FF2B5EF4-FFF2-40B4-BE49-F238E27FC236}">
                <a16:creationId xmlns:a16="http://schemas.microsoft.com/office/drawing/2014/main" id="{9FE92877-07BB-DD74-2299-D4B8FE9947FA}"/>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http://helukabel.pl/wp-content/uploads/2020/10/Kody-oznaczen-dla-kabli-i-przewodow.pdf</a:t>
            </a:r>
            <a:r>
              <a:rPr lang="pl-PL" sz="1050" dirty="0"/>
              <a:t> </a:t>
            </a:r>
          </a:p>
        </p:txBody>
      </p:sp>
      <p:pic>
        <p:nvPicPr>
          <p:cNvPr id="4" name="Obraz 3">
            <a:extLst>
              <a:ext uri="{FF2B5EF4-FFF2-40B4-BE49-F238E27FC236}">
                <a16:creationId xmlns:a16="http://schemas.microsoft.com/office/drawing/2014/main" id="{82FEFF25-7645-2460-7BA5-4BEBD0086470}"/>
              </a:ext>
            </a:extLst>
          </p:cNvPr>
          <p:cNvPicPr>
            <a:picLocks noChangeAspect="1"/>
          </p:cNvPicPr>
          <p:nvPr/>
        </p:nvPicPr>
        <p:blipFill>
          <a:blip r:embed="rId3"/>
          <a:stretch>
            <a:fillRect/>
          </a:stretch>
        </p:blipFill>
        <p:spPr>
          <a:xfrm>
            <a:off x="692727" y="2204117"/>
            <a:ext cx="10269383" cy="771633"/>
          </a:xfrm>
          <a:prstGeom prst="rect">
            <a:avLst/>
          </a:prstGeom>
        </p:spPr>
      </p:pic>
      <p:pic>
        <p:nvPicPr>
          <p:cNvPr id="14" name="Obraz 13">
            <a:extLst>
              <a:ext uri="{FF2B5EF4-FFF2-40B4-BE49-F238E27FC236}">
                <a16:creationId xmlns:a16="http://schemas.microsoft.com/office/drawing/2014/main" id="{8936BF18-F3A5-25BC-0A1B-90A96D80DC1C}"/>
              </a:ext>
            </a:extLst>
          </p:cNvPr>
          <p:cNvPicPr>
            <a:picLocks noChangeAspect="1"/>
          </p:cNvPicPr>
          <p:nvPr/>
        </p:nvPicPr>
        <p:blipFill>
          <a:blip r:embed="rId4"/>
          <a:stretch>
            <a:fillRect/>
          </a:stretch>
        </p:blipFill>
        <p:spPr>
          <a:xfrm>
            <a:off x="627279" y="3463687"/>
            <a:ext cx="3086531" cy="2086266"/>
          </a:xfrm>
          <a:prstGeom prst="rect">
            <a:avLst/>
          </a:prstGeom>
        </p:spPr>
      </p:pic>
      <p:pic>
        <p:nvPicPr>
          <p:cNvPr id="17" name="Obraz 16">
            <a:extLst>
              <a:ext uri="{FF2B5EF4-FFF2-40B4-BE49-F238E27FC236}">
                <a16:creationId xmlns:a16="http://schemas.microsoft.com/office/drawing/2014/main" id="{5E627200-8ED3-372F-1D23-29F17E563667}"/>
              </a:ext>
            </a:extLst>
          </p:cNvPr>
          <p:cNvPicPr>
            <a:picLocks noChangeAspect="1"/>
          </p:cNvPicPr>
          <p:nvPr/>
        </p:nvPicPr>
        <p:blipFill>
          <a:blip r:embed="rId5"/>
          <a:stretch>
            <a:fillRect/>
          </a:stretch>
        </p:blipFill>
        <p:spPr>
          <a:xfrm>
            <a:off x="4390037" y="3463687"/>
            <a:ext cx="5887272" cy="2486372"/>
          </a:xfrm>
          <a:prstGeom prst="rect">
            <a:avLst/>
          </a:prstGeom>
        </p:spPr>
      </p:pic>
    </p:spTree>
    <p:extLst>
      <p:ext uri="{BB962C8B-B14F-4D97-AF65-F5344CB8AC3E}">
        <p14:creationId xmlns:p14="http://schemas.microsoft.com/office/powerpoint/2010/main" val="759158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D6B04-984D-CDB9-C1CA-F566AE957A7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68F444F-D8A7-EA89-A516-569CB73F4441}"/>
              </a:ext>
            </a:extLst>
          </p:cNvPr>
          <p:cNvSpPr>
            <a:spLocks noGrp="1"/>
          </p:cNvSpPr>
          <p:nvPr>
            <p:ph type="ctrTitle"/>
          </p:nvPr>
        </p:nvSpPr>
        <p:spPr>
          <a:xfrm>
            <a:off x="365759" y="400468"/>
            <a:ext cx="11540691" cy="1190791"/>
          </a:xfrm>
        </p:spPr>
        <p:txBody>
          <a:bodyPr>
            <a:normAutofit fontScale="90000"/>
          </a:bodyPr>
          <a:lstStyle/>
          <a:p>
            <a:r>
              <a:rPr lang="pl-PL" sz="4800" dirty="0">
                <a:latin typeface="+mn-lt"/>
              </a:rPr>
              <a:t>Oznaczenia dla kabli zharmonizowanych według DIN VDE 0281/DIN VDE 0282/DIN VDE 0292</a:t>
            </a:r>
            <a:endParaRPr lang="pl-PL" sz="4800" noProof="0" dirty="0">
              <a:latin typeface="+mn-lt"/>
            </a:endParaRPr>
          </a:p>
        </p:txBody>
      </p:sp>
      <p:pic>
        <p:nvPicPr>
          <p:cNvPr id="4" name="Obraz 3">
            <a:extLst>
              <a:ext uri="{FF2B5EF4-FFF2-40B4-BE49-F238E27FC236}">
                <a16:creationId xmlns:a16="http://schemas.microsoft.com/office/drawing/2014/main" id="{FB08A578-77D6-8C64-C858-BE576581EC56}"/>
              </a:ext>
            </a:extLst>
          </p:cNvPr>
          <p:cNvPicPr>
            <a:picLocks noChangeAspect="1"/>
          </p:cNvPicPr>
          <p:nvPr/>
        </p:nvPicPr>
        <p:blipFill>
          <a:blip r:embed="rId2"/>
          <a:stretch>
            <a:fillRect/>
          </a:stretch>
        </p:blipFill>
        <p:spPr>
          <a:xfrm>
            <a:off x="692727" y="1880267"/>
            <a:ext cx="10269383" cy="771633"/>
          </a:xfrm>
          <a:prstGeom prst="rect">
            <a:avLst/>
          </a:prstGeom>
        </p:spPr>
      </p:pic>
      <p:pic>
        <p:nvPicPr>
          <p:cNvPr id="5" name="Obraz 4">
            <a:extLst>
              <a:ext uri="{FF2B5EF4-FFF2-40B4-BE49-F238E27FC236}">
                <a16:creationId xmlns:a16="http://schemas.microsoft.com/office/drawing/2014/main" id="{FECDA45C-EF6C-CA09-009A-4CA2F3D6C489}"/>
              </a:ext>
            </a:extLst>
          </p:cNvPr>
          <p:cNvPicPr>
            <a:picLocks noChangeAspect="1"/>
          </p:cNvPicPr>
          <p:nvPr/>
        </p:nvPicPr>
        <p:blipFill>
          <a:blip r:embed="rId3"/>
          <a:stretch>
            <a:fillRect/>
          </a:stretch>
        </p:blipFill>
        <p:spPr>
          <a:xfrm>
            <a:off x="566422" y="2992179"/>
            <a:ext cx="5363323" cy="1190791"/>
          </a:xfrm>
          <a:prstGeom prst="rect">
            <a:avLst/>
          </a:prstGeom>
        </p:spPr>
      </p:pic>
      <p:pic>
        <p:nvPicPr>
          <p:cNvPr id="8" name="Obraz 7">
            <a:extLst>
              <a:ext uri="{FF2B5EF4-FFF2-40B4-BE49-F238E27FC236}">
                <a16:creationId xmlns:a16="http://schemas.microsoft.com/office/drawing/2014/main" id="{76A25F25-19D8-2C1F-3437-446580AAD8EB}"/>
              </a:ext>
            </a:extLst>
          </p:cNvPr>
          <p:cNvPicPr>
            <a:picLocks noChangeAspect="1"/>
          </p:cNvPicPr>
          <p:nvPr/>
        </p:nvPicPr>
        <p:blipFill>
          <a:blip r:embed="rId4"/>
          <a:stretch>
            <a:fillRect/>
          </a:stretch>
        </p:blipFill>
        <p:spPr>
          <a:xfrm>
            <a:off x="6136104" y="2992179"/>
            <a:ext cx="5839640" cy="3248478"/>
          </a:xfrm>
          <a:prstGeom prst="rect">
            <a:avLst/>
          </a:prstGeom>
        </p:spPr>
      </p:pic>
      <p:sp>
        <p:nvSpPr>
          <p:cNvPr id="9" name="pole tekstowe 8">
            <a:extLst>
              <a:ext uri="{FF2B5EF4-FFF2-40B4-BE49-F238E27FC236}">
                <a16:creationId xmlns:a16="http://schemas.microsoft.com/office/drawing/2014/main" id="{71F20C0A-62CB-24F3-F52A-D5FD2E013AC5}"/>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5"/>
              </a:rPr>
              <a:t>http://helukabel.pl/wp-content/uploads/2020/10/Kody-oznaczen-dla-kabli-i-przewodow.pdf</a:t>
            </a:r>
            <a:r>
              <a:rPr lang="pl-PL" sz="1050" dirty="0"/>
              <a:t> </a:t>
            </a:r>
          </a:p>
        </p:txBody>
      </p:sp>
    </p:spTree>
    <p:extLst>
      <p:ext uri="{BB962C8B-B14F-4D97-AF65-F5344CB8AC3E}">
        <p14:creationId xmlns:p14="http://schemas.microsoft.com/office/powerpoint/2010/main" val="6940734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2301E4-268B-4AC9-BCAD-B3FC5BD5B0D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12BA9EB-5F33-A62D-378C-772AADE9CD56}"/>
              </a:ext>
            </a:extLst>
          </p:cNvPr>
          <p:cNvSpPr>
            <a:spLocks noGrp="1"/>
          </p:cNvSpPr>
          <p:nvPr>
            <p:ph type="ctrTitle"/>
          </p:nvPr>
        </p:nvSpPr>
        <p:spPr>
          <a:xfrm>
            <a:off x="365759" y="400468"/>
            <a:ext cx="11540691" cy="1275932"/>
          </a:xfrm>
        </p:spPr>
        <p:txBody>
          <a:bodyPr>
            <a:normAutofit fontScale="90000"/>
          </a:bodyPr>
          <a:lstStyle/>
          <a:p>
            <a:r>
              <a:rPr lang="pl-PL" sz="4800" dirty="0">
                <a:latin typeface="+mn-lt"/>
              </a:rPr>
              <a:t>Oznaczenia dla kabli zharmonizowanych według DIN VDE 0281/DIN VDE 0282/DIN VDE 0292</a:t>
            </a:r>
            <a:endParaRPr lang="pl-PL" sz="4800" noProof="0" dirty="0">
              <a:latin typeface="+mn-lt"/>
            </a:endParaRPr>
          </a:p>
        </p:txBody>
      </p:sp>
      <p:pic>
        <p:nvPicPr>
          <p:cNvPr id="4" name="Obraz 3">
            <a:extLst>
              <a:ext uri="{FF2B5EF4-FFF2-40B4-BE49-F238E27FC236}">
                <a16:creationId xmlns:a16="http://schemas.microsoft.com/office/drawing/2014/main" id="{21A56BC1-D7B3-66CA-7664-2E9DE1BBB1D2}"/>
              </a:ext>
            </a:extLst>
          </p:cNvPr>
          <p:cNvPicPr>
            <a:picLocks noChangeAspect="1"/>
          </p:cNvPicPr>
          <p:nvPr/>
        </p:nvPicPr>
        <p:blipFill>
          <a:blip r:embed="rId2"/>
          <a:stretch>
            <a:fillRect/>
          </a:stretch>
        </p:blipFill>
        <p:spPr>
          <a:xfrm>
            <a:off x="692727" y="2251742"/>
            <a:ext cx="10269383" cy="771633"/>
          </a:xfrm>
          <a:prstGeom prst="rect">
            <a:avLst/>
          </a:prstGeom>
        </p:spPr>
      </p:pic>
      <p:pic>
        <p:nvPicPr>
          <p:cNvPr id="6" name="Obraz 5">
            <a:extLst>
              <a:ext uri="{FF2B5EF4-FFF2-40B4-BE49-F238E27FC236}">
                <a16:creationId xmlns:a16="http://schemas.microsoft.com/office/drawing/2014/main" id="{8A300912-4EA4-2870-1849-72191ADE414F}"/>
              </a:ext>
            </a:extLst>
          </p:cNvPr>
          <p:cNvPicPr>
            <a:picLocks noChangeAspect="1"/>
          </p:cNvPicPr>
          <p:nvPr/>
        </p:nvPicPr>
        <p:blipFill>
          <a:blip r:embed="rId3"/>
          <a:stretch>
            <a:fillRect/>
          </a:stretch>
        </p:blipFill>
        <p:spPr>
          <a:xfrm>
            <a:off x="471209" y="3627005"/>
            <a:ext cx="6058746" cy="2048161"/>
          </a:xfrm>
          <a:prstGeom prst="rect">
            <a:avLst/>
          </a:prstGeom>
        </p:spPr>
      </p:pic>
      <p:pic>
        <p:nvPicPr>
          <p:cNvPr id="10" name="Obraz 9">
            <a:extLst>
              <a:ext uri="{FF2B5EF4-FFF2-40B4-BE49-F238E27FC236}">
                <a16:creationId xmlns:a16="http://schemas.microsoft.com/office/drawing/2014/main" id="{4F634D09-ECC2-831F-2A7D-78E5D8164846}"/>
              </a:ext>
            </a:extLst>
          </p:cNvPr>
          <p:cNvPicPr>
            <a:picLocks noChangeAspect="1"/>
          </p:cNvPicPr>
          <p:nvPr/>
        </p:nvPicPr>
        <p:blipFill>
          <a:blip r:embed="rId4"/>
          <a:stretch>
            <a:fillRect/>
          </a:stretch>
        </p:blipFill>
        <p:spPr>
          <a:xfrm>
            <a:off x="6663964" y="3620076"/>
            <a:ext cx="5163271" cy="2038635"/>
          </a:xfrm>
          <a:prstGeom prst="rect">
            <a:avLst/>
          </a:prstGeom>
        </p:spPr>
      </p:pic>
      <p:sp>
        <p:nvSpPr>
          <p:cNvPr id="11" name="pole tekstowe 10">
            <a:extLst>
              <a:ext uri="{FF2B5EF4-FFF2-40B4-BE49-F238E27FC236}">
                <a16:creationId xmlns:a16="http://schemas.microsoft.com/office/drawing/2014/main" id="{46E31447-8CDD-26BB-D91D-E4695678444D}"/>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5"/>
              </a:rPr>
              <a:t>http://helukabel.pl/wp-content/uploads/2020/10/Kody-oznaczen-dla-kabli-i-przewodow.pdf</a:t>
            </a:r>
            <a:r>
              <a:rPr lang="pl-PL" sz="1050" dirty="0"/>
              <a:t> </a:t>
            </a:r>
          </a:p>
        </p:txBody>
      </p:sp>
    </p:spTree>
    <p:extLst>
      <p:ext uri="{BB962C8B-B14F-4D97-AF65-F5344CB8AC3E}">
        <p14:creationId xmlns:p14="http://schemas.microsoft.com/office/powerpoint/2010/main" val="15189888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E9505B-F295-2032-008E-589A4099809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9B7061F-AE6C-C470-9655-8F45A6A5CCB2}"/>
              </a:ext>
            </a:extLst>
          </p:cNvPr>
          <p:cNvSpPr>
            <a:spLocks noGrp="1"/>
          </p:cNvSpPr>
          <p:nvPr>
            <p:ph type="ctrTitle"/>
          </p:nvPr>
        </p:nvSpPr>
        <p:spPr>
          <a:xfrm>
            <a:off x="365759" y="400468"/>
            <a:ext cx="11540691" cy="1354578"/>
          </a:xfrm>
        </p:spPr>
        <p:txBody>
          <a:bodyPr>
            <a:normAutofit fontScale="90000"/>
          </a:bodyPr>
          <a:lstStyle/>
          <a:p>
            <a:r>
              <a:rPr lang="pl-PL" sz="4800" dirty="0">
                <a:latin typeface="+mn-lt"/>
              </a:rPr>
              <a:t>Oznaczenia dla kabli zharmonizowanych według DIN VDE 0281/DIN VDE 0282/DIN VDE 0292</a:t>
            </a:r>
            <a:endParaRPr lang="pl-PL" sz="4800" noProof="0" dirty="0">
              <a:latin typeface="+mn-lt"/>
            </a:endParaRPr>
          </a:p>
        </p:txBody>
      </p:sp>
      <p:pic>
        <p:nvPicPr>
          <p:cNvPr id="4" name="Obraz 3">
            <a:extLst>
              <a:ext uri="{FF2B5EF4-FFF2-40B4-BE49-F238E27FC236}">
                <a16:creationId xmlns:a16="http://schemas.microsoft.com/office/drawing/2014/main" id="{557304E0-BF00-8AF7-AD2C-6047B159DE50}"/>
              </a:ext>
            </a:extLst>
          </p:cNvPr>
          <p:cNvPicPr>
            <a:picLocks noChangeAspect="1"/>
          </p:cNvPicPr>
          <p:nvPr/>
        </p:nvPicPr>
        <p:blipFill>
          <a:blip r:embed="rId2"/>
          <a:stretch>
            <a:fillRect/>
          </a:stretch>
        </p:blipFill>
        <p:spPr>
          <a:xfrm>
            <a:off x="692727" y="2327942"/>
            <a:ext cx="10269383" cy="771633"/>
          </a:xfrm>
          <a:prstGeom prst="rect">
            <a:avLst/>
          </a:prstGeom>
        </p:spPr>
      </p:pic>
      <p:pic>
        <p:nvPicPr>
          <p:cNvPr id="5" name="Obraz 4">
            <a:extLst>
              <a:ext uri="{FF2B5EF4-FFF2-40B4-BE49-F238E27FC236}">
                <a16:creationId xmlns:a16="http://schemas.microsoft.com/office/drawing/2014/main" id="{1160C0D5-8EAA-2D03-98C9-78D2A0C7F25A}"/>
              </a:ext>
            </a:extLst>
          </p:cNvPr>
          <p:cNvPicPr>
            <a:picLocks noChangeAspect="1"/>
          </p:cNvPicPr>
          <p:nvPr/>
        </p:nvPicPr>
        <p:blipFill>
          <a:blip r:embed="rId3"/>
          <a:stretch>
            <a:fillRect/>
          </a:stretch>
        </p:blipFill>
        <p:spPr>
          <a:xfrm>
            <a:off x="6980653" y="3672471"/>
            <a:ext cx="4382112" cy="1648055"/>
          </a:xfrm>
          <a:prstGeom prst="rect">
            <a:avLst/>
          </a:prstGeom>
        </p:spPr>
      </p:pic>
      <p:sp>
        <p:nvSpPr>
          <p:cNvPr id="8" name="pole tekstowe 7">
            <a:extLst>
              <a:ext uri="{FF2B5EF4-FFF2-40B4-BE49-F238E27FC236}">
                <a16:creationId xmlns:a16="http://schemas.microsoft.com/office/drawing/2014/main" id="{140E48F5-7E09-5C34-A9F5-77DBB7364EDE}"/>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4"/>
              </a:rPr>
              <a:t>http://helukabel.pl/wp-content/uploads/2020/10/Kody-oznaczen-dla-kabli-i-przewodow.pdf</a:t>
            </a:r>
            <a:r>
              <a:rPr lang="pl-PL" sz="1050" dirty="0"/>
              <a:t> </a:t>
            </a:r>
          </a:p>
        </p:txBody>
      </p:sp>
    </p:spTree>
    <p:extLst>
      <p:ext uri="{BB962C8B-B14F-4D97-AF65-F5344CB8AC3E}">
        <p14:creationId xmlns:p14="http://schemas.microsoft.com/office/powerpoint/2010/main" val="2269418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EB666-9E56-CCA1-CC30-5AB31FD58A9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6787FB3-7F4E-A4DC-8AF6-7882A22F5FB6}"/>
              </a:ext>
            </a:extLst>
          </p:cNvPr>
          <p:cNvSpPr>
            <a:spLocks noGrp="1"/>
          </p:cNvSpPr>
          <p:nvPr>
            <p:ph type="ctrTitle"/>
          </p:nvPr>
        </p:nvSpPr>
        <p:spPr>
          <a:xfrm>
            <a:off x="365759" y="400468"/>
            <a:ext cx="11540691" cy="1323557"/>
          </a:xfrm>
        </p:spPr>
        <p:txBody>
          <a:bodyPr>
            <a:normAutofit fontScale="90000"/>
          </a:bodyPr>
          <a:lstStyle/>
          <a:p>
            <a:r>
              <a:rPr lang="pl-PL" sz="4800" dirty="0">
                <a:latin typeface="+mn-lt"/>
              </a:rPr>
              <a:t>Oznaczenia dla kabli zharmonizowanych według DIN VDE 0281/DIN VDE 0282/DIN VDE 0292</a:t>
            </a:r>
            <a:endParaRPr lang="pl-PL" sz="4800" noProof="0" dirty="0">
              <a:latin typeface="+mn-lt"/>
            </a:endParaRPr>
          </a:p>
        </p:txBody>
      </p:sp>
      <p:pic>
        <p:nvPicPr>
          <p:cNvPr id="4" name="Obraz 3">
            <a:extLst>
              <a:ext uri="{FF2B5EF4-FFF2-40B4-BE49-F238E27FC236}">
                <a16:creationId xmlns:a16="http://schemas.microsoft.com/office/drawing/2014/main" id="{454D011E-159B-E855-4778-C9AA9DF60B63}"/>
              </a:ext>
            </a:extLst>
          </p:cNvPr>
          <p:cNvPicPr>
            <a:picLocks noChangeAspect="1"/>
          </p:cNvPicPr>
          <p:nvPr/>
        </p:nvPicPr>
        <p:blipFill>
          <a:blip r:embed="rId2"/>
          <a:stretch>
            <a:fillRect/>
          </a:stretch>
        </p:blipFill>
        <p:spPr>
          <a:xfrm>
            <a:off x="692727" y="2289842"/>
            <a:ext cx="10269383" cy="771633"/>
          </a:xfrm>
          <a:prstGeom prst="rect">
            <a:avLst/>
          </a:prstGeom>
        </p:spPr>
      </p:pic>
      <p:pic>
        <p:nvPicPr>
          <p:cNvPr id="6" name="Obraz 5">
            <a:extLst>
              <a:ext uri="{FF2B5EF4-FFF2-40B4-BE49-F238E27FC236}">
                <a16:creationId xmlns:a16="http://schemas.microsoft.com/office/drawing/2014/main" id="{473DB799-0FED-D6DB-5B49-D586AC2F3457}"/>
              </a:ext>
            </a:extLst>
          </p:cNvPr>
          <p:cNvPicPr>
            <a:picLocks noChangeAspect="1"/>
          </p:cNvPicPr>
          <p:nvPr/>
        </p:nvPicPr>
        <p:blipFill>
          <a:blip r:embed="rId3"/>
          <a:stretch>
            <a:fillRect/>
          </a:stretch>
        </p:blipFill>
        <p:spPr>
          <a:xfrm>
            <a:off x="1256624" y="4111661"/>
            <a:ext cx="9678751" cy="1019317"/>
          </a:xfrm>
          <a:prstGeom prst="rect">
            <a:avLst/>
          </a:prstGeom>
        </p:spPr>
      </p:pic>
      <p:sp>
        <p:nvSpPr>
          <p:cNvPr id="8" name="pole tekstowe 7">
            <a:extLst>
              <a:ext uri="{FF2B5EF4-FFF2-40B4-BE49-F238E27FC236}">
                <a16:creationId xmlns:a16="http://schemas.microsoft.com/office/drawing/2014/main" id="{A2FE1FA9-4265-CF3F-4B43-3123C5F0B254}"/>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4"/>
              </a:rPr>
              <a:t>http://helukabel.pl/wp-content/uploads/2020/10/Kody-oznaczen-dla-kabli-i-przewodow.pdf</a:t>
            </a:r>
            <a:r>
              <a:rPr lang="pl-PL" sz="1050" dirty="0"/>
              <a:t> </a:t>
            </a:r>
          </a:p>
        </p:txBody>
      </p:sp>
    </p:spTree>
    <p:extLst>
      <p:ext uri="{BB962C8B-B14F-4D97-AF65-F5344CB8AC3E}">
        <p14:creationId xmlns:p14="http://schemas.microsoft.com/office/powerpoint/2010/main" val="13204689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701CD-EFCC-A18C-10F7-6F7247DE0BB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C288AC0-2DAB-DDCB-BC3F-395F70345FD2}"/>
              </a:ext>
            </a:extLst>
          </p:cNvPr>
          <p:cNvSpPr>
            <a:spLocks noGrp="1"/>
          </p:cNvSpPr>
          <p:nvPr>
            <p:ph type="ctrTitle"/>
          </p:nvPr>
        </p:nvSpPr>
        <p:spPr>
          <a:xfrm>
            <a:off x="365759" y="400467"/>
            <a:ext cx="11654791" cy="1152107"/>
          </a:xfrm>
        </p:spPr>
        <p:txBody>
          <a:bodyPr>
            <a:noAutofit/>
          </a:bodyPr>
          <a:lstStyle/>
          <a:p>
            <a:r>
              <a:rPr lang="pl-PL" sz="4000" dirty="0">
                <a:latin typeface="+mn-lt"/>
              </a:rPr>
              <a:t>Kody oznaczeń dla kabli elastycznych zharmonizowanych z DIN VDE 0292 oraz HD 361 S2/S3</a:t>
            </a:r>
            <a:endParaRPr lang="pl-PL" sz="4000" noProof="0" dirty="0">
              <a:latin typeface="+mn-lt"/>
            </a:endParaRPr>
          </a:p>
        </p:txBody>
      </p:sp>
      <p:sp>
        <p:nvSpPr>
          <p:cNvPr id="10" name="Podtytuł 2">
            <a:extLst>
              <a:ext uri="{FF2B5EF4-FFF2-40B4-BE49-F238E27FC236}">
                <a16:creationId xmlns:a16="http://schemas.microsoft.com/office/drawing/2014/main" id="{0E67BB76-ED25-8F40-AEDE-716174B227F9}"/>
              </a:ext>
            </a:extLst>
          </p:cNvPr>
          <p:cNvSpPr>
            <a:spLocks noGrp="1"/>
          </p:cNvSpPr>
          <p:nvPr>
            <p:ph type="subTitle" idx="1"/>
          </p:nvPr>
        </p:nvSpPr>
        <p:spPr>
          <a:xfrm>
            <a:off x="59830" y="1435510"/>
            <a:ext cx="11960720" cy="841191"/>
          </a:xfrm>
        </p:spPr>
        <p:txBody>
          <a:bodyPr>
            <a:normAutofit/>
          </a:bodyPr>
          <a:lstStyle/>
          <a:p>
            <a:r>
              <a:rPr lang="pl-PL" sz="1800" b="0" i="0" u="none" strike="noStrike" baseline="0" dirty="0"/>
              <a:t>System oznaczania kodami przygotowany został w systemie CENELEC dla kabli zharmonizowanych oraz kabli elastycznych stosowanych do instalacji elektrycznych, opublikowany w Dokumencie Zharmonizowania HD 361 S2 oraz 361 S3.</a:t>
            </a:r>
            <a:endParaRPr lang="pl-PL" dirty="0"/>
          </a:p>
        </p:txBody>
      </p:sp>
      <p:sp>
        <p:nvSpPr>
          <p:cNvPr id="3" name="pole tekstowe 2">
            <a:extLst>
              <a:ext uri="{FF2B5EF4-FFF2-40B4-BE49-F238E27FC236}">
                <a16:creationId xmlns:a16="http://schemas.microsoft.com/office/drawing/2014/main" id="{20F155AC-27D8-7645-5F9A-D87A6C571E99}"/>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http://helukabel.pl/wp-content/uploads/2020/10/Kody-oznaczen-dla-kabli-i-przewodow.pdf</a:t>
            </a:r>
            <a:r>
              <a:rPr lang="pl-PL" sz="1050" dirty="0"/>
              <a:t> </a:t>
            </a:r>
          </a:p>
        </p:txBody>
      </p:sp>
      <p:pic>
        <p:nvPicPr>
          <p:cNvPr id="5" name="Obraz 4">
            <a:extLst>
              <a:ext uri="{FF2B5EF4-FFF2-40B4-BE49-F238E27FC236}">
                <a16:creationId xmlns:a16="http://schemas.microsoft.com/office/drawing/2014/main" id="{5CD5F657-B26A-BCCC-2994-68C731980B63}"/>
              </a:ext>
            </a:extLst>
          </p:cNvPr>
          <p:cNvPicPr>
            <a:picLocks noChangeAspect="1"/>
          </p:cNvPicPr>
          <p:nvPr/>
        </p:nvPicPr>
        <p:blipFill>
          <a:blip r:embed="rId3"/>
          <a:stretch>
            <a:fillRect/>
          </a:stretch>
        </p:blipFill>
        <p:spPr>
          <a:xfrm>
            <a:off x="692727" y="2470552"/>
            <a:ext cx="5620534" cy="3315163"/>
          </a:xfrm>
          <a:prstGeom prst="rect">
            <a:avLst/>
          </a:prstGeom>
        </p:spPr>
      </p:pic>
      <p:pic>
        <p:nvPicPr>
          <p:cNvPr id="8" name="Obraz 7">
            <a:extLst>
              <a:ext uri="{FF2B5EF4-FFF2-40B4-BE49-F238E27FC236}">
                <a16:creationId xmlns:a16="http://schemas.microsoft.com/office/drawing/2014/main" id="{5984B2C0-0BB3-E87C-8131-39CEA9CF5931}"/>
              </a:ext>
            </a:extLst>
          </p:cNvPr>
          <p:cNvPicPr>
            <a:picLocks noChangeAspect="1"/>
          </p:cNvPicPr>
          <p:nvPr/>
        </p:nvPicPr>
        <p:blipFill>
          <a:blip r:embed="rId4"/>
          <a:stretch>
            <a:fillRect/>
          </a:stretch>
        </p:blipFill>
        <p:spPr>
          <a:xfrm>
            <a:off x="7292049" y="2130149"/>
            <a:ext cx="4373396" cy="4581299"/>
          </a:xfrm>
          <a:prstGeom prst="rect">
            <a:avLst/>
          </a:prstGeom>
        </p:spPr>
      </p:pic>
    </p:spTree>
    <p:extLst>
      <p:ext uri="{BB962C8B-B14F-4D97-AF65-F5344CB8AC3E}">
        <p14:creationId xmlns:p14="http://schemas.microsoft.com/office/powerpoint/2010/main" val="38490341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27600-A1A3-9938-8C61-4CD39C39B60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89CC7D8-85AE-B123-F075-1A7486D512DE}"/>
              </a:ext>
            </a:extLst>
          </p:cNvPr>
          <p:cNvSpPr>
            <a:spLocks noGrp="1"/>
          </p:cNvSpPr>
          <p:nvPr>
            <p:ph type="ctrTitle"/>
          </p:nvPr>
        </p:nvSpPr>
        <p:spPr>
          <a:xfrm>
            <a:off x="104775" y="400468"/>
            <a:ext cx="11963400" cy="1035042"/>
          </a:xfrm>
        </p:spPr>
        <p:txBody>
          <a:bodyPr>
            <a:noAutofit/>
          </a:bodyPr>
          <a:lstStyle/>
          <a:p>
            <a:r>
              <a:rPr lang="pl-PL" sz="4000" dirty="0">
                <a:latin typeface="+mn-lt"/>
              </a:rPr>
              <a:t>Kody oznaczeń dla kabli i kabli elastycznych zharmonizowanych z DIN VDE 0292 oraz HD 361 S2/S3</a:t>
            </a:r>
            <a:endParaRPr lang="pl-PL" sz="4000" noProof="0" dirty="0">
              <a:latin typeface="+mn-lt"/>
            </a:endParaRPr>
          </a:p>
        </p:txBody>
      </p:sp>
      <p:sp>
        <p:nvSpPr>
          <p:cNvPr id="10" name="Podtytuł 2">
            <a:extLst>
              <a:ext uri="{FF2B5EF4-FFF2-40B4-BE49-F238E27FC236}">
                <a16:creationId xmlns:a16="http://schemas.microsoft.com/office/drawing/2014/main" id="{52B76C00-3D3F-DAE6-D19D-908C06563D7E}"/>
              </a:ext>
            </a:extLst>
          </p:cNvPr>
          <p:cNvSpPr>
            <a:spLocks noGrp="1"/>
          </p:cNvSpPr>
          <p:nvPr>
            <p:ph type="subTitle" idx="1"/>
          </p:nvPr>
        </p:nvSpPr>
        <p:spPr>
          <a:xfrm>
            <a:off x="235526" y="1435510"/>
            <a:ext cx="11851699" cy="841191"/>
          </a:xfrm>
        </p:spPr>
        <p:txBody>
          <a:bodyPr>
            <a:normAutofit/>
          </a:bodyPr>
          <a:lstStyle/>
          <a:p>
            <a:r>
              <a:rPr lang="pl-PL" sz="1800" b="0" i="0" u="none" strike="noStrike" baseline="0" dirty="0"/>
              <a:t>System oznaczania kodami przygotowany został w systemie CENELEC dla kabli zharmonizowanych oraz kabli elastycznych stosowanych do instalacji elektrycznych, opublikowany w Dokumencie Zharmonizowania HD 361 S2 oraz 361 S3.</a:t>
            </a:r>
            <a:endParaRPr lang="pl-PL" dirty="0"/>
          </a:p>
        </p:txBody>
      </p:sp>
      <p:sp>
        <p:nvSpPr>
          <p:cNvPr id="3" name="pole tekstowe 2">
            <a:extLst>
              <a:ext uri="{FF2B5EF4-FFF2-40B4-BE49-F238E27FC236}">
                <a16:creationId xmlns:a16="http://schemas.microsoft.com/office/drawing/2014/main" id="{DD7A4402-D307-8A59-871F-0741E2FFE980}"/>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http://helukabel.pl/wp-content/uploads/2020/10/Kody-oznaczen-dla-kabli-i-przewodow.pdf</a:t>
            </a:r>
            <a:r>
              <a:rPr lang="pl-PL" sz="1050" dirty="0"/>
              <a:t> </a:t>
            </a:r>
          </a:p>
        </p:txBody>
      </p:sp>
      <p:pic>
        <p:nvPicPr>
          <p:cNvPr id="9" name="Obraz 8">
            <a:extLst>
              <a:ext uri="{FF2B5EF4-FFF2-40B4-BE49-F238E27FC236}">
                <a16:creationId xmlns:a16="http://schemas.microsoft.com/office/drawing/2014/main" id="{14D74990-4386-6E17-46E5-39663A3138F8}"/>
              </a:ext>
            </a:extLst>
          </p:cNvPr>
          <p:cNvPicPr>
            <a:picLocks noChangeAspect="1"/>
          </p:cNvPicPr>
          <p:nvPr/>
        </p:nvPicPr>
        <p:blipFill>
          <a:blip r:embed="rId3"/>
          <a:stretch>
            <a:fillRect/>
          </a:stretch>
        </p:blipFill>
        <p:spPr>
          <a:xfrm>
            <a:off x="692727" y="2968410"/>
            <a:ext cx="5582429" cy="1762371"/>
          </a:xfrm>
          <a:prstGeom prst="rect">
            <a:avLst/>
          </a:prstGeom>
        </p:spPr>
      </p:pic>
      <p:pic>
        <p:nvPicPr>
          <p:cNvPr id="12" name="Obraz 11">
            <a:extLst>
              <a:ext uri="{FF2B5EF4-FFF2-40B4-BE49-F238E27FC236}">
                <a16:creationId xmlns:a16="http://schemas.microsoft.com/office/drawing/2014/main" id="{F5D760FF-A184-F2AB-1130-519805A7C9EA}"/>
              </a:ext>
            </a:extLst>
          </p:cNvPr>
          <p:cNvPicPr>
            <a:picLocks noChangeAspect="1"/>
          </p:cNvPicPr>
          <p:nvPr/>
        </p:nvPicPr>
        <p:blipFill>
          <a:blip r:embed="rId4"/>
          <a:stretch>
            <a:fillRect/>
          </a:stretch>
        </p:blipFill>
        <p:spPr>
          <a:xfrm>
            <a:off x="6356678" y="2551289"/>
            <a:ext cx="5630061" cy="3658111"/>
          </a:xfrm>
          <a:prstGeom prst="rect">
            <a:avLst/>
          </a:prstGeom>
        </p:spPr>
      </p:pic>
    </p:spTree>
    <p:extLst>
      <p:ext uri="{BB962C8B-B14F-4D97-AF65-F5344CB8AC3E}">
        <p14:creationId xmlns:p14="http://schemas.microsoft.com/office/powerpoint/2010/main" val="2803022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28A8B-734E-DEC7-235D-BE5863B2EBF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737CBCB-EE54-53BD-45E2-0A41362DAEFB}"/>
              </a:ext>
            </a:extLst>
          </p:cNvPr>
          <p:cNvSpPr>
            <a:spLocks noGrp="1"/>
          </p:cNvSpPr>
          <p:nvPr>
            <p:ph type="ctrTitle"/>
          </p:nvPr>
        </p:nvSpPr>
        <p:spPr>
          <a:xfrm>
            <a:off x="325654" y="3008404"/>
            <a:ext cx="11540691" cy="841191"/>
          </a:xfrm>
        </p:spPr>
        <p:txBody>
          <a:bodyPr>
            <a:normAutofit/>
          </a:bodyPr>
          <a:lstStyle/>
          <a:p>
            <a:r>
              <a:rPr lang="pl-PL" sz="4800" dirty="0">
                <a:latin typeface="+mn-lt"/>
              </a:rPr>
              <a:t>BHP</a:t>
            </a:r>
            <a:endParaRPr lang="pl-PL" sz="4800" noProof="0" dirty="0">
              <a:latin typeface="+mn-lt"/>
            </a:endParaRPr>
          </a:p>
        </p:txBody>
      </p:sp>
    </p:spTree>
    <p:extLst>
      <p:ext uri="{BB962C8B-B14F-4D97-AF65-F5344CB8AC3E}">
        <p14:creationId xmlns:p14="http://schemas.microsoft.com/office/powerpoint/2010/main" val="29727986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F2428-E42C-18F5-33E8-3FE2504CEFA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13D0042-B04B-835D-4250-9102F3340D7C}"/>
              </a:ext>
            </a:extLst>
          </p:cNvPr>
          <p:cNvSpPr>
            <a:spLocks noGrp="1"/>
          </p:cNvSpPr>
          <p:nvPr>
            <p:ph type="ctrTitle"/>
          </p:nvPr>
        </p:nvSpPr>
        <p:spPr>
          <a:xfrm>
            <a:off x="365759" y="400468"/>
            <a:ext cx="11540691" cy="1035042"/>
          </a:xfrm>
        </p:spPr>
        <p:txBody>
          <a:bodyPr>
            <a:noAutofit/>
          </a:bodyPr>
          <a:lstStyle/>
          <a:p>
            <a:r>
              <a:rPr lang="pl-PL" sz="4000" dirty="0">
                <a:latin typeface="+mn-lt"/>
              </a:rPr>
              <a:t>Kody oznaczeń dla kabli i kabli elastycznych zharmonizowanych z DIN VDE 0292 oraz HD 361 S2/S3</a:t>
            </a:r>
            <a:endParaRPr lang="pl-PL" sz="4000" noProof="0" dirty="0">
              <a:latin typeface="+mn-lt"/>
            </a:endParaRPr>
          </a:p>
        </p:txBody>
      </p:sp>
      <p:sp>
        <p:nvSpPr>
          <p:cNvPr id="10" name="Podtytuł 2">
            <a:extLst>
              <a:ext uri="{FF2B5EF4-FFF2-40B4-BE49-F238E27FC236}">
                <a16:creationId xmlns:a16="http://schemas.microsoft.com/office/drawing/2014/main" id="{F416C33C-B1E1-40CC-320A-BB9A6359507C}"/>
              </a:ext>
            </a:extLst>
          </p:cNvPr>
          <p:cNvSpPr>
            <a:spLocks noGrp="1"/>
          </p:cNvSpPr>
          <p:nvPr>
            <p:ph type="subTitle" idx="1"/>
          </p:nvPr>
        </p:nvSpPr>
        <p:spPr>
          <a:xfrm>
            <a:off x="152400" y="1435510"/>
            <a:ext cx="11916597" cy="841191"/>
          </a:xfrm>
        </p:spPr>
        <p:txBody>
          <a:bodyPr>
            <a:normAutofit/>
          </a:bodyPr>
          <a:lstStyle/>
          <a:p>
            <a:r>
              <a:rPr lang="pl-PL" sz="1800" b="0" i="0" u="none" strike="noStrike" baseline="0" dirty="0"/>
              <a:t>System oznaczania kodami przygotowany został w systemie CENELEC dla kabli zharmonizowanych oraz kabli elastycznych stosowanych do instalacji elektrycznych, opublikowany w Dokumencie Zharmonizowania HD 361 S2 oraz 361 S3.</a:t>
            </a:r>
            <a:endParaRPr lang="pl-PL" dirty="0"/>
          </a:p>
        </p:txBody>
      </p:sp>
      <p:sp>
        <p:nvSpPr>
          <p:cNvPr id="3" name="pole tekstowe 2">
            <a:extLst>
              <a:ext uri="{FF2B5EF4-FFF2-40B4-BE49-F238E27FC236}">
                <a16:creationId xmlns:a16="http://schemas.microsoft.com/office/drawing/2014/main" id="{C4F1D6B1-5CE7-B7F3-2092-D130303A0D8A}"/>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http://helukabel.pl/wp-content/uploads/2020/10/Kody-oznaczen-dla-kabli-i-przewodow.pdf</a:t>
            </a:r>
            <a:r>
              <a:rPr lang="pl-PL" sz="1050" dirty="0"/>
              <a:t> </a:t>
            </a:r>
          </a:p>
        </p:txBody>
      </p:sp>
      <p:pic>
        <p:nvPicPr>
          <p:cNvPr id="5" name="Obraz 4">
            <a:extLst>
              <a:ext uri="{FF2B5EF4-FFF2-40B4-BE49-F238E27FC236}">
                <a16:creationId xmlns:a16="http://schemas.microsoft.com/office/drawing/2014/main" id="{A60E293E-AD88-16D5-8601-E0EC286AF850}"/>
              </a:ext>
            </a:extLst>
          </p:cNvPr>
          <p:cNvPicPr>
            <a:picLocks noChangeAspect="1"/>
          </p:cNvPicPr>
          <p:nvPr/>
        </p:nvPicPr>
        <p:blipFill>
          <a:blip r:embed="rId3"/>
          <a:stretch>
            <a:fillRect/>
          </a:stretch>
        </p:blipFill>
        <p:spPr>
          <a:xfrm>
            <a:off x="441512" y="2470552"/>
            <a:ext cx="5582429" cy="314369"/>
          </a:xfrm>
          <a:prstGeom prst="rect">
            <a:avLst/>
          </a:prstGeom>
        </p:spPr>
      </p:pic>
      <p:pic>
        <p:nvPicPr>
          <p:cNvPr id="11" name="Obraz 10">
            <a:extLst>
              <a:ext uri="{FF2B5EF4-FFF2-40B4-BE49-F238E27FC236}">
                <a16:creationId xmlns:a16="http://schemas.microsoft.com/office/drawing/2014/main" id="{8191605B-2D96-61BA-8908-1266BB0F8E65}"/>
              </a:ext>
            </a:extLst>
          </p:cNvPr>
          <p:cNvPicPr>
            <a:picLocks noChangeAspect="1"/>
          </p:cNvPicPr>
          <p:nvPr/>
        </p:nvPicPr>
        <p:blipFill>
          <a:blip r:embed="rId4"/>
          <a:stretch>
            <a:fillRect/>
          </a:stretch>
        </p:blipFill>
        <p:spPr>
          <a:xfrm>
            <a:off x="365759" y="2812997"/>
            <a:ext cx="5591955" cy="3591426"/>
          </a:xfrm>
          <a:prstGeom prst="rect">
            <a:avLst/>
          </a:prstGeom>
        </p:spPr>
      </p:pic>
      <p:pic>
        <p:nvPicPr>
          <p:cNvPr id="13" name="Obraz 12">
            <a:extLst>
              <a:ext uri="{FF2B5EF4-FFF2-40B4-BE49-F238E27FC236}">
                <a16:creationId xmlns:a16="http://schemas.microsoft.com/office/drawing/2014/main" id="{F8CFCB64-5A4E-4B38-B55D-E4B61C331C02}"/>
              </a:ext>
            </a:extLst>
          </p:cNvPr>
          <p:cNvPicPr>
            <a:picLocks noChangeAspect="1"/>
          </p:cNvPicPr>
          <p:nvPr/>
        </p:nvPicPr>
        <p:blipFill>
          <a:blip r:embed="rId3"/>
          <a:stretch>
            <a:fillRect/>
          </a:stretch>
        </p:blipFill>
        <p:spPr>
          <a:xfrm>
            <a:off x="6680676" y="2456855"/>
            <a:ext cx="5582429" cy="314369"/>
          </a:xfrm>
          <a:prstGeom prst="rect">
            <a:avLst/>
          </a:prstGeom>
        </p:spPr>
      </p:pic>
      <p:pic>
        <p:nvPicPr>
          <p:cNvPr id="15" name="Obraz 14">
            <a:extLst>
              <a:ext uri="{FF2B5EF4-FFF2-40B4-BE49-F238E27FC236}">
                <a16:creationId xmlns:a16="http://schemas.microsoft.com/office/drawing/2014/main" id="{F63AE416-4B55-00F0-992E-54484569D85C}"/>
              </a:ext>
            </a:extLst>
          </p:cNvPr>
          <p:cNvPicPr>
            <a:picLocks noChangeAspect="1"/>
          </p:cNvPicPr>
          <p:nvPr/>
        </p:nvPicPr>
        <p:blipFill>
          <a:blip r:embed="rId5"/>
          <a:stretch>
            <a:fillRect/>
          </a:stretch>
        </p:blipFill>
        <p:spPr>
          <a:xfrm>
            <a:off x="6496094" y="2812997"/>
            <a:ext cx="5572903" cy="3238952"/>
          </a:xfrm>
          <a:prstGeom prst="rect">
            <a:avLst/>
          </a:prstGeom>
        </p:spPr>
      </p:pic>
    </p:spTree>
    <p:extLst>
      <p:ext uri="{BB962C8B-B14F-4D97-AF65-F5344CB8AC3E}">
        <p14:creationId xmlns:p14="http://schemas.microsoft.com/office/powerpoint/2010/main" val="39299889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2E028-E524-6AC2-C423-44C01C44865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B2771F6-EBED-C78D-2D63-B56922F62ADF}"/>
              </a:ext>
            </a:extLst>
          </p:cNvPr>
          <p:cNvSpPr>
            <a:spLocks noGrp="1"/>
          </p:cNvSpPr>
          <p:nvPr>
            <p:ph type="ctrTitle"/>
          </p:nvPr>
        </p:nvSpPr>
        <p:spPr>
          <a:xfrm>
            <a:off x="365759" y="400468"/>
            <a:ext cx="11540691" cy="1035042"/>
          </a:xfrm>
        </p:spPr>
        <p:txBody>
          <a:bodyPr>
            <a:noAutofit/>
          </a:bodyPr>
          <a:lstStyle/>
          <a:p>
            <a:r>
              <a:rPr lang="pl-PL" sz="4000" dirty="0">
                <a:latin typeface="Arial Narrow" panose="020B0606020202030204" pitchFamily="34" charset="0"/>
              </a:rPr>
              <a:t>Kody oznaczeń dla kabli i kabli elastycznych zharmonizowanych z DIN VDE 0292 oraz HD 361 S2/S3</a:t>
            </a:r>
            <a:endParaRPr lang="pl-PL" sz="4000" noProof="0" dirty="0">
              <a:latin typeface="Arial Narrow" panose="020B0606020202030204" pitchFamily="34" charset="0"/>
            </a:endParaRPr>
          </a:p>
        </p:txBody>
      </p:sp>
      <p:sp>
        <p:nvSpPr>
          <p:cNvPr id="10" name="Podtytuł 2">
            <a:extLst>
              <a:ext uri="{FF2B5EF4-FFF2-40B4-BE49-F238E27FC236}">
                <a16:creationId xmlns:a16="http://schemas.microsoft.com/office/drawing/2014/main" id="{8BF0442D-8999-0F5F-F322-843F82AF7047}"/>
              </a:ext>
            </a:extLst>
          </p:cNvPr>
          <p:cNvSpPr>
            <a:spLocks noGrp="1"/>
          </p:cNvSpPr>
          <p:nvPr>
            <p:ph type="subTitle" idx="1"/>
          </p:nvPr>
        </p:nvSpPr>
        <p:spPr>
          <a:xfrm>
            <a:off x="235526" y="1435510"/>
            <a:ext cx="11670924" cy="841191"/>
          </a:xfrm>
        </p:spPr>
        <p:txBody>
          <a:bodyPr>
            <a:normAutofit/>
          </a:bodyPr>
          <a:lstStyle/>
          <a:p>
            <a:r>
              <a:rPr lang="pl-PL" sz="1800" b="0" i="0" u="none" strike="noStrike" baseline="0" dirty="0"/>
              <a:t>System oznaczania kodami przygotowany został w systemie CENELEC dla kabli zharmonizowanych oraz kabli elastycznych stosowanych do instalacji elektrycznych, opublikowany w Dokumencie Zharmonizowania HD 361 S2 oraz 361 S3.</a:t>
            </a:r>
            <a:endParaRPr lang="pl-PL" dirty="0"/>
          </a:p>
        </p:txBody>
      </p:sp>
      <p:sp>
        <p:nvSpPr>
          <p:cNvPr id="3" name="pole tekstowe 2">
            <a:extLst>
              <a:ext uri="{FF2B5EF4-FFF2-40B4-BE49-F238E27FC236}">
                <a16:creationId xmlns:a16="http://schemas.microsoft.com/office/drawing/2014/main" id="{403F51DB-869A-EBED-C5D1-269B7C813FBC}"/>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http://helukabel.pl/wp-content/uploads/2020/10/Kody-oznaczen-dla-kabli-i-przewodow.pdf</a:t>
            </a:r>
            <a:r>
              <a:rPr lang="pl-PL" sz="1050" dirty="0"/>
              <a:t> </a:t>
            </a:r>
          </a:p>
        </p:txBody>
      </p:sp>
      <p:pic>
        <p:nvPicPr>
          <p:cNvPr id="5" name="Obraz 4">
            <a:extLst>
              <a:ext uri="{FF2B5EF4-FFF2-40B4-BE49-F238E27FC236}">
                <a16:creationId xmlns:a16="http://schemas.microsoft.com/office/drawing/2014/main" id="{EC74242A-3737-BF8F-ECE5-085B4941C2A6}"/>
              </a:ext>
            </a:extLst>
          </p:cNvPr>
          <p:cNvPicPr>
            <a:picLocks noChangeAspect="1"/>
          </p:cNvPicPr>
          <p:nvPr/>
        </p:nvPicPr>
        <p:blipFill>
          <a:blip r:embed="rId3"/>
          <a:stretch>
            <a:fillRect/>
          </a:stretch>
        </p:blipFill>
        <p:spPr>
          <a:xfrm>
            <a:off x="488559" y="2037755"/>
            <a:ext cx="5582429" cy="314369"/>
          </a:xfrm>
          <a:prstGeom prst="rect">
            <a:avLst/>
          </a:prstGeom>
        </p:spPr>
      </p:pic>
      <p:pic>
        <p:nvPicPr>
          <p:cNvPr id="13" name="Obraz 12">
            <a:extLst>
              <a:ext uri="{FF2B5EF4-FFF2-40B4-BE49-F238E27FC236}">
                <a16:creationId xmlns:a16="http://schemas.microsoft.com/office/drawing/2014/main" id="{A71D6A1E-DABE-A637-6CCC-B9252CE0432E}"/>
              </a:ext>
            </a:extLst>
          </p:cNvPr>
          <p:cNvPicPr>
            <a:picLocks noChangeAspect="1"/>
          </p:cNvPicPr>
          <p:nvPr/>
        </p:nvPicPr>
        <p:blipFill>
          <a:blip r:embed="rId3"/>
          <a:stretch>
            <a:fillRect/>
          </a:stretch>
        </p:blipFill>
        <p:spPr>
          <a:xfrm>
            <a:off x="6680676" y="2037755"/>
            <a:ext cx="5582429" cy="314369"/>
          </a:xfrm>
          <a:prstGeom prst="rect">
            <a:avLst/>
          </a:prstGeom>
        </p:spPr>
      </p:pic>
      <p:pic>
        <p:nvPicPr>
          <p:cNvPr id="6" name="Obraz 5">
            <a:extLst>
              <a:ext uri="{FF2B5EF4-FFF2-40B4-BE49-F238E27FC236}">
                <a16:creationId xmlns:a16="http://schemas.microsoft.com/office/drawing/2014/main" id="{4A000EC1-2A0E-29FC-45B6-277AC40CA794}"/>
              </a:ext>
            </a:extLst>
          </p:cNvPr>
          <p:cNvPicPr>
            <a:picLocks noChangeAspect="1"/>
          </p:cNvPicPr>
          <p:nvPr/>
        </p:nvPicPr>
        <p:blipFill>
          <a:blip r:embed="rId4"/>
          <a:stretch>
            <a:fillRect/>
          </a:stretch>
        </p:blipFill>
        <p:spPr>
          <a:xfrm>
            <a:off x="365759" y="2323105"/>
            <a:ext cx="5572903" cy="4134427"/>
          </a:xfrm>
          <a:prstGeom prst="rect">
            <a:avLst/>
          </a:prstGeom>
        </p:spPr>
      </p:pic>
      <p:pic>
        <p:nvPicPr>
          <p:cNvPr id="8" name="Obraz 7">
            <a:extLst>
              <a:ext uri="{FF2B5EF4-FFF2-40B4-BE49-F238E27FC236}">
                <a16:creationId xmlns:a16="http://schemas.microsoft.com/office/drawing/2014/main" id="{D9BA6748-4DF1-2802-82AD-8AB9A87436D7}"/>
              </a:ext>
            </a:extLst>
          </p:cNvPr>
          <p:cNvPicPr>
            <a:picLocks noChangeAspect="1"/>
          </p:cNvPicPr>
          <p:nvPr/>
        </p:nvPicPr>
        <p:blipFill>
          <a:blip r:embed="rId5"/>
          <a:stretch>
            <a:fillRect/>
          </a:stretch>
        </p:blipFill>
        <p:spPr>
          <a:xfrm>
            <a:off x="6383571" y="2395166"/>
            <a:ext cx="5572903" cy="3943900"/>
          </a:xfrm>
          <a:prstGeom prst="rect">
            <a:avLst/>
          </a:prstGeom>
        </p:spPr>
      </p:pic>
    </p:spTree>
    <p:extLst>
      <p:ext uri="{BB962C8B-B14F-4D97-AF65-F5344CB8AC3E}">
        <p14:creationId xmlns:p14="http://schemas.microsoft.com/office/powerpoint/2010/main" val="14749377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3DA9F-71DA-A41B-2F19-FA68F06619F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4695EB9-45B7-BD7E-D335-6DBC121D3977}"/>
              </a:ext>
            </a:extLst>
          </p:cNvPr>
          <p:cNvSpPr>
            <a:spLocks noGrp="1"/>
          </p:cNvSpPr>
          <p:nvPr>
            <p:ph type="ctrTitle"/>
          </p:nvPr>
        </p:nvSpPr>
        <p:spPr>
          <a:xfrm>
            <a:off x="365759" y="400468"/>
            <a:ext cx="11540691" cy="841191"/>
          </a:xfrm>
        </p:spPr>
        <p:txBody>
          <a:bodyPr>
            <a:noAutofit/>
          </a:bodyPr>
          <a:lstStyle/>
          <a:p>
            <a:r>
              <a:rPr lang="pl-PL" sz="4000" dirty="0">
                <a:latin typeface="+mn-lt"/>
              </a:rPr>
              <a:t>Kody oznaczeń dla kabli i kabli elastycznych zharmonizowanych z DIN VDE 0292 oraz HD 361 S2/S3</a:t>
            </a:r>
            <a:endParaRPr lang="pl-PL" sz="4000" noProof="0" dirty="0">
              <a:latin typeface="+mn-lt"/>
            </a:endParaRPr>
          </a:p>
        </p:txBody>
      </p:sp>
      <p:sp>
        <p:nvSpPr>
          <p:cNvPr id="10" name="Podtytuł 2">
            <a:extLst>
              <a:ext uri="{FF2B5EF4-FFF2-40B4-BE49-F238E27FC236}">
                <a16:creationId xmlns:a16="http://schemas.microsoft.com/office/drawing/2014/main" id="{1ABCF2AB-5BAB-1838-5E3A-DA57F04B90F4}"/>
              </a:ext>
            </a:extLst>
          </p:cNvPr>
          <p:cNvSpPr>
            <a:spLocks noGrp="1"/>
          </p:cNvSpPr>
          <p:nvPr>
            <p:ph type="subTitle" idx="1"/>
          </p:nvPr>
        </p:nvSpPr>
        <p:spPr>
          <a:xfrm>
            <a:off x="235526" y="1435510"/>
            <a:ext cx="11756449" cy="841191"/>
          </a:xfrm>
        </p:spPr>
        <p:txBody>
          <a:bodyPr>
            <a:normAutofit/>
          </a:bodyPr>
          <a:lstStyle/>
          <a:p>
            <a:r>
              <a:rPr lang="pl-PL" sz="1800" b="0" i="0" u="none" strike="noStrike" baseline="0" dirty="0"/>
              <a:t>System oznaczania kodami przygotowany został w systemie CENELEC dla kabli zharmonizowanych oraz kabli elastycznych stosowanych do instalacji elektrycznych, opublikowany w Dokumencie Zharmonizowania HD 361 S2 oraz 361 S3.</a:t>
            </a:r>
            <a:endParaRPr lang="pl-PL" dirty="0"/>
          </a:p>
        </p:txBody>
      </p:sp>
      <p:sp>
        <p:nvSpPr>
          <p:cNvPr id="3" name="pole tekstowe 2">
            <a:extLst>
              <a:ext uri="{FF2B5EF4-FFF2-40B4-BE49-F238E27FC236}">
                <a16:creationId xmlns:a16="http://schemas.microsoft.com/office/drawing/2014/main" id="{F623CECD-18D9-3AC6-AB2E-847BCFEA0B6D}"/>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http://helukabel.pl/wp-content/uploads/2020/10/Kody-oznaczen-dla-kabli-i-przewodow.pdf</a:t>
            </a:r>
            <a:r>
              <a:rPr lang="pl-PL" sz="1050" dirty="0"/>
              <a:t> </a:t>
            </a:r>
          </a:p>
        </p:txBody>
      </p:sp>
      <p:pic>
        <p:nvPicPr>
          <p:cNvPr id="14" name="Obraz 13">
            <a:extLst>
              <a:ext uri="{FF2B5EF4-FFF2-40B4-BE49-F238E27FC236}">
                <a16:creationId xmlns:a16="http://schemas.microsoft.com/office/drawing/2014/main" id="{2BCDA1AF-2B1F-8D80-3954-226C869166B1}"/>
              </a:ext>
            </a:extLst>
          </p:cNvPr>
          <p:cNvPicPr>
            <a:picLocks noChangeAspect="1"/>
          </p:cNvPicPr>
          <p:nvPr/>
        </p:nvPicPr>
        <p:blipFill>
          <a:blip r:embed="rId3"/>
          <a:stretch>
            <a:fillRect/>
          </a:stretch>
        </p:blipFill>
        <p:spPr>
          <a:xfrm>
            <a:off x="523097" y="2608614"/>
            <a:ext cx="5572903" cy="3229426"/>
          </a:xfrm>
          <a:prstGeom prst="rect">
            <a:avLst/>
          </a:prstGeom>
        </p:spPr>
      </p:pic>
      <p:pic>
        <p:nvPicPr>
          <p:cNvPr id="16" name="Obraz 15">
            <a:extLst>
              <a:ext uri="{FF2B5EF4-FFF2-40B4-BE49-F238E27FC236}">
                <a16:creationId xmlns:a16="http://schemas.microsoft.com/office/drawing/2014/main" id="{561CF52E-C8BA-354A-B01B-1D4A9AE3FD8F}"/>
              </a:ext>
            </a:extLst>
          </p:cNvPr>
          <p:cNvPicPr>
            <a:picLocks noChangeAspect="1"/>
          </p:cNvPicPr>
          <p:nvPr/>
        </p:nvPicPr>
        <p:blipFill>
          <a:blip r:embed="rId4"/>
          <a:stretch>
            <a:fillRect/>
          </a:stretch>
        </p:blipFill>
        <p:spPr>
          <a:xfrm>
            <a:off x="6409546" y="2608614"/>
            <a:ext cx="5582429" cy="247685"/>
          </a:xfrm>
          <a:prstGeom prst="rect">
            <a:avLst/>
          </a:prstGeom>
        </p:spPr>
      </p:pic>
      <p:pic>
        <p:nvPicPr>
          <p:cNvPr id="18" name="Obraz 17">
            <a:extLst>
              <a:ext uri="{FF2B5EF4-FFF2-40B4-BE49-F238E27FC236}">
                <a16:creationId xmlns:a16="http://schemas.microsoft.com/office/drawing/2014/main" id="{4BAF7977-F8FA-A8A9-94B3-A1026099D28E}"/>
              </a:ext>
            </a:extLst>
          </p:cNvPr>
          <p:cNvPicPr>
            <a:picLocks noChangeAspect="1"/>
          </p:cNvPicPr>
          <p:nvPr/>
        </p:nvPicPr>
        <p:blipFill>
          <a:blip r:embed="rId5"/>
          <a:stretch>
            <a:fillRect/>
          </a:stretch>
        </p:blipFill>
        <p:spPr>
          <a:xfrm>
            <a:off x="6409546" y="2927773"/>
            <a:ext cx="5582429" cy="2353003"/>
          </a:xfrm>
          <a:prstGeom prst="rect">
            <a:avLst/>
          </a:prstGeom>
        </p:spPr>
      </p:pic>
    </p:spTree>
    <p:extLst>
      <p:ext uri="{BB962C8B-B14F-4D97-AF65-F5344CB8AC3E}">
        <p14:creationId xmlns:p14="http://schemas.microsoft.com/office/powerpoint/2010/main" val="140990125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B9280-7E99-7281-47A2-E32395C9C52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4F49034-FDE6-C3E7-A845-6B9970F734E0}"/>
              </a:ext>
            </a:extLst>
          </p:cNvPr>
          <p:cNvSpPr>
            <a:spLocks noGrp="1"/>
          </p:cNvSpPr>
          <p:nvPr>
            <p:ph type="ctrTitle"/>
          </p:nvPr>
        </p:nvSpPr>
        <p:spPr>
          <a:xfrm>
            <a:off x="365759" y="400468"/>
            <a:ext cx="11540691" cy="841191"/>
          </a:xfrm>
        </p:spPr>
        <p:txBody>
          <a:bodyPr>
            <a:noAutofit/>
          </a:bodyPr>
          <a:lstStyle/>
          <a:p>
            <a:r>
              <a:rPr lang="pl-PL" sz="4000" dirty="0">
                <a:latin typeface="+mn-lt"/>
              </a:rPr>
              <a:t>Kody oznaczeń dla kabli i kabli elastycznych zharmonizowanych z DIN VDE 0292 oraz HD 361 S2/S3</a:t>
            </a:r>
            <a:endParaRPr lang="pl-PL" sz="4000" noProof="0" dirty="0">
              <a:latin typeface="+mn-lt"/>
            </a:endParaRPr>
          </a:p>
        </p:txBody>
      </p:sp>
      <p:sp>
        <p:nvSpPr>
          <p:cNvPr id="10" name="Podtytuł 2">
            <a:extLst>
              <a:ext uri="{FF2B5EF4-FFF2-40B4-BE49-F238E27FC236}">
                <a16:creationId xmlns:a16="http://schemas.microsoft.com/office/drawing/2014/main" id="{AE70D400-4DB6-61CD-86A7-4863E5EBF3D3}"/>
              </a:ext>
            </a:extLst>
          </p:cNvPr>
          <p:cNvSpPr>
            <a:spLocks noGrp="1"/>
          </p:cNvSpPr>
          <p:nvPr>
            <p:ph type="subTitle" idx="1"/>
          </p:nvPr>
        </p:nvSpPr>
        <p:spPr>
          <a:xfrm>
            <a:off x="235526" y="1435510"/>
            <a:ext cx="11540691" cy="841191"/>
          </a:xfrm>
        </p:spPr>
        <p:txBody>
          <a:bodyPr>
            <a:normAutofit/>
          </a:bodyPr>
          <a:lstStyle/>
          <a:p>
            <a:r>
              <a:rPr lang="pl-PL" sz="1800" b="0" i="0" u="none" strike="noStrike" baseline="0" dirty="0">
                <a:latin typeface="Incised901LtEUNormal"/>
              </a:rPr>
              <a:t>System oznaczania kodami przygotowany został w systemie CENELEC dla kabli zharmonizowanych oraz kabli elastycznych stosowanych do instalacji elektrycznych, opublikowany w Dokumencie Zharmonizowania HD 361 S2 oraz 361 S3.</a:t>
            </a:r>
            <a:endParaRPr lang="pl-PL" dirty="0"/>
          </a:p>
        </p:txBody>
      </p:sp>
      <p:sp>
        <p:nvSpPr>
          <p:cNvPr id="3" name="pole tekstowe 2">
            <a:extLst>
              <a:ext uri="{FF2B5EF4-FFF2-40B4-BE49-F238E27FC236}">
                <a16:creationId xmlns:a16="http://schemas.microsoft.com/office/drawing/2014/main" id="{3B9810BC-6C31-A048-DEEC-316BC60FE1C1}"/>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http://helukabel.pl/wp-content/uploads/2020/10/Kody-oznaczen-dla-kabli-i-przewodow.pdf</a:t>
            </a:r>
            <a:r>
              <a:rPr lang="pl-PL" sz="1050" dirty="0"/>
              <a:t> </a:t>
            </a:r>
          </a:p>
        </p:txBody>
      </p:sp>
      <p:pic>
        <p:nvPicPr>
          <p:cNvPr id="5" name="Obraz 4">
            <a:extLst>
              <a:ext uri="{FF2B5EF4-FFF2-40B4-BE49-F238E27FC236}">
                <a16:creationId xmlns:a16="http://schemas.microsoft.com/office/drawing/2014/main" id="{B9D52A6B-34F3-8267-0D50-E89AC89B0CFD}"/>
              </a:ext>
            </a:extLst>
          </p:cNvPr>
          <p:cNvPicPr>
            <a:picLocks noChangeAspect="1"/>
          </p:cNvPicPr>
          <p:nvPr/>
        </p:nvPicPr>
        <p:blipFill>
          <a:blip r:embed="rId3"/>
          <a:stretch>
            <a:fillRect/>
          </a:stretch>
        </p:blipFill>
        <p:spPr>
          <a:xfrm>
            <a:off x="504045" y="2850381"/>
            <a:ext cx="5591955" cy="2572109"/>
          </a:xfrm>
          <a:prstGeom prst="rect">
            <a:avLst/>
          </a:prstGeom>
        </p:spPr>
      </p:pic>
      <p:pic>
        <p:nvPicPr>
          <p:cNvPr id="8" name="Obraz 7">
            <a:extLst>
              <a:ext uri="{FF2B5EF4-FFF2-40B4-BE49-F238E27FC236}">
                <a16:creationId xmlns:a16="http://schemas.microsoft.com/office/drawing/2014/main" id="{A870C812-8E28-058B-E360-8DE3B4A3D07F}"/>
              </a:ext>
            </a:extLst>
          </p:cNvPr>
          <p:cNvPicPr>
            <a:picLocks noChangeAspect="1"/>
          </p:cNvPicPr>
          <p:nvPr/>
        </p:nvPicPr>
        <p:blipFill>
          <a:blip r:embed="rId4"/>
          <a:stretch>
            <a:fillRect/>
          </a:stretch>
        </p:blipFill>
        <p:spPr>
          <a:xfrm>
            <a:off x="6285916" y="2638087"/>
            <a:ext cx="5620534" cy="3458058"/>
          </a:xfrm>
          <a:prstGeom prst="rect">
            <a:avLst/>
          </a:prstGeom>
        </p:spPr>
      </p:pic>
    </p:spTree>
    <p:extLst>
      <p:ext uri="{BB962C8B-B14F-4D97-AF65-F5344CB8AC3E}">
        <p14:creationId xmlns:p14="http://schemas.microsoft.com/office/powerpoint/2010/main" val="36269931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0BBE0-50AD-ECF0-2836-55E70732909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E44CD33-ECA6-5FE1-7075-B53AB5782D61}"/>
              </a:ext>
            </a:extLst>
          </p:cNvPr>
          <p:cNvSpPr>
            <a:spLocks noGrp="1"/>
          </p:cNvSpPr>
          <p:nvPr>
            <p:ph type="ctrTitle"/>
          </p:nvPr>
        </p:nvSpPr>
        <p:spPr>
          <a:xfrm>
            <a:off x="365759" y="400468"/>
            <a:ext cx="11540691" cy="841191"/>
          </a:xfrm>
        </p:spPr>
        <p:txBody>
          <a:bodyPr>
            <a:noAutofit/>
          </a:bodyPr>
          <a:lstStyle/>
          <a:p>
            <a:r>
              <a:rPr lang="pl-PL" sz="4000" dirty="0">
                <a:latin typeface="+mn-lt"/>
              </a:rPr>
              <a:t>Kody oznaczeń dla kabli i kabli elastycznych zharmonizowanych z DIN VDE 0292 oraz HD 361 S2/S3</a:t>
            </a:r>
            <a:endParaRPr lang="pl-PL" sz="4000" noProof="0" dirty="0">
              <a:latin typeface="+mn-lt"/>
            </a:endParaRPr>
          </a:p>
        </p:txBody>
      </p:sp>
      <p:sp>
        <p:nvSpPr>
          <p:cNvPr id="10" name="Podtytuł 2">
            <a:extLst>
              <a:ext uri="{FF2B5EF4-FFF2-40B4-BE49-F238E27FC236}">
                <a16:creationId xmlns:a16="http://schemas.microsoft.com/office/drawing/2014/main" id="{20C66162-170A-6E13-7EC0-EBDE32BBE038}"/>
              </a:ext>
            </a:extLst>
          </p:cNvPr>
          <p:cNvSpPr>
            <a:spLocks noGrp="1"/>
          </p:cNvSpPr>
          <p:nvPr>
            <p:ph type="subTitle" idx="1"/>
          </p:nvPr>
        </p:nvSpPr>
        <p:spPr>
          <a:xfrm>
            <a:off x="235526" y="1435510"/>
            <a:ext cx="11540691" cy="841191"/>
          </a:xfrm>
        </p:spPr>
        <p:txBody>
          <a:bodyPr>
            <a:normAutofit/>
          </a:bodyPr>
          <a:lstStyle/>
          <a:p>
            <a:r>
              <a:rPr lang="pl-PL" sz="1800" b="0" i="0" u="none" strike="noStrike" baseline="0" dirty="0"/>
              <a:t>System oznaczania kodami przygotowany został w systemie CENELEC dla kabli zharmonizowanych oraz kabli elastycznych stosowanych do instalacji elektrycznych, opublikowany w Dokumencie Zharmonizowania HD 361 S2 oraz 361 S3.</a:t>
            </a:r>
            <a:endParaRPr lang="pl-PL" dirty="0"/>
          </a:p>
        </p:txBody>
      </p:sp>
      <p:sp>
        <p:nvSpPr>
          <p:cNvPr id="3" name="pole tekstowe 2">
            <a:extLst>
              <a:ext uri="{FF2B5EF4-FFF2-40B4-BE49-F238E27FC236}">
                <a16:creationId xmlns:a16="http://schemas.microsoft.com/office/drawing/2014/main" id="{0AA7FDD2-E7C8-D83B-8183-83A4676E0EDC}"/>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http://helukabel.pl/wp-content/uploads/2020/10/Kody-oznaczen-dla-kabli-i-przewodow.pdf</a:t>
            </a:r>
            <a:r>
              <a:rPr lang="pl-PL" sz="1050" dirty="0"/>
              <a:t> </a:t>
            </a:r>
          </a:p>
        </p:txBody>
      </p:sp>
      <p:pic>
        <p:nvPicPr>
          <p:cNvPr id="6" name="Obraz 5">
            <a:extLst>
              <a:ext uri="{FF2B5EF4-FFF2-40B4-BE49-F238E27FC236}">
                <a16:creationId xmlns:a16="http://schemas.microsoft.com/office/drawing/2014/main" id="{2828C25F-39C3-25C8-5A52-7932C26244E8}"/>
              </a:ext>
            </a:extLst>
          </p:cNvPr>
          <p:cNvPicPr>
            <a:picLocks noChangeAspect="1"/>
          </p:cNvPicPr>
          <p:nvPr/>
        </p:nvPicPr>
        <p:blipFill>
          <a:blip r:embed="rId3"/>
          <a:stretch>
            <a:fillRect/>
          </a:stretch>
        </p:blipFill>
        <p:spPr>
          <a:xfrm>
            <a:off x="532624" y="2612223"/>
            <a:ext cx="5563376" cy="2810267"/>
          </a:xfrm>
          <a:prstGeom prst="rect">
            <a:avLst/>
          </a:prstGeom>
        </p:spPr>
      </p:pic>
      <p:pic>
        <p:nvPicPr>
          <p:cNvPr id="9" name="Obraz 8">
            <a:extLst>
              <a:ext uri="{FF2B5EF4-FFF2-40B4-BE49-F238E27FC236}">
                <a16:creationId xmlns:a16="http://schemas.microsoft.com/office/drawing/2014/main" id="{1611D583-6FE3-ECB9-805B-D90DD106C44E}"/>
              </a:ext>
            </a:extLst>
          </p:cNvPr>
          <p:cNvPicPr>
            <a:picLocks noChangeAspect="1"/>
          </p:cNvPicPr>
          <p:nvPr/>
        </p:nvPicPr>
        <p:blipFill>
          <a:blip r:embed="rId4"/>
          <a:stretch>
            <a:fillRect/>
          </a:stretch>
        </p:blipFill>
        <p:spPr>
          <a:xfrm>
            <a:off x="6314495" y="3076274"/>
            <a:ext cx="5591955" cy="2238687"/>
          </a:xfrm>
          <a:prstGeom prst="rect">
            <a:avLst/>
          </a:prstGeom>
        </p:spPr>
      </p:pic>
      <p:pic>
        <p:nvPicPr>
          <p:cNvPr id="12" name="Obraz 11">
            <a:extLst>
              <a:ext uri="{FF2B5EF4-FFF2-40B4-BE49-F238E27FC236}">
                <a16:creationId xmlns:a16="http://schemas.microsoft.com/office/drawing/2014/main" id="{215ABDB5-48B4-2C73-D618-19C6BBBD1272}"/>
              </a:ext>
            </a:extLst>
          </p:cNvPr>
          <p:cNvPicPr>
            <a:picLocks noChangeAspect="1"/>
          </p:cNvPicPr>
          <p:nvPr/>
        </p:nvPicPr>
        <p:blipFill>
          <a:blip r:embed="rId5"/>
          <a:stretch>
            <a:fillRect/>
          </a:stretch>
        </p:blipFill>
        <p:spPr>
          <a:xfrm>
            <a:off x="6324021" y="2538355"/>
            <a:ext cx="5582429" cy="276264"/>
          </a:xfrm>
          <a:prstGeom prst="rect">
            <a:avLst/>
          </a:prstGeom>
        </p:spPr>
      </p:pic>
    </p:spTree>
    <p:extLst>
      <p:ext uri="{BB962C8B-B14F-4D97-AF65-F5344CB8AC3E}">
        <p14:creationId xmlns:p14="http://schemas.microsoft.com/office/powerpoint/2010/main" val="26801594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C1414-136B-C7EF-C6F4-0A505C8BD6C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D2CCDC3-FAE2-1F4E-DD60-35C8DB75D7AF}"/>
              </a:ext>
            </a:extLst>
          </p:cNvPr>
          <p:cNvSpPr>
            <a:spLocks noGrp="1"/>
          </p:cNvSpPr>
          <p:nvPr>
            <p:ph type="ctrTitle"/>
          </p:nvPr>
        </p:nvSpPr>
        <p:spPr>
          <a:xfrm>
            <a:off x="365759" y="448310"/>
            <a:ext cx="11540691" cy="793349"/>
          </a:xfrm>
        </p:spPr>
        <p:txBody>
          <a:bodyPr>
            <a:noAutofit/>
          </a:bodyPr>
          <a:lstStyle/>
          <a:p>
            <a:r>
              <a:rPr lang="pl-PL" sz="4000" dirty="0">
                <a:latin typeface="+mn-lt"/>
              </a:rPr>
              <a:t>Kody oznaczeń dla kabli i kabli elastycznych zharmonizowanych z DIN VDE 0292 oraz HD 361 S2/S3</a:t>
            </a:r>
            <a:endParaRPr lang="pl-PL" sz="4000" noProof="0" dirty="0">
              <a:latin typeface="+mn-lt"/>
            </a:endParaRPr>
          </a:p>
        </p:txBody>
      </p:sp>
      <p:sp>
        <p:nvSpPr>
          <p:cNvPr id="10" name="Podtytuł 2">
            <a:extLst>
              <a:ext uri="{FF2B5EF4-FFF2-40B4-BE49-F238E27FC236}">
                <a16:creationId xmlns:a16="http://schemas.microsoft.com/office/drawing/2014/main" id="{BAC10276-479B-52FA-7811-420200D62533}"/>
              </a:ext>
            </a:extLst>
          </p:cNvPr>
          <p:cNvSpPr>
            <a:spLocks noGrp="1"/>
          </p:cNvSpPr>
          <p:nvPr>
            <p:ph type="subTitle" idx="1"/>
          </p:nvPr>
        </p:nvSpPr>
        <p:spPr>
          <a:xfrm>
            <a:off x="235526" y="1435510"/>
            <a:ext cx="11870749" cy="841191"/>
          </a:xfrm>
        </p:spPr>
        <p:txBody>
          <a:bodyPr>
            <a:normAutofit/>
          </a:bodyPr>
          <a:lstStyle/>
          <a:p>
            <a:r>
              <a:rPr lang="pl-PL" sz="1800" b="0" i="0" u="none" strike="noStrike" baseline="0" dirty="0"/>
              <a:t>System oznaczania kodami przygotowany został w systemie CENELEC dla kabli zharmonizowanych oraz kabli elastycznych stosowanych do instalacji elektrycznych, opublikowany w Dokumencie Zharmonizowania HD 361 S2 oraz 361 S3.</a:t>
            </a:r>
            <a:endParaRPr lang="pl-PL" dirty="0"/>
          </a:p>
        </p:txBody>
      </p:sp>
      <p:sp>
        <p:nvSpPr>
          <p:cNvPr id="3" name="pole tekstowe 2">
            <a:extLst>
              <a:ext uri="{FF2B5EF4-FFF2-40B4-BE49-F238E27FC236}">
                <a16:creationId xmlns:a16="http://schemas.microsoft.com/office/drawing/2014/main" id="{DBE0FB26-B51E-87A2-9EB5-CD339C642979}"/>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http://helukabel.pl/wp-content/uploads/2020/10/Kody-oznaczen-dla-kabli-i-przewodow.pdf</a:t>
            </a:r>
            <a:r>
              <a:rPr lang="pl-PL" sz="1050" dirty="0"/>
              <a:t> </a:t>
            </a:r>
          </a:p>
        </p:txBody>
      </p:sp>
      <p:pic>
        <p:nvPicPr>
          <p:cNvPr id="5" name="Obraz 4">
            <a:extLst>
              <a:ext uri="{FF2B5EF4-FFF2-40B4-BE49-F238E27FC236}">
                <a16:creationId xmlns:a16="http://schemas.microsoft.com/office/drawing/2014/main" id="{DB022298-1CAE-618C-CE76-9803012C340F}"/>
              </a:ext>
            </a:extLst>
          </p:cNvPr>
          <p:cNvPicPr>
            <a:picLocks noChangeAspect="1"/>
          </p:cNvPicPr>
          <p:nvPr/>
        </p:nvPicPr>
        <p:blipFill>
          <a:blip r:embed="rId3"/>
          <a:stretch>
            <a:fillRect/>
          </a:stretch>
        </p:blipFill>
        <p:spPr>
          <a:xfrm>
            <a:off x="3482106" y="2152650"/>
            <a:ext cx="5227788" cy="4257040"/>
          </a:xfrm>
          <a:prstGeom prst="rect">
            <a:avLst/>
          </a:prstGeom>
        </p:spPr>
      </p:pic>
    </p:spTree>
    <p:extLst>
      <p:ext uri="{BB962C8B-B14F-4D97-AF65-F5344CB8AC3E}">
        <p14:creationId xmlns:p14="http://schemas.microsoft.com/office/powerpoint/2010/main" val="21288708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93B46-F5BB-FDBF-B775-8B1D63B3E88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35CD07D-D43B-1C5C-9984-38425333BEB3}"/>
              </a:ext>
            </a:extLst>
          </p:cNvPr>
          <p:cNvSpPr>
            <a:spLocks noGrp="1"/>
          </p:cNvSpPr>
          <p:nvPr>
            <p:ph type="ctrTitle"/>
          </p:nvPr>
        </p:nvSpPr>
        <p:spPr>
          <a:xfrm>
            <a:off x="365759" y="400468"/>
            <a:ext cx="11540691" cy="841191"/>
          </a:xfrm>
        </p:spPr>
        <p:txBody>
          <a:bodyPr>
            <a:noAutofit/>
          </a:bodyPr>
          <a:lstStyle/>
          <a:p>
            <a:r>
              <a:rPr lang="pl-PL" sz="4000" dirty="0">
                <a:latin typeface="+mn-lt"/>
              </a:rPr>
              <a:t>Kody oznaczeń dla kabli i kabli elastycznych zharmonizowanych z DIN VDE 0292 oraz HD 361 S2/S3</a:t>
            </a:r>
            <a:endParaRPr lang="pl-PL" sz="4000" noProof="0" dirty="0">
              <a:latin typeface="+mn-lt"/>
            </a:endParaRPr>
          </a:p>
        </p:txBody>
      </p:sp>
      <p:sp>
        <p:nvSpPr>
          <p:cNvPr id="10" name="Podtytuł 2">
            <a:extLst>
              <a:ext uri="{FF2B5EF4-FFF2-40B4-BE49-F238E27FC236}">
                <a16:creationId xmlns:a16="http://schemas.microsoft.com/office/drawing/2014/main" id="{8DC7D5B8-6960-7F36-C616-6689865BE49F}"/>
              </a:ext>
            </a:extLst>
          </p:cNvPr>
          <p:cNvSpPr>
            <a:spLocks noGrp="1"/>
          </p:cNvSpPr>
          <p:nvPr>
            <p:ph type="subTitle" idx="1"/>
          </p:nvPr>
        </p:nvSpPr>
        <p:spPr>
          <a:xfrm>
            <a:off x="235526" y="1435510"/>
            <a:ext cx="11670924" cy="841191"/>
          </a:xfrm>
        </p:spPr>
        <p:txBody>
          <a:bodyPr>
            <a:normAutofit/>
          </a:bodyPr>
          <a:lstStyle/>
          <a:p>
            <a:r>
              <a:rPr lang="pl-PL" sz="1800" b="0" i="0" u="none" strike="noStrike" baseline="0" dirty="0"/>
              <a:t>System oznaczania kodami przygotowany został w systemie CENELEC dla kabli zharmonizowanych oraz kabli elastycznych stosowanych do instalacji elektrycznych, opublikowany w Dokumencie Zharmonizowania HD 361 S2 oraz 361 S3.</a:t>
            </a:r>
            <a:endParaRPr lang="pl-PL" dirty="0"/>
          </a:p>
        </p:txBody>
      </p:sp>
      <p:sp>
        <p:nvSpPr>
          <p:cNvPr id="3" name="pole tekstowe 2">
            <a:extLst>
              <a:ext uri="{FF2B5EF4-FFF2-40B4-BE49-F238E27FC236}">
                <a16:creationId xmlns:a16="http://schemas.microsoft.com/office/drawing/2014/main" id="{E93CA9E3-14F8-034D-E442-C96EEC49981D}"/>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http://helukabel.pl/wp-content/uploads/2020/10/Kody-oznaczen-dla-kabli-i-przewodow.pdf</a:t>
            </a:r>
            <a:r>
              <a:rPr lang="pl-PL" sz="1050" dirty="0"/>
              <a:t> </a:t>
            </a:r>
          </a:p>
        </p:txBody>
      </p:sp>
      <p:pic>
        <p:nvPicPr>
          <p:cNvPr id="6" name="Obraz 5">
            <a:extLst>
              <a:ext uri="{FF2B5EF4-FFF2-40B4-BE49-F238E27FC236}">
                <a16:creationId xmlns:a16="http://schemas.microsoft.com/office/drawing/2014/main" id="{F48105B5-06FE-97D2-E7C4-C01E24DC1194}"/>
              </a:ext>
            </a:extLst>
          </p:cNvPr>
          <p:cNvPicPr>
            <a:picLocks noChangeAspect="1"/>
          </p:cNvPicPr>
          <p:nvPr/>
        </p:nvPicPr>
        <p:blipFill>
          <a:blip r:embed="rId3"/>
          <a:stretch>
            <a:fillRect/>
          </a:stretch>
        </p:blipFill>
        <p:spPr>
          <a:xfrm>
            <a:off x="3530765" y="2276701"/>
            <a:ext cx="5130470" cy="4015529"/>
          </a:xfrm>
          <a:prstGeom prst="rect">
            <a:avLst/>
          </a:prstGeom>
        </p:spPr>
      </p:pic>
    </p:spTree>
    <p:extLst>
      <p:ext uri="{BB962C8B-B14F-4D97-AF65-F5344CB8AC3E}">
        <p14:creationId xmlns:p14="http://schemas.microsoft.com/office/powerpoint/2010/main" val="16913546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9D05E-AFE0-A798-6E2F-2B1879D66AC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C79A369-191B-7789-F45B-B55304F6B8BD}"/>
              </a:ext>
            </a:extLst>
          </p:cNvPr>
          <p:cNvSpPr>
            <a:spLocks noGrp="1"/>
          </p:cNvSpPr>
          <p:nvPr>
            <p:ph type="ctrTitle"/>
          </p:nvPr>
        </p:nvSpPr>
        <p:spPr>
          <a:xfrm>
            <a:off x="365759" y="400468"/>
            <a:ext cx="11540691" cy="841191"/>
          </a:xfrm>
        </p:spPr>
        <p:txBody>
          <a:bodyPr>
            <a:normAutofit/>
          </a:bodyPr>
          <a:lstStyle/>
          <a:p>
            <a:r>
              <a:rPr lang="pl-PL" sz="4800" dirty="0">
                <a:latin typeface="+mn-lt"/>
              </a:rPr>
              <a:t>Wyjaśnienia oznaczeń kodowych</a:t>
            </a:r>
            <a:endParaRPr lang="pl-PL" sz="4800" noProof="0" dirty="0">
              <a:latin typeface="+mn-lt"/>
            </a:endParaRPr>
          </a:p>
        </p:txBody>
      </p:sp>
      <p:sp>
        <p:nvSpPr>
          <p:cNvPr id="10" name="Podtytuł 2">
            <a:extLst>
              <a:ext uri="{FF2B5EF4-FFF2-40B4-BE49-F238E27FC236}">
                <a16:creationId xmlns:a16="http://schemas.microsoft.com/office/drawing/2014/main" id="{BE78C4B6-0CE8-A959-AF54-156211D97E20}"/>
              </a:ext>
            </a:extLst>
          </p:cNvPr>
          <p:cNvSpPr>
            <a:spLocks noGrp="1"/>
          </p:cNvSpPr>
          <p:nvPr>
            <p:ph type="subTitle" idx="1"/>
          </p:nvPr>
        </p:nvSpPr>
        <p:spPr>
          <a:xfrm>
            <a:off x="692727" y="1435510"/>
            <a:ext cx="10908146" cy="841191"/>
          </a:xfrm>
        </p:spPr>
        <p:txBody>
          <a:bodyPr>
            <a:normAutofit/>
          </a:bodyPr>
          <a:lstStyle/>
          <a:p>
            <a:r>
              <a:rPr lang="pl-PL" sz="1800" b="0" i="0" u="none" strike="noStrike" baseline="0" dirty="0"/>
              <a:t>Dla kabli średniego napięcia i energetycznych nn z izolacją PVC lub VPE</a:t>
            </a:r>
            <a:endParaRPr lang="pl-PL" dirty="0"/>
          </a:p>
        </p:txBody>
      </p:sp>
      <p:sp>
        <p:nvSpPr>
          <p:cNvPr id="3" name="pole tekstowe 2">
            <a:extLst>
              <a:ext uri="{FF2B5EF4-FFF2-40B4-BE49-F238E27FC236}">
                <a16:creationId xmlns:a16="http://schemas.microsoft.com/office/drawing/2014/main" id="{4F7DFAD7-D70A-3F7B-126C-38DA2845ACE3}"/>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http://helukabel.pl/wp-content/uploads/2020/10/Kody-oznaczen-dla-kabli-i-przewodow.pdf</a:t>
            </a:r>
            <a:r>
              <a:rPr lang="pl-PL" sz="1050" dirty="0"/>
              <a:t> </a:t>
            </a:r>
          </a:p>
        </p:txBody>
      </p:sp>
      <p:pic>
        <p:nvPicPr>
          <p:cNvPr id="8" name="Obraz 7">
            <a:extLst>
              <a:ext uri="{FF2B5EF4-FFF2-40B4-BE49-F238E27FC236}">
                <a16:creationId xmlns:a16="http://schemas.microsoft.com/office/drawing/2014/main" id="{B7D196A6-F101-026E-3E07-EAA6A8DC616A}"/>
              </a:ext>
            </a:extLst>
          </p:cNvPr>
          <p:cNvPicPr>
            <a:picLocks noChangeAspect="1"/>
          </p:cNvPicPr>
          <p:nvPr/>
        </p:nvPicPr>
        <p:blipFill>
          <a:blip r:embed="rId3"/>
          <a:stretch>
            <a:fillRect/>
          </a:stretch>
        </p:blipFill>
        <p:spPr>
          <a:xfrm>
            <a:off x="327807" y="1856105"/>
            <a:ext cx="11536385" cy="781159"/>
          </a:xfrm>
          <a:prstGeom prst="rect">
            <a:avLst/>
          </a:prstGeom>
        </p:spPr>
      </p:pic>
      <p:pic>
        <p:nvPicPr>
          <p:cNvPr id="11" name="Obraz 10">
            <a:extLst>
              <a:ext uri="{FF2B5EF4-FFF2-40B4-BE49-F238E27FC236}">
                <a16:creationId xmlns:a16="http://schemas.microsoft.com/office/drawing/2014/main" id="{5844DE5F-C78D-E0B0-F0F6-59EC49DF9B98}"/>
              </a:ext>
            </a:extLst>
          </p:cNvPr>
          <p:cNvPicPr>
            <a:picLocks noChangeAspect="1"/>
          </p:cNvPicPr>
          <p:nvPr/>
        </p:nvPicPr>
        <p:blipFill>
          <a:blip r:embed="rId4"/>
          <a:stretch>
            <a:fillRect/>
          </a:stretch>
        </p:blipFill>
        <p:spPr>
          <a:xfrm>
            <a:off x="346860" y="2637264"/>
            <a:ext cx="11517332" cy="3286584"/>
          </a:xfrm>
          <a:prstGeom prst="rect">
            <a:avLst/>
          </a:prstGeom>
        </p:spPr>
      </p:pic>
    </p:spTree>
    <p:extLst>
      <p:ext uri="{BB962C8B-B14F-4D97-AF65-F5344CB8AC3E}">
        <p14:creationId xmlns:p14="http://schemas.microsoft.com/office/powerpoint/2010/main" val="108195987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EC665-212A-5B8D-48AC-0D0B3107A64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6B332BC-B43C-1373-D39F-098081860B5C}"/>
              </a:ext>
            </a:extLst>
          </p:cNvPr>
          <p:cNvSpPr>
            <a:spLocks noGrp="1"/>
          </p:cNvSpPr>
          <p:nvPr>
            <p:ph type="ctrTitle"/>
          </p:nvPr>
        </p:nvSpPr>
        <p:spPr>
          <a:xfrm>
            <a:off x="365759" y="400468"/>
            <a:ext cx="11540691" cy="841191"/>
          </a:xfrm>
        </p:spPr>
        <p:txBody>
          <a:bodyPr>
            <a:normAutofit/>
          </a:bodyPr>
          <a:lstStyle/>
          <a:p>
            <a:r>
              <a:rPr lang="pl-PL" sz="4800" dirty="0">
                <a:latin typeface="+mn-lt"/>
              </a:rPr>
              <a:t>Wyjaśnienia oznaczeń kodowych</a:t>
            </a:r>
            <a:endParaRPr lang="pl-PL" sz="4800" noProof="0" dirty="0">
              <a:latin typeface="+mn-lt"/>
            </a:endParaRPr>
          </a:p>
        </p:txBody>
      </p:sp>
      <p:sp>
        <p:nvSpPr>
          <p:cNvPr id="10" name="Podtytuł 2">
            <a:extLst>
              <a:ext uri="{FF2B5EF4-FFF2-40B4-BE49-F238E27FC236}">
                <a16:creationId xmlns:a16="http://schemas.microsoft.com/office/drawing/2014/main" id="{79FA34F0-824B-3966-C57C-D79FB94D42B7}"/>
              </a:ext>
            </a:extLst>
          </p:cNvPr>
          <p:cNvSpPr>
            <a:spLocks noGrp="1"/>
          </p:cNvSpPr>
          <p:nvPr>
            <p:ph type="subTitle" idx="1"/>
          </p:nvPr>
        </p:nvSpPr>
        <p:spPr>
          <a:xfrm>
            <a:off x="692727" y="1435510"/>
            <a:ext cx="10908146" cy="841191"/>
          </a:xfrm>
        </p:spPr>
        <p:txBody>
          <a:bodyPr>
            <a:normAutofit/>
          </a:bodyPr>
          <a:lstStyle/>
          <a:p>
            <a:r>
              <a:rPr lang="pl-PL" sz="1800" b="0" i="0" u="none" strike="noStrike" baseline="0" dirty="0"/>
              <a:t>Dla kabli średniego napięcia i energetycznych nn z izolacją PVC lub VPE</a:t>
            </a:r>
            <a:endParaRPr lang="pl-PL" dirty="0"/>
          </a:p>
        </p:txBody>
      </p:sp>
      <p:sp>
        <p:nvSpPr>
          <p:cNvPr id="3" name="pole tekstowe 2">
            <a:extLst>
              <a:ext uri="{FF2B5EF4-FFF2-40B4-BE49-F238E27FC236}">
                <a16:creationId xmlns:a16="http://schemas.microsoft.com/office/drawing/2014/main" id="{4E5F3B94-DF48-9506-04EB-E007DDEF6D79}"/>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http://helukabel.pl/wp-content/uploads/2020/10/Kody-oznaczen-dla-kabli-i-przewodow.pdf</a:t>
            </a:r>
            <a:r>
              <a:rPr lang="pl-PL" sz="1050" dirty="0"/>
              <a:t> </a:t>
            </a:r>
          </a:p>
        </p:txBody>
      </p:sp>
      <p:pic>
        <p:nvPicPr>
          <p:cNvPr id="8" name="Obraz 7">
            <a:extLst>
              <a:ext uri="{FF2B5EF4-FFF2-40B4-BE49-F238E27FC236}">
                <a16:creationId xmlns:a16="http://schemas.microsoft.com/office/drawing/2014/main" id="{CB052452-9E3D-6C01-0CA8-4E00D4F0C27E}"/>
              </a:ext>
            </a:extLst>
          </p:cNvPr>
          <p:cNvPicPr>
            <a:picLocks noChangeAspect="1"/>
          </p:cNvPicPr>
          <p:nvPr/>
        </p:nvPicPr>
        <p:blipFill>
          <a:blip r:embed="rId3"/>
          <a:stretch>
            <a:fillRect/>
          </a:stretch>
        </p:blipFill>
        <p:spPr>
          <a:xfrm>
            <a:off x="327807" y="1951355"/>
            <a:ext cx="11536385" cy="781159"/>
          </a:xfrm>
          <a:prstGeom prst="rect">
            <a:avLst/>
          </a:prstGeom>
        </p:spPr>
      </p:pic>
      <p:pic>
        <p:nvPicPr>
          <p:cNvPr id="5" name="Obraz 4">
            <a:extLst>
              <a:ext uri="{FF2B5EF4-FFF2-40B4-BE49-F238E27FC236}">
                <a16:creationId xmlns:a16="http://schemas.microsoft.com/office/drawing/2014/main" id="{45B54922-7F06-6A4B-441D-42B4106BAE27}"/>
              </a:ext>
            </a:extLst>
          </p:cNvPr>
          <p:cNvPicPr>
            <a:picLocks noChangeAspect="1"/>
          </p:cNvPicPr>
          <p:nvPr/>
        </p:nvPicPr>
        <p:blipFill>
          <a:blip r:embed="rId4"/>
          <a:stretch>
            <a:fillRect/>
          </a:stretch>
        </p:blipFill>
        <p:spPr>
          <a:xfrm>
            <a:off x="360539" y="2763208"/>
            <a:ext cx="11545911" cy="2915057"/>
          </a:xfrm>
          <a:prstGeom prst="rect">
            <a:avLst/>
          </a:prstGeom>
        </p:spPr>
      </p:pic>
    </p:spTree>
    <p:extLst>
      <p:ext uri="{BB962C8B-B14F-4D97-AF65-F5344CB8AC3E}">
        <p14:creationId xmlns:p14="http://schemas.microsoft.com/office/powerpoint/2010/main" val="24183693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BF4F6-7298-429C-993F-E7968C6253B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B111273-7D78-2CBC-4D94-086970324ABD}"/>
              </a:ext>
            </a:extLst>
          </p:cNvPr>
          <p:cNvSpPr>
            <a:spLocks noGrp="1"/>
          </p:cNvSpPr>
          <p:nvPr>
            <p:ph type="ctrTitle"/>
          </p:nvPr>
        </p:nvSpPr>
        <p:spPr>
          <a:xfrm>
            <a:off x="365759" y="400468"/>
            <a:ext cx="11540691" cy="841191"/>
          </a:xfrm>
        </p:spPr>
        <p:txBody>
          <a:bodyPr>
            <a:normAutofit/>
          </a:bodyPr>
          <a:lstStyle/>
          <a:p>
            <a:r>
              <a:rPr lang="pl-PL" sz="4800" dirty="0">
                <a:latin typeface="+mn-lt"/>
              </a:rPr>
              <a:t>Wyjaśnienia oznaczeń kodowych</a:t>
            </a:r>
            <a:endParaRPr lang="pl-PL" sz="4800" noProof="0" dirty="0">
              <a:latin typeface="+mn-lt"/>
            </a:endParaRPr>
          </a:p>
        </p:txBody>
      </p:sp>
      <p:sp>
        <p:nvSpPr>
          <p:cNvPr id="10" name="Podtytuł 2">
            <a:extLst>
              <a:ext uri="{FF2B5EF4-FFF2-40B4-BE49-F238E27FC236}">
                <a16:creationId xmlns:a16="http://schemas.microsoft.com/office/drawing/2014/main" id="{605B06D5-6FFC-2BCF-D3EA-ECE2217C1A2C}"/>
              </a:ext>
            </a:extLst>
          </p:cNvPr>
          <p:cNvSpPr>
            <a:spLocks noGrp="1"/>
          </p:cNvSpPr>
          <p:nvPr>
            <p:ph type="subTitle" idx="1"/>
          </p:nvPr>
        </p:nvSpPr>
        <p:spPr>
          <a:xfrm>
            <a:off x="692727" y="1435510"/>
            <a:ext cx="10908146" cy="841191"/>
          </a:xfrm>
        </p:spPr>
        <p:txBody>
          <a:bodyPr>
            <a:normAutofit/>
          </a:bodyPr>
          <a:lstStyle/>
          <a:p>
            <a:r>
              <a:rPr lang="pl-PL" sz="1800" b="0" i="0" u="none" strike="noStrike" baseline="0" dirty="0"/>
              <a:t>Dla kabli średniego napięcia i energetycznych nn z izolacją PVC lub VPE</a:t>
            </a:r>
            <a:endParaRPr lang="pl-PL" dirty="0"/>
          </a:p>
        </p:txBody>
      </p:sp>
      <p:sp>
        <p:nvSpPr>
          <p:cNvPr id="3" name="pole tekstowe 2">
            <a:extLst>
              <a:ext uri="{FF2B5EF4-FFF2-40B4-BE49-F238E27FC236}">
                <a16:creationId xmlns:a16="http://schemas.microsoft.com/office/drawing/2014/main" id="{4A2237D7-4816-C6C1-460B-F61B8EFE4648}"/>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http://helukabel.pl/wp-content/uploads/2020/10/Kody-oznaczen-dla-kabli-i-przewodow.pdf</a:t>
            </a:r>
            <a:r>
              <a:rPr lang="pl-PL" sz="1050" dirty="0"/>
              <a:t> </a:t>
            </a:r>
          </a:p>
        </p:txBody>
      </p:sp>
      <p:pic>
        <p:nvPicPr>
          <p:cNvPr id="8" name="Obraz 7">
            <a:extLst>
              <a:ext uri="{FF2B5EF4-FFF2-40B4-BE49-F238E27FC236}">
                <a16:creationId xmlns:a16="http://schemas.microsoft.com/office/drawing/2014/main" id="{8363B2DF-D7CE-1624-DBEC-2DFF00A34250}"/>
              </a:ext>
            </a:extLst>
          </p:cNvPr>
          <p:cNvPicPr>
            <a:picLocks noChangeAspect="1"/>
          </p:cNvPicPr>
          <p:nvPr/>
        </p:nvPicPr>
        <p:blipFill>
          <a:blip r:embed="rId3"/>
          <a:stretch>
            <a:fillRect/>
          </a:stretch>
        </p:blipFill>
        <p:spPr>
          <a:xfrm>
            <a:off x="327807" y="2075180"/>
            <a:ext cx="11536385" cy="781159"/>
          </a:xfrm>
          <a:prstGeom prst="rect">
            <a:avLst/>
          </a:prstGeom>
        </p:spPr>
      </p:pic>
      <p:pic>
        <p:nvPicPr>
          <p:cNvPr id="5" name="Obraz 4">
            <a:extLst>
              <a:ext uri="{FF2B5EF4-FFF2-40B4-BE49-F238E27FC236}">
                <a16:creationId xmlns:a16="http://schemas.microsoft.com/office/drawing/2014/main" id="{4C2A711A-81DC-A1E9-83DA-26A8B52F84A2}"/>
              </a:ext>
            </a:extLst>
          </p:cNvPr>
          <p:cNvPicPr>
            <a:picLocks noChangeAspect="1"/>
          </p:cNvPicPr>
          <p:nvPr/>
        </p:nvPicPr>
        <p:blipFill>
          <a:blip r:embed="rId4"/>
          <a:stretch>
            <a:fillRect/>
          </a:stretch>
        </p:blipFill>
        <p:spPr>
          <a:xfrm>
            <a:off x="331962" y="2909444"/>
            <a:ext cx="11555438" cy="2210108"/>
          </a:xfrm>
          <a:prstGeom prst="rect">
            <a:avLst/>
          </a:prstGeom>
        </p:spPr>
      </p:pic>
    </p:spTree>
    <p:extLst>
      <p:ext uri="{BB962C8B-B14F-4D97-AF65-F5344CB8AC3E}">
        <p14:creationId xmlns:p14="http://schemas.microsoft.com/office/powerpoint/2010/main" val="3001270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BA6C9-96F3-D5C6-B1C2-F4564DB7485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F4E08D1-6206-655E-EB4B-80F08E1FDC03}"/>
              </a:ext>
            </a:extLst>
          </p:cNvPr>
          <p:cNvSpPr>
            <a:spLocks noGrp="1"/>
          </p:cNvSpPr>
          <p:nvPr>
            <p:ph type="ctrTitle"/>
          </p:nvPr>
        </p:nvSpPr>
        <p:spPr>
          <a:xfrm>
            <a:off x="325654" y="219029"/>
            <a:ext cx="11540691" cy="841191"/>
          </a:xfrm>
        </p:spPr>
        <p:txBody>
          <a:bodyPr>
            <a:normAutofit/>
          </a:bodyPr>
          <a:lstStyle/>
          <a:p>
            <a:r>
              <a:rPr lang="pl-PL" sz="4800" dirty="0">
                <a:latin typeface="+mn-lt"/>
              </a:rPr>
              <a:t>BHP</a:t>
            </a:r>
            <a:endParaRPr lang="pl-PL" sz="4800" noProof="0" dirty="0">
              <a:latin typeface="+mn-lt"/>
            </a:endParaRPr>
          </a:p>
        </p:txBody>
      </p:sp>
      <p:sp>
        <p:nvSpPr>
          <p:cNvPr id="3" name="Podtytuł 2">
            <a:extLst>
              <a:ext uri="{FF2B5EF4-FFF2-40B4-BE49-F238E27FC236}">
                <a16:creationId xmlns:a16="http://schemas.microsoft.com/office/drawing/2014/main" id="{730BF57D-F8D3-998F-D2FD-721E66C30DE8}"/>
              </a:ext>
            </a:extLst>
          </p:cNvPr>
          <p:cNvSpPr>
            <a:spLocks noGrp="1"/>
          </p:cNvSpPr>
          <p:nvPr>
            <p:ph type="subTitle" idx="1"/>
          </p:nvPr>
        </p:nvSpPr>
        <p:spPr>
          <a:xfrm>
            <a:off x="325654" y="1435255"/>
            <a:ext cx="11391864" cy="5135227"/>
          </a:xfrm>
        </p:spPr>
        <p:txBody>
          <a:bodyPr>
            <a:noAutofit/>
          </a:bodyPr>
          <a:lstStyle/>
          <a:p>
            <a:pPr marL="171450" indent="-171450" algn="just">
              <a:lnSpc>
                <a:spcPct val="100000"/>
              </a:lnSpc>
              <a:spcAft>
                <a:spcPts val="1000"/>
              </a:spcAft>
              <a:buFont typeface="Arial" panose="020B0604020202020204" pitchFamily="34" charset="0"/>
              <a:buChar char="•"/>
            </a:pPr>
            <a:r>
              <a:rPr lang="pl-PL" sz="1600" dirty="0"/>
              <a:t>Montaż osprzętu nn może wykonywać jedynie osoba posiadająca odpowiednie kwalifikacje oraz aktualne szkolenie BHP.</a:t>
            </a:r>
          </a:p>
          <a:p>
            <a:pPr marL="171450" indent="-171450" algn="just">
              <a:lnSpc>
                <a:spcPct val="100000"/>
              </a:lnSpc>
              <a:spcAft>
                <a:spcPts val="1000"/>
              </a:spcAft>
              <a:buFont typeface="Arial" panose="020B0604020202020204" pitchFamily="34" charset="0"/>
              <a:buChar char="•"/>
            </a:pPr>
            <a:r>
              <a:rPr lang="pl-PL" sz="1600" dirty="0"/>
              <a:t>Należy oznaczyć i zabezpieczyć obszar montażu przed dostępem osób niepowołanych oraz potencjalnymi zagrożeniami.</a:t>
            </a:r>
          </a:p>
          <a:p>
            <a:pPr marL="171450" indent="-171450" algn="just">
              <a:lnSpc>
                <a:spcPct val="100000"/>
              </a:lnSpc>
              <a:spcAft>
                <a:spcPts val="1000"/>
              </a:spcAft>
              <a:buFont typeface="Arial" panose="020B0604020202020204" pitchFamily="34" charset="0"/>
              <a:buChar char="•"/>
            </a:pPr>
            <a:r>
              <a:rPr lang="pl-PL" sz="1600" dirty="0"/>
              <a:t>Przed przystąpieniem do pracy konieczne jest sprawdzenie i odłączenie napięcia, aby zapobiec ryzyku porażenia prądem.</a:t>
            </a:r>
          </a:p>
          <a:p>
            <a:pPr marL="171450" indent="-171450" algn="just">
              <a:lnSpc>
                <a:spcPct val="100000"/>
              </a:lnSpc>
              <a:spcAft>
                <a:spcPts val="1000"/>
              </a:spcAft>
              <a:buFont typeface="Arial" panose="020B0604020202020204" pitchFamily="34" charset="0"/>
              <a:buChar char="•"/>
            </a:pPr>
            <a:r>
              <a:rPr lang="pl-PL" sz="1600" dirty="0"/>
              <a:t>Obowiązkowe jest stosowanie odzieży ochronnej, rękawic, okularów ochronnych oraz sprawnych narzędzi.</a:t>
            </a:r>
          </a:p>
          <a:p>
            <a:pPr marL="171450" indent="-171450" algn="just">
              <a:lnSpc>
                <a:spcPct val="100000"/>
              </a:lnSpc>
              <a:spcAft>
                <a:spcPts val="1000"/>
              </a:spcAft>
              <a:buFont typeface="Arial" panose="020B0604020202020204" pitchFamily="34" charset="0"/>
              <a:buChar char="•"/>
            </a:pPr>
            <a:r>
              <a:rPr lang="pl-PL" sz="1600" dirty="0"/>
              <a:t>Montowany osprzęt nn powinien być zgodny z normami technicznymi i posiadać wymagane certyfikaty bezpieczeństwa.</a:t>
            </a:r>
          </a:p>
          <a:p>
            <a:pPr marL="171450" indent="-171450" algn="just">
              <a:lnSpc>
                <a:spcPct val="100000"/>
              </a:lnSpc>
              <a:spcAft>
                <a:spcPts val="1000"/>
              </a:spcAft>
              <a:buFont typeface="Arial" panose="020B0604020202020204" pitchFamily="34" charset="0"/>
              <a:buChar char="•"/>
            </a:pPr>
            <a:r>
              <a:rPr lang="pl-PL" sz="1600" dirty="0"/>
              <a:t>Producenci mogą w produktach wprowadzać zmiany technologiczne w związku z tym KAŻDORAZOWO zależy zapoznać się z instrukcją montażu.</a:t>
            </a:r>
          </a:p>
          <a:p>
            <a:pPr marL="171450" indent="-171450" algn="just">
              <a:lnSpc>
                <a:spcPct val="100000"/>
              </a:lnSpc>
              <a:spcAft>
                <a:spcPts val="1000"/>
              </a:spcAft>
              <a:buFont typeface="Arial" panose="020B0604020202020204" pitchFamily="34" charset="0"/>
              <a:buChar char="•"/>
            </a:pPr>
            <a:r>
              <a:rPr lang="pl-PL" sz="1600" dirty="0"/>
              <a:t>Prace należy przeprowadzać zgodnie z wytycznymi technologicznymi, unikając pośpiechu i chaotycznego działania.</a:t>
            </a:r>
          </a:p>
          <a:p>
            <a:pPr marL="171450" indent="-171450" algn="just">
              <a:lnSpc>
                <a:spcPct val="100000"/>
              </a:lnSpc>
              <a:spcAft>
                <a:spcPts val="1000"/>
              </a:spcAft>
              <a:buFont typeface="Arial" panose="020B0604020202020204" pitchFamily="34" charset="0"/>
              <a:buChar char="•"/>
            </a:pPr>
            <a:r>
              <a:rPr lang="pl-PL" sz="1600" dirty="0"/>
              <a:t>Po zakończeniu prac konieczne jest dokładne sprawdzenia poprawności wykonanych prac oraz przeprowadzenie testów i pomiarów.</a:t>
            </a:r>
          </a:p>
        </p:txBody>
      </p:sp>
    </p:spTree>
    <p:extLst>
      <p:ext uri="{BB962C8B-B14F-4D97-AF65-F5344CB8AC3E}">
        <p14:creationId xmlns:p14="http://schemas.microsoft.com/office/powerpoint/2010/main" val="394455265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44CF8-F7ED-75F1-710E-AF3BBEEB5BC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9DF06B3-7A65-FCF8-FBF8-9CA9D6DF703B}"/>
              </a:ext>
            </a:extLst>
          </p:cNvPr>
          <p:cNvSpPr>
            <a:spLocks noGrp="1"/>
          </p:cNvSpPr>
          <p:nvPr>
            <p:ph type="ctrTitle"/>
          </p:nvPr>
        </p:nvSpPr>
        <p:spPr>
          <a:xfrm>
            <a:off x="365759" y="400468"/>
            <a:ext cx="11540691" cy="841191"/>
          </a:xfrm>
        </p:spPr>
        <p:txBody>
          <a:bodyPr>
            <a:noAutofit/>
          </a:bodyPr>
          <a:lstStyle/>
          <a:p>
            <a:r>
              <a:rPr lang="pl-PL" sz="4000" dirty="0">
                <a:latin typeface="+mn-lt"/>
              </a:rPr>
              <a:t>Kody oznaczeń kabli elektrycznych według </a:t>
            </a:r>
            <a:br>
              <a:rPr lang="pl-PL" sz="4000" dirty="0">
                <a:latin typeface="+mn-lt"/>
              </a:rPr>
            </a:br>
            <a:r>
              <a:rPr lang="pl-PL" sz="4000" dirty="0">
                <a:latin typeface="+mn-lt"/>
              </a:rPr>
              <a:t>DIN VDE 0271/0276</a:t>
            </a:r>
            <a:endParaRPr lang="pl-PL" sz="4000" noProof="0" dirty="0">
              <a:latin typeface="+mn-lt"/>
            </a:endParaRPr>
          </a:p>
        </p:txBody>
      </p:sp>
      <p:sp>
        <p:nvSpPr>
          <p:cNvPr id="3" name="pole tekstowe 2">
            <a:extLst>
              <a:ext uri="{FF2B5EF4-FFF2-40B4-BE49-F238E27FC236}">
                <a16:creationId xmlns:a16="http://schemas.microsoft.com/office/drawing/2014/main" id="{636FDF07-47CB-6905-DF92-68AF573C6390}"/>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http://helukabel.pl/wp-content/uploads/2020/10/Kody-oznaczen-dla-kabli-i-przewodow.pdf</a:t>
            </a:r>
            <a:r>
              <a:rPr lang="pl-PL" sz="1050" dirty="0"/>
              <a:t> </a:t>
            </a:r>
          </a:p>
        </p:txBody>
      </p:sp>
      <p:pic>
        <p:nvPicPr>
          <p:cNvPr id="9" name="Obraz 8">
            <a:extLst>
              <a:ext uri="{FF2B5EF4-FFF2-40B4-BE49-F238E27FC236}">
                <a16:creationId xmlns:a16="http://schemas.microsoft.com/office/drawing/2014/main" id="{7E8D13E8-401D-4A6D-7AAC-C203AC5E3A05}"/>
              </a:ext>
            </a:extLst>
          </p:cNvPr>
          <p:cNvPicPr>
            <a:picLocks noChangeAspect="1"/>
          </p:cNvPicPr>
          <p:nvPr/>
        </p:nvPicPr>
        <p:blipFill>
          <a:blip r:embed="rId3"/>
          <a:stretch>
            <a:fillRect/>
          </a:stretch>
        </p:blipFill>
        <p:spPr>
          <a:xfrm>
            <a:off x="365759" y="1728879"/>
            <a:ext cx="11126753" cy="743054"/>
          </a:xfrm>
          <a:prstGeom prst="rect">
            <a:avLst/>
          </a:prstGeom>
        </p:spPr>
      </p:pic>
      <p:pic>
        <p:nvPicPr>
          <p:cNvPr id="12" name="Obraz 11">
            <a:extLst>
              <a:ext uri="{FF2B5EF4-FFF2-40B4-BE49-F238E27FC236}">
                <a16:creationId xmlns:a16="http://schemas.microsoft.com/office/drawing/2014/main" id="{6EACCF0B-A3E6-E988-63A8-2672A6A84B48}"/>
              </a:ext>
            </a:extLst>
          </p:cNvPr>
          <p:cNvPicPr>
            <a:picLocks noChangeAspect="1"/>
          </p:cNvPicPr>
          <p:nvPr/>
        </p:nvPicPr>
        <p:blipFill>
          <a:blip r:embed="rId4"/>
          <a:stretch>
            <a:fillRect/>
          </a:stretch>
        </p:blipFill>
        <p:spPr>
          <a:xfrm>
            <a:off x="588552" y="2973921"/>
            <a:ext cx="3810532" cy="2686425"/>
          </a:xfrm>
          <a:prstGeom prst="rect">
            <a:avLst/>
          </a:prstGeom>
        </p:spPr>
      </p:pic>
      <p:pic>
        <p:nvPicPr>
          <p:cNvPr id="14" name="Obraz 13">
            <a:extLst>
              <a:ext uri="{FF2B5EF4-FFF2-40B4-BE49-F238E27FC236}">
                <a16:creationId xmlns:a16="http://schemas.microsoft.com/office/drawing/2014/main" id="{FCE22491-EF8D-BCF9-B35C-93DE1E59F6A7}"/>
              </a:ext>
            </a:extLst>
          </p:cNvPr>
          <p:cNvPicPr>
            <a:picLocks noChangeAspect="1"/>
          </p:cNvPicPr>
          <p:nvPr/>
        </p:nvPicPr>
        <p:blipFill>
          <a:blip r:embed="rId5"/>
          <a:stretch>
            <a:fillRect/>
          </a:stretch>
        </p:blipFill>
        <p:spPr>
          <a:xfrm>
            <a:off x="5582150" y="2764341"/>
            <a:ext cx="5239481" cy="3105583"/>
          </a:xfrm>
          <a:prstGeom prst="rect">
            <a:avLst/>
          </a:prstGeom>
        </p:spPr>
      </p:pic>
    </p:spTree>
    <p:extLst>
      <p:ext uri="{BB962C8B-B14F-4D97-AF65-F5344CB8AC3E}">
        <p14:creationId xmlns:p14="http://schemas.microsoft.com/office/powerpoint/2010/main" val="7777686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0ACE2-7F18-7482-4352-F817ED7ECE0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846CF51-DA5B-C35F-B79C-F6855EFDC399}"/>
              </a:ext>
            </a:extLst>
          </p:cNvPr>
          <p:cNvSpPr>
            <a:spLocks noGrp="1"/>
          </p:cNvSpPr>
          <p:nvPr>
            <p:ph type="ctrTitle"/>
          </p:nvPr>
        </p:nvSpPr>
        <p:spPr>
          <a:xfrm>
            <a:off x="365759" y="400468"/>
            <a:ext cx="11540691" cy="841191"/>
          </a:xfrm>
        </p:spPr>
        <p:txBody>
          <a:bodyPr>
            <a:noAutofit/>
          </a:bodyPr>
          <a:lstStyle/>
          <a:p>
            <a:r>
              <a:rPr lang="pl-PL" sz="4000" dirty="0">
                <a:latin typeface="+mn-lt"/>
              </a:rPr>
              <a:t>Kody oznaczeń kabli elektrycznych według </a:t>
            </a:r>
            <a:br>
              <a:rPr lang="pl-PL" sz="4000" dirty="0">
                <a:latin typeface="+mn-lt"/>
              </a:rPr>
            </a:br>
            <a:r>
              <a:rPr lang="pl-PL" sz="4000" dirty="0">
                <a:latin typeface="+mn-lt"/>
              </a:rPr>
              <a:t>DIN VDE 0271/0276</a:t>
            </a:r>
            <a:endParaRPr lang="pl-PL" sz="4000" noProof="0" dirty="0">
              <a:latin typeface="+mn-lt"/>
            </a:endParaRPr>
          </a:p>
        </p:txBody>
      </p:sp>
      <p:sp>
        <p:nvSpPr>
          <p:cNvPr id="3" name="pole tekstowe 2">
            <a:extLst>
              <a:ext uri="{FF2B5EF4-FFF2-40B4-BE49-F238E27FC236}">
                <a16:creationId xmlns:a16="http://schemas.microsoft.com/office/drawing/2014/main" id="{14090FEA-7F2C-EC89-70A1-A8C250259086}"/>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http://helukabel.pl/wp-content/uploads/2020/10/Kody-oznaczen-dla-kabli-i-przewodow.pdf</a:t>
            </a:r>
            <a:r>
              <a:rPr lang="pl-PL" sz="1050" dirty="0"/>
              <a:t> </a:t>
            </a:r>
          </a:p>
        </p:txBody>
      </p:sp>
      <p:pic>
        <p:nvPicPr>
          <p:cNvPr id="9" name="Obraz 8">
            <a:extLst>
              <a:ext uri="{FF2B5EF4-FFF2-40B4-BE49-F238E27FC236}">
                <a16:creationId xmlns:a16="http://schemas.microsoft.com/office/drawing/2014/main" id="{50BE8A73-E910-1DA9-7072-3738615E0D6A}"/>
              </a:ext>
            </a:extLst>
          </p:cNvPr>
          <p:cNvPicPr>
            <a:picLocks noChangeAspect="1"/>
          </p:cNvPicPr>
          <p:nvPr/>
        </p:nvPicPr>
        <p:blipFill>
          <a:blip r:embed="rId3"/>
          <a:stretch>
            <a:fillRect/>
          </a:stretch>
        </p:blipFill>
        <p:spPr>
          <a:xfrm>
            <a:off x="365759" y="1566954"/>
            <a:ext cx="11126753" cy="743054"/>
          </a:xfrm>
          <a:prstGeom prst="rect">
            <a:avLst/>
          </a:prstGeom>
        </p:spPr>
      </p:pic>
      <p:pic>
        <p:nvPicPr>
          <p:cNvPr id="5" name="Obraz 4">
            <a:extLst>
              <a:ext uri="{FF2B5EF4-FFF2-40B4-BE49-F238E27FC236}">
                <a16:creationId xmlns:a16="http://schemas.microsoft.com/office/drawing/2014/main" id="{DDD765BD-F01D-143C-9928-FB0B4FCF3F6B}"/>
              </a:ext>
            </a:extLst>
          </p:cNvPr>
          <p:cNvPicPr>
            <a:picLocks noChangeAspect="1"/>
          </p:cNvPicPr>
          <p:nvPr/>
        </p:nvPicPr>
        <p:blipFill>
          <a:blip r:embed="rId4"/>
          <a:stretch>
            <a:fillRect/>
          </a:stretch>
        </p:blipFill>
        <p:spPr>
          <a:xfrm>
            <a:off x="460070" y="2532254"/>
            <a:ext cx="4363059" cy="3467584"/>
          </a:xfrm>
          <a:prstGeom prst="rect">
            <a:avLst/>
          </a:prstGeom>
        </p:spPr>
      </p:pic>
      <p:pic>
        <p:nvPicPr>
          <p:cNvPr id="7" name="Obraz 6">
            <a:extLst>
              <a:ext uri="{FF2B5EF4-FFF2-40B4-BE49-F238E27FC236}">
                <a16:creationId xmlns:a16="http://schemas.microsoft.com/office/drawing/2014/main" id="{313B5529-D218-B16A-826F-E65C4F75C02A}"/>
              </a:ext>
            </a:extLst>
          </p:cNvPr>
          <p:cNvPicPr>
            <a:picLocks noChangeAspect="1"/>
          </p:cNvPicPr>
          <p:nvPr/>
        </p:nvPicPr>
        <p:blipFill>
          <a:blip r:embed="rId5"/>
          <a:stretch>
            <a:fillRect/>
          </a:stretch>
        </p:blipFill>
        <p:spPr>
          <a:xfrm>
            <a:off x="7646213" y="2532254"/>
            <a:ext cx="2829320" cy="3343742"/>
          </a:xfrm>
          <a:prstGeom prst="rect">
            <a:avLst/>
          </a:prstGeom>
        </p:spPr>
      </p:pic>
    </p:spTree>
    <p:extLst>
      <p:ext uri="{BB962C8B-B14F-4D97-AF65-F5344CB8AC3E}">
        <p14:creationId xmlns:p14="http://schemas.microsoft.com/office/powerpoint/2010/main" val="14730236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0DD71-CF1D-15D4-901E-77D9F5E9121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291BF78-2C57-467E-EE89-2710962A5B67}"/>
              </a:ext>
            </a:extLst>
          </p:cNvPr>
          <p:cNvSpPr>
            <a:spLocks noGrp="1"/>
          </p:cNvSpPr>
          <p:nvPr>
            <p:ph type="ctrTitle"/>
          </p:nvPr>
        </p:nvSpPr>
        <p:spPr>
          <a:xfrm>
            <a:off x="365759" y="400468"/>
            <a:ext cx="11540691" cy="841191"/>
          </a:xfrm>
        </p:spPr>
        <p:txBody>
          <a:bodyPr>
            <a:noAutofit/>
          </a:bodyPr>
          <a:lstStyle/>
          <a:p>
            <a:r>
              <a:rPr lang="pl-PL" sz="4000" dirty="0">
                <a:latin typeface="+mn-lt"/>
              </a:rPr>
              <a:t>Kody oznaczeń kabli elektrycznych według </a:t>
            </a:r>
            <a:br>
              <a:rPr lang="pl-PL" sz="4000" dirty="0">
                <a:latin typeface="+mn-lt"/>
              </a:rPr>
            </a:br>
            <a:r>
              <a:rPr lang="pl-PL" sz="4000" dirty="0">
                <a:latin typeface="+mn-lt"/>
              </a:rPr>
              <a:t>DIN VDE 0271/0276</a:t>
            </a:r>
            <a:endParaRPr lang="pl-PL" sz="4000" noProof="0" dirty="0">
              <a:latin typeface="+mn-lt"/>
            </a:endParaRPr>
          </a:p>
        </p:txBody>
      </p:sp>
      <p:sp>
        <p:nvSpPr>
          <p:cNvPr id="3" name="pole tekstowe 2">
            <a:extLst>
              <a:ext uri="{FF2B5EF4-FFF2-40B4-BE49-F238E27FC236}">
                <a16:creationId xmlns:a16="http://schemas.microsoft.com/office/drawing/2014/main" id="{B83CFC15-E097-32D5-B0F0-75AFC39AF460}"/>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http://helukabel.pl/wp-content/uploads/2020/10/Kody-oznaczen-dla-kabli-i-przewodow.pdf</a:t>
            </a:r>
            <a:r>
              <a:rPr lang="pl-PL" sz="1050" dirty="0"/>
              <a:t> </a:t>
            </a:r>
          </a:p>
        </p:txBody>
      </p:sp>
      <p:pic>
        <p:nvPicPr>
          <p:cNvPr id="9" name="Obraz 8">
            <a:extLst>
              <a:ext uri="{FF2B5EF4-FFF2-40B4-BE49-F238E27FC236}">
                <a16:creationId xmlns:a16="http://schemas.microsoft.com/office/drawing/2014/main" id="{2CE8DFD5-BDE3-BC6F-D085-17357994FAF7}"/>
              </a:ext>
            </a:extLst>
          </p:cNvPr>
          <p:cNvPicPr>
            <a:picLocks noChangeAspect="1"/>
          </p:cNvPicPr>
          <p:nvPr/>
        </p:nvPicPr>
        <p:blipFill>
          <a:blip r:embed="rId3"/>
          <a:stretch>
            <a:fillRect/>
          </a:stretch>
        </p:blipFill>
        <p:spPr>
          <a:xfrm>
            <a:off x="365759" y="1709829"/>
            <a:ext cx="11126753" cy="743054"/>
          </a:xfrm>
          <a:prstGeom prst="rect">
            <a:avLst/>
          </a:prstGeom>
        </p:spPr>
      </p:pic>
      <p:pic>
        <p:nvPicPr>
          <p:cNvPr id="6" name="Obraz 5">
            <a:extLst>
              <a:ext uri="{FF2B5EF4-FFF2-40B4-BE49-F238E27FC236}">
                <a16:creationId xmlns:a16="http://schemas.microsoft.com/office/drawing/2014/main" id="{0F8AF35F-3646-D4F6-E93D-648855D60090}"/>
              </a:ext>
            </a:extLst>
          </p:cNvPr>
          <p:cNvPicPr>
            <a:picLocks noChangeAspect="1"/>
          </p:cNvPicPr>
          <p:nvPr/>
        </p:nvPicPr>
        <p:blipFill>
          <a:blip r:embed="rId4"/>
          <a:stretch>
            <a:fillRect/>
          </a:stretch>
        </p:blipFill>
        <p:spPr>
          <a:xfrm>
            <a:off x="551676" y="3004655"/>
            <a:ext cx="11088647" cy="2067213"/>
          </a:xfrm>
          <a:prstGeom prst="rect">
            <a:avLst/>
          </a:prstGeom>
        </p:spPr>
      </p:pic>
    </p:spTree>
    <p:extLst>
      <p:ext uri="{BB962C8B-B14F-4D97-AF65-F5344CB8AC3E}">
        <p14:creationId xmlns:p14="http://schemas.microsoft.com/office/powerpoint/2010/main" val="17627752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77559-4C62-F250-BF92-7BD2D9149D53}"/>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6B2CEC7-A743-50EA-C43C-20228964B173}"/>
              </a:ext>
            </a:extLst>
          </p:cNvPr>
          <p:cNvSpPr>
            <a:spLocks noGrp="1"/>
          </p:cNvSpPr>
          <p:nvPr>
            <p:ph type="ctrTitle"/>
          </p:nvPr>
        </p:nvSpPr>
        <p:spPr>
          <a:xfrm>
            <a:off x="365759" y="457618"/>
            <a:ext cx="11540691" cy="841191"/>
          </a:xfrm>
        </p:spPr>
        <p:txBody>
          <a:bodyPr>
            <a:normAutofit fontScale="90000"/>
          </a:bodyPr>
          <a:lstStyle/>
          <a:p>
            <a:r>
              <a:rPr lang="pl-PL" sz="4800" dirty="0">
                <a:latin typeface="+mn-lt"/>
              </a:rPr>
              <a:t>Kody oznaczeń kabli telefonicznych, </a:t>
            </a:r>
            <a:br>
              <a:rPr lang="pl-PL" sz="4800" dirty="0">
                <a:latin typeface="+mn-lt"/>
              </a:rPr>
            </a:br>
            <a:r>
              <a:rPr lang="pl-PL" sz="4800" dirty="0">
                <a:latin typeface="+mn-lt"/>
              </a:rPr>
              <a:t>kabli złączowych oraz splecionych drutów</a:t>
            </a:r>
            <a:endParaRPr lang="pl-PL" sz="4800" noProof="0" dirty="0">
              <a:latin typeface="+mn-lt"/>
            </a:endParaRPr>
          </a:p>
        </p:txBody>
      </p:sp>
      <p:sp>
        <p:nvSpPr>
          <p:cNvPr id="3" name="pole tekstowe 2">
            <a:extLst>
              <a:ext uri="{FF2B5EF4-FFF2-40B4-BE49-F238E27FC236}">
                <a16:creationId xmlns:a16="http://schemas.microsoft.com/office/drawing/2014/main" id="{4E53F1CA-FFC6-6EDD-CE2B-34CB77DB6D87}"/>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http://helukabel.pl/wp-content/uploads/2020/10/Kody-oznaczen-dla-kabli-i-przewodow.pdf</a:t>
            </a:r>
            <a:r>
              <a:rPr lang="pl-PL" sz="1050" dirty="0"/>
              <a:t> </a:t>
            </a:r>
          </a:p>
        </p:txBody>
      </p:sp>
      <p:pic>
        <p:nvPicPr>
          <p:cNvPr id="8" name="Obraz 7">
            <a:extLst>
              <a:ext uri="{FF2B5EF4-FFF2-40B4-BE49-F238E27FC236}">
                <a16:creationId xmlns:a16="http://schemas.microsoft.com/office/drawing/2014/main" id="{8012694C-04FE-E138-A1AD-C33442A31F02}"/>
              </a:ext>
            </a:extLst>
          </p:cNvPr>
          <p:cNvPicPr>
            <a:picLocks noChangeAspect="1"/>
          </p:cNvPicPr>
          <p:nvPr/>
        </p:nvPicPr>
        <p:blipFill>
          <a:blip r:embed="rId3"/>
          <a:stretch>
            <a:fillRect/>
          </a:stretch>
        </p:blipFill>
        <p:spPr>
          <a:xfrm>
            <a:off x="791833" y="1505042"/>
            <a:ext cx="10688542" cy="752580"/>
          </a:xfrm>
          <a:prstGeom prst="rect">
            <a:avLst/>
          </a:prstGeom>
        </p:spPr>
      </p:pic>
      <p:pic>
        <p:nvPicPr>
          <p:cNvPr id="13" name="Obraz 12">
            <a:extLst>
              <a:ext uri="{FF2B5EF4-FFF2-40B4-BE49-F238E27FC236}">
                <a16:creationId xmlns:a16="http://schemas.microsoft.com/office/drawing/2014/main" id="{716AFCC4-367C-2B72-B71F-FA39D9A92CD4}"/>
              </a:ext>
            </a:extLst>
          </p:cNvPr>
          <p:cNvPicPr>
            <a:picLocks noChangeAspect="1"/>
          </p:cNvPicPr>
          <p:nvPr/>
        </p:nvPicPr>
        <p:blipFill>
          <a:blip r:embed="rId4"/>
          <a:stretch>
            <a:fillRect/>
          </a:stretch>
        </p:blipFill>
        <p:spPr>
          <a:xfrm>
            <a:off x="3128548" y="2633302"/>
            <a:ext cx="5934903" cy="3581900"/>
          </a:xfrm>
          <a:prstGeom prst="rect">
            <a:avLst/>
          </a:prstGeom>
        </p:spPr>
      </p:pic>
    </p:spTree>
    <p:extLst>
      <p:ext uri="{BB962C8B-B14F-4D97-AF65-F5344CB8AC3E}">
        <p14:creationId xmlns:p14="http://schemas.microsoft.com/office/powerpoint/2010/main" val="2859511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A4932-7D82-70E9-8133-3D4977D7F01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A3FA878-D6F8-2661-D54C-A49F9CA42EA3}"/>
              </a:ext>
            </a:extLst>
          </p:cNvPr>
          <p:cNvSpPr>
            <a:spLocks noGrp="1"/>
          </p:cNvSpPr>
          <p:nvPr>
            <p:ph type="ctrTitle"/>
          </p:nvPr>
        </p:nvSpPr>
        <p:spPr>
          <a:xfrm>
            <a:off x="365759" y="552868"/>
            <a:ext cx="11540691" cy="841191"/>
          </a:xfrm>
        </p:spPr>
        <p:txBody>
          <a:bodyPr>
            <a:normAutofit fontScale="90000"/>
          </a:bodyPr>
          <a:lstStyle/>
          <a:p>
            <a:r>
              <a:rPr lang="pl-PL" sz="4800" dirty="0">
                <a:latin typeface="+mn-lt"/>
              </a:rPr>
              <a:t>Kody oznaczeń kabli telefonicznych, </a:t>
            </a:r>
            <a:br>
              <a:rPr lang="pl-PL" sz="4800" dirty="0">
                <a:latin typeface="+mn-lt"/>
              </a:rPr>
            </a:br>
            <a:r>
              <a:rPr lang="pl-PL" sz="4800" dirty="0">
                <a:latin typeface="+mn-lt"/>
              </a:rPr>
              <a:t>kabli złączowych oraz splecionych drutów</a:t>
            </a:r>
            <a:endParaRPr lang="pl-PL" sz="4800" noProof="0" dirty="0">
              <a:latin typeface="+mn-lt"/>
            </a:endParaRPr>
          </a:p>
        </p:txBody>
      </p:sp>
      <p:sp>
        <p:nvSpPr>
          <p:cNvPr id="3" name="pole tekstowe 2">
            <a:extLst>
              <a:ext uri="{FF2B5EF4-FFF2-40B4-BE49-F238E27FC236}">
                <a16:creationId xmlns:a16="http://schemas.microsoft.com/office/drawing/2014/main" id="{31EEF3DD-A579-E63C-61D8-090A587935A9}"/>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http://helukabel.pl/wp-content/uploads/2020/10/Kody-oznaczen-dla-kabli-i-przewodow.pdf</a:t>
            </a:r>
            <a:r>
              <a:rPr lang="pl-PL" sz="1050" dirty="0"/>
              <a:t> </a:t>
            </a:r>
          </a:p>
        </p:txBody>
      </p:sp>
      <p:pic>
        <p:nvPicPr>
          <p:cNvPr id="8" name="Obraz 7">
            <a:extLst>
              <a:ext uri="{FF2B5EF4-FFF2-40B4-BE49-F238E27FC236}">
                <a16:creationId xmlns:a16="http://schemas.microsoft.com/office/drawing/2014/main" id="{CC987577-C97F-7223-57F0-C1DC6A8917F0}"/>
              </a:ext>
            </a:extLst>
          </p:cNvPr>
          <p:cNvPicPr>
            <a:picLocks noChangeAspect="1"/>
          </p:cNvPicPr>
          <p:nvPr/>
        </p:nvPicPr>
        <p:blipFill>
          <a:blip r:embed="rId3"/>
          <a:stretch>
            <a:fillRect/>
          </a:stretch>
        </p:blipFill>
        <p:spPr>
          <a:xfrm>
            <a:off x="791833" y="1657442"/>
            <a:ext cx="10688542" cy="752580"/>
          </a:xfrm>
          <a:prstGeom prst="rect">
            <a:avLst/>
          </a:prstGeom>
        </p:spPr>
      </p:pic>
      <p:pic>
        <p:nvPicPr>
          <p:cNvPr id="5" name="Obraz 4">
            <a:extLst>
              <a:ext uri="{FF2B5EF4-FFF2-40B4-BE49-F238E27FC236}">
                <a16:creationId xmlns:a16="http://schemas.microsoft.com/office/drawing/2014/main" id="{0C0DCEFE-AEA1-74A2-63E6-12BA1AF2FDE3}"/>
              </a:ext>
            </a:extLst>
          </p:cNvPr>
          <p:cNvPicPr>
            <a:picLocks noChangeAspect="1"/>
          </p:cNvPicPr>
          <p:nvPr/>
        </p:nvPicPr>
        <p:blipFill>
          <a:blip r:embed="rId4"/>
          <a:stretch>
            <a:fillRect/>
          </a:stretch>
        </p:blipFill>
        <p:spPr>
          <a:xfrm>
            <a:off x="2623695" y="2813680"/>
            <a:ext cx="6335009" cy="3372321"/>
          </a:xfrm>
          <a:prstGeom prst="rect">
            <a:avLst/>
          </a:prstGeom>
        </p:spPr>
      </p:pic>
    </p:spTree>
    <p:extLst>
      <p:ext uri="{BB962C8B-B14F-4D97-AF65-F5344CB8AC3E}">
        <p14:creationId xmlns:p14="http://schemas.microsoft.com/office/powerpoint/2010/main" val="39012082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D779B-0CEF-08F9-B499-0D43256E104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92047D3-5FCF-B716-B58E-0B028107D0DF}"/>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Kody oznaczeń kabli telefonicznych, </a:t>
            </a:r>
            <a:br>
              <a:rPr lang="pl-PL" sz="4800" dirty="0">
                <a:latin typeface="+mn-lt"/>
              </a:rPr>
            </a:br>
            <a:r>
              <a:rPr lang="pl-PL" sz="4800" dirty="0">
                <a:latin typeface="+mn-lt"/>
              </a:rPr>
              <a:t>kabli złączowych oraz splecionych drutów</a:t>
            </a:r>
            <a:endParaRPr lang="pl-PL" sz="4800" noProof="0" dirty="0">
              <a:latin typeface="+mn-lt"/>
            </a:endParaRPr>
          </a:p>
        </p:txBody>
      </p:sp>
      <p:sp>
        <p:nvSpPr>
          <p:cNvPr id="3" name="pole tekstowe 2">
            <a:extLst>
              <a:ext uri="{FF2B5EF4-FFF2-40B4-BE49-F238E27FC236}">
                <a16:creationId xmlns:a16="http://schemas.microsoft.com/office/drawing/2014/main" id="{F9C5653E-89B4-3A1B-C820-1252BF298123}"/>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http://helukabel.pl/wp-content/uploads/2020/10/Kody-oznaczen-dla-kabli-i-przewodow.pdf</a:t>
            </a:r>
            <a:r>
              <a:rPr lang="pl-PL" sz="1050" dirty="0"/>
              <a:t> </a:t>
            </a:r>
          </a:p>
        </p:txBody>
      </p:sp>
      <p:pic>
        <p:nvPicPr>
          <p:cNvPr id="8" name="Obraz 7">
            <a:extLst>
              <a:ext uri="{FF2B5EF4-FFF2-40B4-BE49-F238E27FC236}">
                <a16:creationId xmlns:a16="http://schemas.microsoft.com/office/drawing/2014/main" id="{0A0365A6-ADD4-3642-16BE-8CEFA7300EC3}"/>
              </a:ext>
            </a:extLst>
          </p:cNvPr>
          <p:cNvPicPr>
            <a:picLocks noChangeAspect="1"/>
          </p:cNvPicPr>
          <p:nvPr/>
        </p:nvPicPr>
        <p:blipFill>
          <a:blip r:embed="rId3"/>
          <a:stretch>
            <a:fillRect/>
          </a:stretch>
        </p:blipFill>
        <p:spPr>
          <a:xfrm>
            <a:off x="791833" y="1581242"/>
            <a:ext cx="10688542" cy="752580"/>
          </a:xfrm>
          <a:prstGeom prst="rect">
            <a:avLst/>
          </a:prstGeom>
        </p:spPr>
      </p:pic>
      <p:pic>
        <p:nvPicPr>
          <p:cNvPr id="6" name="Obraz 5">
            <a:extLst>
              <a:ext uri="{FF2B5EF4-FFF2-40B4-BE49-F238E27FC236}">
                <a16:creationId xmlns:a16="http://schemas.microsoft.com/office/drawing/2014/main" id="{640391CC-A4F1-449C-A6AE-FBD1D489DD43}"/>
              </a:ext>
            </a:extLst>
          </p:cNvPr>
          <p:cNvPicPr>
            <a:picLocks noChangeAspect="1"/>
          </p:cNvPicPr>
          <p:nvPr/>
        </p:nvPicPr>
        <p:blipFill>
          <a:blip r:embed="rId4"/>
          <a:stretch>
            <a:fillRect/>
          </a:stretch>
        </p:blipFill>
        <p:spPr>
          <a:xfrm>
            <a:off x="2801796" y="2895265"/>
            <a:ext cx="6163535" cy="3210373"/>
          </a:xfrm>
          <a:prstGeom prst="rect">
            <a:avLst/>
          </a:prstGeom>
        </p:spPr>
      </p:pic>
    </p:spTree>
    <p:extLst>
      <p:ext uri="{BB962C8B-B14F-4D97-AF65-F5344CB8AC3E}">
        <p14:creationId xmlns:p14="http://schemas.microsoft.com/office/powerpoint/2010/main" val="48807624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7D616-8E2A-36AA-177D-D41DA9B895E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5D4E4B7-F0A8-2675-9BCE-D407261C050C}"/>
              </a:ext>
            </a:extLst>
          </p:cNvPr>
          <p:cNvSpPr>
            <a:spLocks noGrp="1"/>
          </p:cNvSpPr>
          <p:nvPr>
            <p:ph type="ctrTitle"/>
          </p:nvPr>
        </p:nvSpPr>
        <p:spPr>
          <a:xfrm>
            <a:off x="365759" y="486193"/>
            <a:ext cx="11540691" cy="841191"/>
          </a:xfrm>
        </p:spPr>
        <p:txBody>
          <a:bodyPr>
            <a:normAutofit fontScale="90000"/>
          </a:bodyPr>
          <a:lstStyle/>
          <a:p>
            <a:r>
              <a:rPr lang="pl-PL" sz="4800" dirty="0">
                <a:latin typeface="+mn-lt"/>
              </a:rPr>
              <a:t>Kody oznaczeń kabli telefonicznych, </a:t>
            </a:r>
            <a:br>
              <a:rPr lang="pl-PL" sz="4800" dirty="0">
                <a:latin typeface="+mn-lt"/>
              </a:rPr>
            </a:br>
            <a:r>
              <a:rPr lang="pl-PL" sz="4800" dirty="0">
                <a:latin typeface="+mn-lt"/>
              </a:rPr>
              <a:t>kabli złączowych oraz splecionych drutów</a:t>
            </a:r>
            <a:endParaRPr lang="pl-PL" sz="4800" noProof="0" dirty="0">
              <a:latin typeface="+mn-lt"/>
            </a:endParaRPr>
          </a:p>
        </p:txBody>
      </p:sp>
      <p:sp>
        <p:nvSpPr>
          <p:cNvPr id="3" name="pole tekstowe 2">
            <a:extLst>
              <a:ext uri="{FF2B5EF4-FFF2-40B4-BE49-F238E27FC236}">
                <a16:creationId xmlns:a16="http://schemas.microsoft.com/office/drawing/2014/main" id="{981D212B-B7E2-D2B4-15AC-AA1FB81DE434}"/>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http://helukabel.pl/wp-content/uploads/2020/10/Kody-oznaczen-dla-kabli-i-przewodow.pdf</a:t>
            </a:r>
            <a:r>
              <a:rPr lang="pl-PL" sz="1050" dirty="0"/>
              <a:t> </a:t>
            </a:r>
          </a:p>
        </p:txBody>
      </p:sp>
      <p:pic>
        <p:nvPicPr>
          <p:cNvPr id="8" name="Obraz 7">
            <a:extLst>
              <a:ext uri="{FF2B5EF4-FFF2-40B4-BE49-F238E27FC236}">
                <a16:creationId xmlns:a16="http://schemas.microsoft.com/office/drawing/2014/main" id="{EF984EEE-DB9F-9DC1-B778-A1AF0AE740AE}"/>
              </a:ext>
            </a:extLst>
          </p:cNvPr>
          <p:cNvPicPr>
            <a:picLocks noChangeAspect="1"/>
          </p:cNvPicPr>
          <p:nvPr/>
        </p:nvPicPr>
        <p:blipFill>
          <a:blip r:embed="rId3"/>
          <a:stretch>
            <a:fillRect/>
          </a:stretch>
        </p:blipFill>
        <p:spPr>
          <a:xfrm>
            <a:off x="791833" y="1533617"/>
            <a:ext cx="10688542" cy="752580"/>
          </a:xfrm>
          <a:prstGeom prst="rect">
            <a:avLst/>
          </a:prstGeom>
        </p:spPr>
      </p:pic>
      <p:pic>
        <p:nvPicPr>
          <p:cNvPr id="5" name="Obraz 4">
            <a:extLst>
              <a:ext uri="{FF2B5EF4-FFF2-40B4-BE49-F238E27FC236}">
                <a16:creationId xmlns:a16="http://schemas.microsoft.com/office/drawing/2014/main" id="{C55381D2-C9C8-BE75-067C-D257B18B6887}"/>
              </a:ext>
            </a:extLst>
          </p:cNvPr>
          <p:cNvPicPr>
            <a:picLocks noChangeAspect="1"/>
          </p:cNvPicPr>
          <p:nvPr/>
        </p:nvPicPr>
        <p:blipFill>
          <a:blip r:embed="rId4"/>
          <a:stretch>
            <a:fillRect/>
          </a:stretch>
        </p:blipFill>
        <p:spPr>
          <a:xfrm>
            <a:off x="2128284" y="2557936"/>
            <a:ext cx="7935432" cy="3543795"/>
          </a:xfrm>
          <a:prstGeom prst="rect">
            <a:avLst/>
          </a:prstGeom>
        </p:spPr>
      </p:pic>
    </p:spTree>
    <p:extLst>
      <p:ext uri="{BB962C8B-B14F-4D97-AF65-F5344CB8AC3E}">
        <p14:creationId xmlns:p14="http://schemas.microsoft.com/office/powerpoint/2010/main" val="31171810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C4702-B94F-1AE0-0320-6C6CAA362D4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F7340F5-F4FF-CC7B-FF01-6A1A5EE5E2A4}"/>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Kody oznaczeń kabli telefonicznych, </a:t>
            </a:r>
            <a:br>
              <a:rPr lang="pl-PL" sz="4800" dirty="0">
                <a:latin typeface="+mn-lt"/>
              </a:rPr>
            </a:br>
            <a:r>
              <a:rPr lang="pl-PL" sz="4800" dirty="0">
                <a:latin typeface="+mn-lt"/>
              </a:rPr>
              <a:t>kabli złączowych oraz splecionych drutów</a:t>
            </a:r>
            <a:endParaRPr lang="pl-PL" sz="4800" noProof="0" dirty="0">
              <a:latin typeface="+mn-lt"/>
            </a:endParaRPr>
          </a:p>
        </p:txBody>
      </p:sp>
      <p:sp>
        <p:nvSpPr>
          <p:cNvPr id="3" name="pole tekstowe 2">
            <a:extLst>
              <a:ext uri="{FF2B5EF4-FFF2-40B4-BE49-F238E27FC236}">
                <a16:creationId xmlns:a16="http://schemas.microsoft.com/office/drawing/2014/main" id="{AF030E11-9044-737D-3AB5-141BCDB13FF3}"/>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http://helukabel.pl/wp-content/uploads/2020/10/Kody-oznaczen-dla-kabli-i-przewodow.pdf</a:t>
            </a:r>
            <a:r>
              <a:rPr lang="pl-PL" sz="1050" dirty="0"/>
              <a:t> </a:t>
            </a:r>
          </a:p>
        </p:txBody>
      </p:sp>
      <p:pic>
        <p:nvPicPr>
          <p:cNvPr id="8" name="Obraz 7">
            <a:extLst>
              <a:ext uri="{FF2B5EF4-FFF2-40B4-BE49-F238E27FC236}">
                <a16:creationId xmlns:a16="http://schemas.microsoft.com/office/drawing/2014/main" id="{449ED911-BBF8-E492-E1EA-290CDCADFA98}"/>
              </a:ext>
            </a:extLst>
          </p:cNvPr>
          <p:cNvPicPr>
            <a:picLocks noChangeAspect="1"/>
          </p:cNvPicPr>
          <p:nvPr/>
        </p:nvPicPr>
        <p:blipFill>
          <a:blip r:embed="rId3"/>
          <a:stretch>
            <a:fillRect/>
          </a:stretch>
        </p:blipFill>
        <p:spPr>
          <a:xfrm>
            <a:off x="791833" y="1866992"/>
            <a:ext cx="10688542" cy="752580"/>
          </a:xfrm>
          <a:prstGeom prst="rect">
            <a:avLst/>
          </a:prstGeom>
        </p:spPr>
      </p:pic>
      <p:pic>
        <p:nvPicPr>
          <p:cNvPr id="5" name="Obraz 4">
            <a:extLst>
              <a:ext uri="{FF2B5EF4-FFF2-40B4-BE49-F238E27FC236}">
                <a16:creationId xmlns:a16="http://schemas.microsoft.com/office/drawing/2014/main" id="{8084061E-4A8B-458A-0FB2-362C1D247850}"/>
              </a:ext>
            </a:extLst>
          </p:cNvPr>
          <p:cNvPicPr>
            <a:picLocks noChangeAspect="1"/>
          </p:cNvPicPr>
          <p:nvPr/>
        </p:nvPicPr>
        <p:blipFill>
          <a:blip r:embed="rId4"/>
          <a:stretch>
            <a:fillRect/>
          </a:stretch>
        </p:blipFill>
        <p:spPr>
          <a:xfrm>
            <a:off x="2927211" y="3302974"/>
            <a:ext cx="6115904" cy="2591162"/>
          </a:xfrm>
          <a:prstGeom prst="rect">
            <a:avLst/>
          </a:prstGeom>
        </p:spPr>
      </p:pic>
    </p:spTree>
    <p:extLst>
      <p:ext uri="{BB962C8B-B14F-4D97-AF65-F5344CB8AC3E}">
        <p14:creationId xmlns:p14="http://schemas.microsoft.com/office/powerpoint/2010/main" val="207358627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D6929-CDC6-A9AD-5793-9A673CC7D0A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B388B1D6-92F0-84B3-40AF-E24540740A6B}"/>
              </a:ext>
            </a:extLst>
          </p:cNvPr>
          <p:cNvSpPr>
            <a:spLocks noGrp="1"/>
          </p:cNvSpPr>
          <p:nvPr>
            <p:ph type="ctrTitle"/>
          </p:nvPr>
        </p:nvSpPr>
        <p:spPr>
          <a:xfrm>
            <a:off x="365759" y="400468"/>
            <a:ext cx="11540691" cy="841191"/>
          </a:xfrm>
        </p:spPr>
        <p:txBody>
          <a:bodyPr>
            <a:normAutofit/>
          </a:bodyPr>
          <a:lstStyle/>
          <a:p>
            <a:r>
              <a:rPr lang="pl-PL" sz="4800" dirty="0">
                <a:latin typeface="+mn-lt"/>
              </a:rPr>
              <a:t>Nowe znakowanie żył kablowych</a:t>
            </a:r>
            <a:endParaRPr lang="pl-PL" sz="4800" noProof="0" dirty="0">
              <a:latin typeface="+mn-lt"/>
            </a:endParaRPr>
          </a:p>
        </p:txBody>
      </p:sp>
      <p:sp>
        <p:nvSpPr>
          <p:cNvPr id="7" name="pole tekstowe 6">
            <a:extLst>
              <a:ext uri="{FF2B5EF4-FFF2-40B4-BE49-F238E27FC236}">
                <a16:creationId xmlns:a16="http://schemas.microsoft.com/office/drawing/2014/main" id="{305409A0-84AF-AA63-E78A-CB5BED694783}"/>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sp>
        <p:nvSpPr>
          <p:cNvPr id="10" name="Podtytuł 2">
            <a:extLst>
              <a:ext uri="{FF2B5EF4-FFF2-40B4-BE49-F238E27FC236}">
                <a16:creationId xmlns:a16="http://schemas.microsoft.com/office/drawing/2014/main" id="{896EE304-8815-5B48-99A0-C18A43933375}"/>
              </a:ext>
            </a:extLst>
          </p:cNvPr>
          <p:cNvSpPr>
            <a:spLocks noGrp="1"/>
          </p:cNvSpPr>
          <p:nvPr>
            <p:ph type="subTitle" idx="1"/>
          </p:nvPr>
        </p:nvSpPr>
        <p:spPr>
          <a:xfrm>
            <a:off x="692727" y="1435510"/>
            <a:ext cx="10908146" cy="5022022"/>
          </a:xfrm>
        </p:spPr>
        <p:txBody>
          <a:bodyPr>
            <a:normAutofit fontScale="62500" lnSpcReduction="20000"/>
          </a:bodyPr>
          <a:lstStyle/>
          <a:p>
            <a:pPr algn="l">
              <a:lnSpc>
                <a:spcPct val="115000"/>
              </a:lnSpc>
              <a:spcAft>
                <a:spcPts val="1000"/>
              </a:spcAft>
            </a:pPr>
            <a:r>
              <a:rPr lang="pl-PL" dirty="0"/>
              <a:t>Dla kabli nn DIN VDE 0293-308</a:t>
            </a:r>
          </a:p>
          <a:p>
            <a:pPr algn="l">
              <a:lnSpc>
                <a:spcPct val="115000"/>
              </a:lnSpc>
              <a:spcAft>
                <a:spcPts val="1000"/>
              </a:spcAft>
            </a:pPr>
            <a:r>
              <a:rPr lang="pl-PL" dirty="0"/>
              <a:t>W styczniu 2003 r. pojawiła się nowa norma DIN VDE 0293-308 „Oznakowanie żył w kablach sterowniczych giętkich (</a:t>
            </a:r>
            <a:r>
              <a:rPr lang="pl-PL" dirty="0" err="1"/>
              <a:t>cienkodrutowych</a:t>
            </a:r>
            <a:r>
              <a:rPr lang="pl-PL" dirty="0"/>
              <a:t>) za pomocą kolorów”. W związku z europejskimi unifikacjami, zmierzającymi do ujednolicenia oznakowania na żyłach, producentom kabli oraz dystrybutorom udało się poczynić kolejny krok w kierunku wspólnego europejskiego „języka tej branży”. Dzięki regułom stosowania nowych schematów kolorystycznych produkty staną się w przyszłości porównywalne bez względu na granice krajów.</a:t>
            </a:r>
          </a:p>
          <a:p>
            <a:pPr algn="l">
              <a:lnSpc>
                <a:spcPct val="115000"/>
              </a:lnSpc>
              <a:spcAft>
                <a:spcPts val="1000"/>
              </a:spcAft>
            </a:pPr>
            <a:r>
              <a:rPr lang="pl-PL" dirty="0"/>
              <a:t>Innowacja</a:t>
            </a:r>
          </a:p>
          <a:p>
            <a:pPr algn="l">
              <a:lnSpc>
                <a:spcPct val="115000"/>
              </a:lnSpc>
              <a:spcAft>
                <a:spcPts val="1000"/>
              </a:spcAft>
            </a:pPr>
            <a:r>
              <a:rPr lang="pl-PL" dirty="0"/>
              <a:t>Istotną rzeczą jest wprowadzenie szarego koloru żył dla kabli zewnętrznych w celu lepszego różnicowania żył. Niezmienne pozostają zasady dotyczące używania kolorów dla żył ze zredukowanym przekrojem poprzecznym - zielono-żółty lub niebieski. Nowe oznakowania kolorystyczne dla żył w kablach od 2- do 5-żyłowych przedstawione są na prezentowanym niżej zestawieniu.</a:t>
            </a:r>
          </a:p>
          <a:p>
            <a:pPr algn="l">
              <a:lnSpc>
                <a:spcPct val="115000"/>
              </a:lnSpc>
              <a:spcAft>
                <a:spcPts val="1000"/>
              </a:spcAft>
            </a:pPr>
            <a:r>
              <a:rPr lang="pl-PL" dirty="0"/>
              <a:t>Okres przejściowy</a:t>
            </a:r>
          </a:p>
          <a:p>
            <a:pPr algn="l">
              <a:lnSpc>
                <a:spcPct val="115000"/>
              </a:lnSpc>
              <a:spcAft>
                <a:spcPts val="1000"/>
              </a:spcAft>
            </a:pPr>
            <a:r>
              <a:rPr lang="pl-PL" dirty="0"/>
              <a:t>Nowe normy obowiązują już od stycznia 2003 r., jednak w okresie przejściowym dopuszczalne były jeszcze zwłoki w zmianach oznaczeń, tzn. kable z dotychczasowymi oznaczeniami żył mogły być używane jednocześnie z nowymi normami do 1.04.2006 roku. Okres przejściowy służył do tego, by użytkownicy kabli, jak również producenci i dystrybutorzy mogli zrealizować przedsięwzięcia z dotychczas używanymi produktami.</a:t>
            </a:r>
          </a:p>
        </p:txBody>
      </p:sp>
    </p:spTree>
    <p:extLst>
      <p:ext uri="{BB962C8B-B14F-4D97-AF65-F5344CB8AC3E}">
        <p14:creationId xmlns:p14="http://schemas.microsoft.com/office/powerpoint/2010/main" val="92553325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62F04-DEBD-0BB5-CA2C-5B89AD494C7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8CDD7F9-89EA-A847-55BA-EEF7E839C605}"/>
              </a:ext>
            </a:extLst>
          </p:cNvPr>
          <p:cNvSpPr>
            <a:spLocks noGrp="1"/>
          </p:cNvSpPr>
          <p:nvPr>
            <p:ph type="ctrTitle"/>
          </p:nvPr>
        </p:nvSpPr>
        <p:spPr>
          <a:xfrm>
            <a:off x="365759" y="400468"/>
            <a:ext cx="11540691" cy="841191"/>
          </a:xfrm>
        </p:spPr>
        <p:txBody>
          <a:bodyPr>
            <a:normAutofit/>
          </a:bodyPr>
          <a:lstStyle/>
          <a:p>
            <a:r>
              <a:rPr lang="pl-PL" sz="4800" dirty="0">
                <a:latin typeface="+mn-lt"/>
              </a:rPr>
              <a:t>Nowe znakowanie żył kablowych</a:t>
            </a:r>
            <a:endParaRPr lang="pl-PL" sz="4800" noProof="0" dirty="0">
              <a:latin typeface="+mn-lt"/>
            </a:endParaRPr>
          </a:p>
        </p:txBody>
      </p:sp>
      <p:sp>
        <p:nvSpPr>
          <p:cNvPr id="7" name="pole tekstowe 6">
            <a:extLst>
              <a:ext uri="{FF2B5EF4-FFF2-40B4-BE49-F238E27FC236}">
                <a16:creationId xmlns:a16="http://schemas.microsoft.com/office/drawing/2014/main" id="{B6FD63B7-5E9C-F86B-8F57-B2E28AB78A60}"/>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pic>
        <p:nvPicPr>
          <p:cNvPr id="8194" name="Picture 2">
            <a:extLst>
              <a:ext uri="{FF2B5EF4-FFF2-40B4-BE49-F238E27FC236}">
                <a16:creationId xmlns:a16="http://schemas.microsoft.com/office/drawing/2014/main" id="{52FD4B06-ABCA-9C3E-B56F-79660B18E6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8979" y="2024062"/>
            <a:ext cx="7334250" cy="2809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3868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DCC99-6439-189B-81FF-75A434175A1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FDB78C3C-A1BB-6F2C-3524-F2783B61017A}"/>
              </a:ext>
            </a:extLst>
          </p:cNvPr>
          <p:cNvSpPr>
            <a:spLocks noGrp="1"/>
          </p:cNvSpPr>
          <p:nvPr>
            <p:ph type="ctrTitle"/>
          </p:nvPr>
        </p:nvSpPr>
        <p:spPr>
          <a:xfrm>
            <a:off x="325654" y="3008404"/>
            <a:ext cx="11540691" cy="841191"/>
          </a:xfrm>
        </p:spPr>
        <p:txBody>
          <a:bodyPr>
            <a:normAutofit/>
          </a:bodyPr>
          <a:lstStyle/>
          <a:p>
            <a:r>
              <a:rPr lang="pl-PL" sz="4800" dirty="0">
                <a:latin typeface="+mn-lt"/>
              </a:rPr>
              <a:t>Budowa i rodzaje kabli nn</a:t>
            </a:r>
            <a:endParaRPr lang="pl-PL" sz="4800" noProof="0" dirty="0">
              <a:latin typeface="+mn-lt"/>
            </a:endParaRPr>
          </a:p>
        </p:txBody>
      </p:sp>
    </p:spTree>
    <p:extLst>
      <p:ext uri="{BB962C8B-B14F-4D97-AF65-F5344CB8AC3E}">
        <p14:creationId xmlns:p14="http://schemas.microsoft.com/office/powerpoint/2010/main" val="189743546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25DE2-F6D8-AE4E-8C86-CF22BF9AC70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AC149F8-7635-654D-7E01-9E763B82089A}"/>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Wyjaśnienia do oznaczeń kodowych </a:t>
            </a:r>
            <a:br>
              <a:rPr lang="pl-PL" sz="4800" dirty="0">
                <a:latin typeface="+mn-lt"/>
              </a:rPr>
            </a:br>
            <a:r>
              <a:rPr lang="pl-PL" sz="4800" dirty="0">
                <a:latin typeface="+mn-lt"/>
              </a:rPr>
              <a:t>dla kabli i izolowanych kabli</a:t>
            </a:r>
            <a:endParaRPr lang="pl-PL" sz="4800" noProof="0" dirty="0">
              <a:latin typeface="+mn-lt"/>
            </a:endParaRPr>
          </a:p>
        </p:txBody>
      </p:sp>
      <p:sp>
        <p:nvSpPr>
          <p:cNvPr id="7" name="pole tekstowe 6">
            <a:extLst>
              <a:ext uri="{FF2B5EF4-FFF2-40B4-BE49-F238E27FC236}">
                <a16:creationId xmlns:a16="http://schemas.microsoft.com/office/drawing/2014/main" id="{D1D6FAA3-DF62-77B5-DEDC-08AE7591A959}"/>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pic>
        <p:nvPicPr>
          <p:cNvPr id="6" name="Obraz 5">
            <a:extLst>
              <a:ext uri="{FF2B5EF4-FFF2-40B4-BE49-F238E27FC236}">
                <a16:creationId xmlns:a16="http://schemas.microsoft.com/office/drawing/2014/main" id="{644D6DCD-227B-37F1-B55B-BD38FB2E838F}"/>
              </a:ext>
            </a:extLst>
          </p:cNvPr>
          <p:cNvPicPr>
            <a:picLocks noChangeAspect="1"/>
          </p:cNvPicPr>
          <p:nvPr/>
        </p:nvPicPr>
        <p:blipFill>
          <a:blip r:embed="rId3"/>
          <a:stretch>
            <a:fillRect/>
          </a:stretch>
        </p:blipFill>
        <p:spPr>
          <a:xfrm>
            <a:off x="251751" y="1468013"/>
            <a:ext cx="11574490" cy="4763165"/>
          </a:xfrm>
          <a:prstGeom prst="rect">
            <a:avLst/>
          </a:prstGeom>
        </p:spPr>
      </p:pic>
    </p:spTree>
    <p:extLst>
      <p:ext uri="{BB962C8B-B14F-4D97-AF65-F5344CB8AC3E}">
        <p14:creationId xmlns:p14="http://schemas.microsoft.com/office/powerpoint/2010/main" val="120626834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6BC4B-8C18-C4EB-1284-0C0081CE9DD2}"/>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20D3FE64-05ED-18B2-E842-F6829A14BFBF}"/>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Wyjaśnienia do oznaczeń kodowych </a:t>
            </a:r>
            <a:br>
              <a:rPr lang="pl-PL" sz="4800" dirty="0">
                <a:latin typeface="+mn-lt"/>
              </a:rPr>
            </a:br>
            <a:r>
              <a:rPr lang="pl-PL" sz="4800" dirty="0">
                <a:latin typeface="+mn-lt"/>
              </a:rPr>
              <a:t>dla kabli i izolowanych kabli</a:t>
            </a:r>
            <a:endParaRPr lang="pl-PL" sz="4800" noProof="0" dirty="0">
              <a:latin typeface="+mn-lt"/>
            </a:endParaRPr>
          </a:p>
        </p:txBody>
      </p:sp>
      <p:sp>
        <p:nvSpPr>
          <p:cNvPr id="7" name="pole tekstowe 6">
            <a:extLst>
              <a:ext uri="{FF2B5EF4-FFF2-40B4-BE49-F238E27FC236}">
                <a16:creationId xmlns:a16="http://schemas.microsoft.com/office/drawing/2014/main" id="{74ABA82A-7146-6226-2C1A-105966BDB8AE}"/>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pic>
        <p:nvPicPr>
          <p:cNvPr id="4" name="Obraz 3">
            <a:extLst>
              <a:ext uri="{FF2B5EF4-FFF2-40B4-BE49-F238E27FC236}">
                <a16:creationId xmlns:a16="http://schemas.microsoft.com/office/drawing/2014/main" id="{BDDA61E0-446D-BD93-8D22-5F024C56165D}"/>
              </a:ext>
            </a:extLst>
          </p:cNvPr>
          <p:cNvPicPr>
            <a:picLocks noChangeAspect="1"/>
          </p:cNvPicPr>
          <p:nvPr/>
        </p:nvPicPr>
        <p:blipFill>
          <a:blip r:embed="rId3"/>
          <a:stretch>
            <a:fillRect/>
          </a:stretch>
        </p:blipFill>
        <p:spPr>
          <a:xfrm>
            <a:off x="340630" y="1426977"/>
            <a:ext cx="5649113" cy="4706007"/>
          </a:xfrm>
          <a:prstGeom prst="rect">
            <a:avLst/>
          </a:prstGeom>
        </p:spPr>
      </p:pic>
      <p:pic>
        <p:nvPicPr>
          <p:cNvPr id="10" name="Obraz 9">
            <a:extLst>
              <a:ext uri="{FF2B5EF4-FFF2-40B4-BE49-F238E27FC236}">
                <a16:creationId xmlns:a16="http://schemas.microsoft.com/office/drawing/2014/main" id="{62AB24A0-C0B8-A1B6-149B-5E5467F052C8}"/>
              </a:ext>
            </a:extLst>
          </p:cNvPr>
          <p:cNvPicPr>
            <a:picLocks noChangeAspect="1"/>
          </p:cNvPicPr>
          <p:nvPr/>
        </p:nvPicPr>
        <p:blipFill>
          <a:blip r:embed="rId4"/>
          <a:stretch>
            <a:fillRect/>
          </a:stretch>
        </p:blipFill>
        <p:spPr>
          <a:xfrm>
            <a:off x="6133310" y="1484137"/>
            <a:ext cx="5658640" cy="4639322"/>
          </a:xfrm>
          <a:prstGeom prst="rect">
            <a:avLst/>
          </a:prstGeom>
        </p:spPr>
      </p:pic>
    </p:spTree>
    <p:extLst>
      <p:ext uri="{BB962C8B-B14F-4D97-AF65-F5344CB8AC3E}">
        <p14:creationId xmlns:p14="http://schemas.microsoft.com/office/powerpoint/2010/main" val="104306317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B2C54-F844-D6FF-6E6F-202DDF34093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943D9141-1861-9960-AB3F-5F15BB4ABE7A}"/>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Wyjaśnienia do oznaczeń kodowych </a:t>
            </a:r>
            <a:br>
              <a:rPr lang="pl-PL" sz="4800" dirty="0">
                <a:latin typeface="+mn-lt"/>
              </a:rPr>
            </a:br>
            <a:r>
              <a:rPr lang="pl-PL" sz="4800" dirty="0">
                <a:latin typeface="+mn-lt"/>
              </a:rPr>
              <a:t>dla kabli i izolowanych kabli</a:t>
            </a:r>
            <a:endParaRPr lang="pl-PL" sz="4800" noProof="0" dirty="0">
              <a:latin typeface="+mn-lt"/>
            </a:endParaRPr>
          </a:p>
        </p:txBody>
      </p:sp>
      <p:sp>
        <p:nvSpPr>
          <p:cNvPr id="7" name="pole tekstowe 6">
            <a:extLst>
              <a:ext uri="{FF2B5EF4-FFF2-40B4-BE49-F238E27FC236}">
                <a16:creationId xmlns:a16="http://schemas.microsoft.com/office/drawing/2014/main" id="{CA2626D5-8D5A-474A-1FC3-D65380F05C8D}"/>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pic>
        <p:nvPicPr>
          <p:cNvPr id="4" name="Obraz 3">
            <a:extLst>
              <a:ext uri="{FF2B5EF4-FFF2-40B4-BE49-F238E27FC236}">
                <a16:creationId xmlns:a16="http://schemas.microsoft.com/office/drawing/2014/main" id="{0414DA1D-2D73-CF2F-A17B-F813F32E4B73}"/>
              </a:ext>
            </a:extLst>
          </p:cNvPr>
          <p:cNvPicPr>
            <a:picLocks noChangeAspect="1"/>
          </p:cNvPicPr>
          <p:nvPr/>
        </p:nvPicPr>
        <p:blipFill>
          <a:blip r:embed="rId3"/>
          <a:stretch>
            <a:fillRect/>
          </a:stretch>
        </p:blipFill>
        <p:spPr>
          <a:xfrm>
            <a:off x="467938" y="1657349"/>
            <a:ext cx="5668166" cy="4134427"/>
          </a:xfrm>
          <a:prstGeom prst="rect">
            <a:avLst/>
          </a:prstGeom>
        </p:spPr>
      </p:pic>
      <p:pic>
        <p:nvPicPr>
          <p:cNvPr id="6" name="Obraz 5">
            <a:extLst>
              <a:ext uri="{FF2B5EF4-FFF2-40B4-BE49-F238E27FC236}">
                <a16:creationId xmlns:a16="http://schemas.microsoft.com/office/drawing/2014/main" id="{826EE9FE-DAA1-D2E9-F815-4CD3423A2F96}"/>
              </a:ext>
            </a:extLst>
          </p:cNvPr>
          <p:cNvPicPr>
            <a:picLocks noChangeAspect="1"/>
          </p:cNvPicPr>
          <p:nvPr/>
        </p:nvPicPr>
        <p:blipFill>
          <a:blip r:embed="rId4"/>
          <a:stretch>
            <a:fillRect/>
          </a:stretch>
        </p:blipFill>
        <p:spPr>
          <a:xfrm>
            <a:off x="6228758" y="1838349"/>
            <a:ext cx="5677692" cy="3772426"/>
          </a:xfrm>
          <a:prstGeom prst="rect">
            <a:avLst/>
          </a:prstGeom>
        </p:spPr>
      </p:pic>
    </p:spTree>
    <p:extLst>
      <p:ext uri="{BB962C8B-B14F-4D97-AF65-F5344CB8AC3E}">
        <p14:creationId xmlns:p14="http://schemas.microsoft.com/office/powerpoint/2010/main" val="300992639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BA295-2E58-0526-27B2-9CAB0117D3D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4265B55-A52B-5282-BB06-5D80C04755BC}"/>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Wyjaśnienia do oznaczeń kodowych </a:t>
            </a:r>
            <a:br>
              <a:rPr lang="pl-PL" sz="4800" dirty="0">
                <a:latin typeface="+mn-lt"/>
              </a:rPr>
            </a:br>
            <a:r>
              <a:rPr lang="pl-PL" sz="4800" dirty="0">
                <a:latin typeface="+mn-lt"/>
              </a:rPr>
              <a:t>dla kabli i izolowanych kabli</a:t>
            </a:r>
            <a:endParaRPr lang="pl-PL" sz="4800" noProof="0" dirty="0">
              <a:latin typeface="+mn-lt"/>
            </a:endParaRPr>
          </a:p>
        </p:txBody>
      </p:sp>
      <p:sp>
        <p:nvSpPr>
          <p:cNvPr id="7" name="pole tekstowe 6">
            <a:extLst>
              <a:ext uri="{FF2B5EF4-FFF2-40B4-BE49-F238E27FC236}">
                <a16:creationId xmlns:a16="http://schemas.microsoft.com/office/drawing/2014/main" id="{5741717E-EA61-060D-527E-A260EA967B2B}"/>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pic>
        <p:nvPicPr>
          <p:cNvPr id="4" name="Obraz 3">
            <a:extLst>
              <a:ext uri="{FF2B5EF4-FFF2-40B4-BE49-F238E27FC236}">
                <a16:creationId xmlns:a16="http://schemas.microsoft.com/office/drawing/2014/main" id="{817B198D-903C-33DB-82B4-4EDCA03A9D14}"/>
              </a:ext>
            </a:extLst>
          </p:cNvPr>
          <p:cNvPicPr>
            <a:picLocks noChangeAspect="1"/>
          </p:cNvPicPr>
          <p:nvPr/>
        </p:nvPicPr>
        <p:blipFill>
          <a:blip r:embed="rId3"/>
          <a:stretch>
            <a:fillRect/>
          </a:stretch>
        </p:blipFill>
        <p:spPr>
          <a:xfrm>
            <a:off x="424769" y="1363223"/>
            <a:ext cx="5620534" cy="4972744"/>
          </a:xfrm>
          <a:prstGeom prst="rect">
            <a:avLst/>
          </a:prstGeom>
        </p:spPr>
      </p:pic>
      <p:pic>
        <p:nvPicPr>
          <p:cNvPr id="6" name="Obraz 5">
            <a:extLst>
              <a:ext uri="{FF2B5EF4-FFF2-40B4-BE49-F238E27FC236}">
                <a16:creationId xmlns:a16="http://schemas.microsoft.com/office/drawing/2014/main" id="{D79AF045-6CB8-5D8B-696D-8308D89C5D42}"/>
              </a:ext>
            </a:extLst>
          </p:cNvPr>
          <p:cNvPicPr>
            <a:picLocks noChangeAspect="1"/>
          </p:cNvPicPr>
          <p:nvPr/>
        </p:nvPicPr>
        <p:blipFill>
          <a:blip r:embed="rId4"/>
          <a:stretch>
            <a:fillRect/>
          </a:stretch>
        </p:blipFill>
        <p:spPr>
          <a:xfrm>
            <a:off x="6169496" y="1358460"/>
            <a:ext cx="5639587" cy="4982270"/>
          </a:xfrm>
          <a:prstGeom prst="rect">
            <a:avLst/>
          </a:prstGeom>
        </p:spPr>
      </p:pic>
    </p:spTree>
    <p:extLst>
      <p:ext uri="{BB962C8B-B14F-4D97-AF65-F5344CB8AC3E}">
        <p14:creationId xmlns:p14="http://schemas.microsoft.com/office/powerpoint/2010/main" val="256762284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851CD-1409-88DC-2BF5-D5CDE3331B0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3029402-3922-C504-E4F4-4C54F3B14DBF}"/>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Wyjaśnienia do oznaczeń kodowych </a:t>
            </a:r>
            <a:br>
              <a:rPr lang="pl-PL" sz="4800" dirty="0">
                <a:latin typeface="+mn-lt"/>
              </a:rPr>
            </a:br>
            <a:r>
              <a:rPr lang="pl-PL" sz="4800" dirty="0">
                <a:latin typeface="+mn-lt"/>
              </a:rPr>
              <a:t>dla kabli i izolowanych kabli</a:t>
            </a:r>
            <a:endParaRPr lang="pl-PL" sz="4800" noProof="0" dirty="0">
              <a:latin typeface="+mn-lt"/>
            </a:endParaRPr>
          </a:p>
        </p:txBody>
      </p:sp>
      <p:sp>
        <p:nvSpPr>
          <p:cNvPr id="7" name="pole tekstowe 6">
            <a:extLst>
              <a:ext uri="{FF2B5EF4-FFF2-40B4-BE49-F238E27FC236}">
                <a16:creationId xmlns:a16="http://schemas.microsoft.com/office/drawing/2014/main" id="{34DDF152-61A3-F9A0-8507-F7E6C134340C}"/>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pic>
        <p:nvPicPr>
          <p:cNvPr id="4" name="Obraz 3">
            <a:extLst>
              <a:ext uri="{FF2B5EF4-FFF2-40B4-BE49-F238E27FC236}">
                <a16:creationId xmlns:a16="http://schemas.microsoft.com/office/drawing/2014/main" id="{C92F182E-594C-E23C-B627-6E5D37D934FE}"/>
              </a:ext>
            </a:extLst>
          </p:cNvPr>
          <p:cNvPicPr>
            <a:picLocks noChangeAspect="1"/>
          </p:cNvPicPr>
          <p:nvPr/>
        </p:nvPicPr>
        <p:blipFill>
          <a:blip r:embed="rId3"/>
          <a:stretch>
            <a:fillRect/>
          </a:stretch>
        </p:blipFill>
        <p:spPr>
          <a:xfrm>
            <a:off x="293725" y="1835037"/>
            <a:ext cx="5677692" cy="3686689"/>
          </a:xfrm>
          <a:prstGeom prst="rect">
            <a:avLst/>
          </a:prstGeom>
        </p:spPr>
      </p:pic>
      <p:pic>
        <p:nvPicPr>
          <p:cNvPr id="6" name="Obraz 5">
            <a:extLst>
              <a:ext uri="{FF2B5EF4-FFF2-40B4-BE49-F238E27FC236}">
                <a16:creationId xmlns:a16="http://schemas.microsoft.com/office/drawing/2014/main" id="{41F3F10B-3FCF-B7E4-66FC-89FB9E84BE2B}"/>
              </a:ext>
            </a:extLst>
          </p:cNvPr>
          <p:cNvPicPr>
            <a:picLocks noChangeAspect="1"/>
          </p:cNvPicPr>
          <p:nvPr/>
        </p:nvPicPr>
        <p:blipFill>
          <a:blip r:embed="rId4"/>
          <a:stretch>
            <a:fillRect/>
          </a:stretch>
        </p:blipFill>
        <p:spPr>
          <a:xfrm>
            <a:off x="6103397" y="2039852"/>
            <a:ext cx="5677692" cy="3277057"/>
          </a:xfrm>
          <a:prstGeom prst="rect">
            <a:avLst/>
          </a:prstGeom>
        </p:spPr>
      </p:pic>
    </p:spTree>
    <p:extLst>
      <p:ext uri="{BB962C8B-B14F-4D97-AF65-F5344CB8AC3E}">
        <p14:creationId xmlns:p14="http://schemas.microsoft.com/office/powerpoint/2010/main" val="380211137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32824-47F3-3E19-4AC0-E8E8B3585637}"/>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149BF5D-351A-EC30-78DB-886A546F4537}"/>
              </a:ext>
            </a:extLst>
          </p:cNvPr>
          <p:cNvSpPr>
            <a:spLocks noGrp="1"/>
          </p:cNvSpPr>
          <p:nvPr>
            <p:ph type="ctrTitle"/>
          </p:nvPr>
        </p:nvSpPr>
        <p:spPr>
          <a:xfrm>
            <a:off x="325654" y="3008404"/>
            <a:ext cx="11540691" cy="841191"/>
          </a:xfrm>
        </p:spPr>
        <p:txBody>
          <a:bodyPr>
            <a:normAutofit/>
          </a:bodyPr>
          <a:lstStyle/>
          <a:p>
            <a:r>
              <a:rPr lang="pl-PL" sz="4800" dirty="0">
                <a:latin typeface="+mn-lt"/>
              </a:rPr>
              <a:t>Oznaczenia żył według różnych norm</a:t>
            </a:r>
            <a:endParaRPr lang="pl-PL" sz="4800" noProof="0" dirty="0">
              <a:latin typeface="+mn-lt"/>
            </a:endParaRPr>
          </a:p>
        </p:txBody>
      </p:sp>
    </p:spTree>
    <p:extLst>
      <p:ext uri="{BB962C8B-B14F-4D97-AF65-F5344CB8AC3E}">
        <p14:creationId xmlns:p14="http://schemas.microsoft.com/office/powerpoint/2010/main" val="14315671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804D1-AD94-C7BE-79C2-E87890034ADA}"/>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089B9DA0-45C0-72C0-400C-77C362E39834}"/>
              </a:ext>
            </a:extLst>
          </p:cNvPr>
          <p:cNvSpPr>
            <a:spLocks noGrp="1"/>
          </p:cNvSpPr>
          <p:nvPr>
            <p:ph type="ctrTitle"/>
          </p:nvPr>
        </p:nvSpPr>
        <p:spPr>
          <a:xfrm>
            <a:off x="365759" y="400468"/>
            <a:ext cx="11540691" cy="841191"/>
          </a:xfrm>
        </p:spPr>
        <p:txBody>
          <a:bodyPr>
            <a:normAutofit/>
          </a:bodyPr>
          <a:lstStyle/>
          <a:p>
            <a:r>
              <a:rPr lang="pl-PL" sz="4800" dirty="0">
                <a:latin typeface="+mn-lt"/>
              </a:rPr>
              <a:t>Oznaczenia żył według DIN VDE 0293 (stare)</a:t>
            </a:r>
            <a:endParaRPr lang="pl-PL" sz="4800" noProof="0" dirty="0">
              <a:latin typeface="+mn-lt"/>
            </a:endParaRPr>
          </a:p>
        </p:txBody>
      </p:sp>
      <p:sp>
        <p:nvSpPr>
          <p:cNvPr id="7" name="pole tekstowe 6">
            <a:extLst>
              <a:ext uri="{FF2B5EF4-FFF2-40B4-BE49-F238E27FC236}">
                <a16:creationId xmlns:a16="http://schemas.microsoft.com/office/drawing/2014/main" id="{3AD14ED4-F554-8705-5B90-42BEDF0060D3}"/>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pic>
        <p:nvPicPr>
          <p:cNvPr id="5" name="Obraz 4">
            <a:extLst>
              <a:ext uri="{FF2B5EF4-FFF2-40B4-BE49-F238E27FC236}">
                <a16:creationId xmlns:a16="http://schemas.microsoft.com/office/drawing/2014/main" id="{0AF7C6FA-9496-EF32-BE75-BFABD3A27BC9}"/>
              </a:ext>
            </a:extLst>
          </p:cNvPr>
          <p:cNvPicPr>
            <a:picLocks noChangeAspect="1"/>
          </p:cNvPicPr>
          <p:nvPr/>
        </p:nvPicPr>
        <p:blipFill>
          <a:blip r:embed="rId3"/>
          <a:stretch>
            <a:fillRect/>
          </a:stretch>
        </p:blipFill>
        <p:spPr>
          <a:xfrm>
            <a:off x="1380467" y="1623760"/>
            <a:ext cx="9431066" cy="3610479"/>
          </a:xfrm>
          <a:prstGeom prst="rect">
            <a:avLst/>
          </a:prstGeom>
        </p:spPr>
      </p:pic>
      <p:sp>
        <p:nvSpPr>
          <p:cNvPr id="8" name="pole tekstowe 7">
            <a:extLst>
              <a:ext uri="{FF2B5EF4-FFF2-40B4-BE49-F238E27FC236}">
                <a16:creationId xmlns:a16="http://schemas.microsoft.com/office/drawing/2014/main" id="{797F6D8A-A0C5-4F9B-6A63-791A86CEE1BC}"/>
              </a:ext>
            </a:extLst>
          </p:cNvPr>
          <p:cNvSpPr txBox="1"/>
          <p:nvPr/>
        </p:nvSpPr>
        <p:spPr>
          <a:xfrm>
            <a:off x="1219200" y="5522720"/>
            <a:ext cx="9753600" cy="646331"/>
          </a:xfrm>
          <a:prstGeom prst="rect">
            <a:avLst/>
          </a:prstGeom>
          <a:noFill/>
        </p:spPr>
        <p:txBody>
          <a:bodyPr wrap="square" rtlCol="0">
            <a:spAutoFit/>
          </a:bodyPr>
          <a:lstStyle/>
          <a:p>
            <a:pPr algn="ctr"/>
            <a:r>
              <a:rPr lang="pl-PL" sz="1800" b="0" i="0" u="none" strike="noStrike" baseline="0" dirty="0"/>
              <a:t>Oznaczanie według VDE 0293:1990-91/ okresy przejściowe do 1 kwietnia 2006 r., po tej dacie jedynie oznaczenia dla 6 lub więcej żył pozostaną takie same</a:t>
            </a:r>
            <a:endParaRPr lang="pl-PL" dirty="0"/>
          </a:p>
        </p:txBody>
      </p:sp>
    </p:spTree>
    <p:extLst>
      <p:ext uri="{BB962C8B-B14F-4D97-AF65-F5344CB8AC3E}">
        <p14:creationId xmlns:p14="http://schemas.microsoft.com/office/powerpoint/2010/main" val="21720213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8C492-03A6-D8C1-D6D0-FEC28D8B8C0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614BE39-E5CF-9B37-E02D-CD917A29A3A4}"/>
              </a:ext>
            </a:extLst>
          </p:cNvPr>
          <p:cNvSpPr>
            <a:spLocks noGrp="1"/>
          </p:cNvSpPr>
          <p:nvPr>
            <p:ph type="ctrTitle"/>
          </p:nvPr>
        </p:nvSpPr>
        <p:spPr>
          <a:xfrm>
            <a:off x="365759" y="400468"/>
            <a:ext cx="11540691" cy="841191"/>
          </a:xfrm>
        </p:spPr>
        <p:txBody>
          <a:bodyPr>
            <a:normAutofit/>
          </a:bodyPr>
          <a:lstStyle/>
          <a:p>
            <a:r>
              <a:rPr lang="pl-PL" sz="4800" dirty="0">
                <a:latin typeface="+mn-lt"/>
              </a:rPr>
              <a:t>Oznaczenia żył według DIN VDE 0293 (stare)</a:t>
            </a:r>
            <a:endParaRPr lang="pl-PL" sz="4800" noProof="0" dirty="0">
              <a:latin typeface="+mn-lt"/>
            </a:endParaRPr>
          </a:p>
        </p:txBody>
      </p:sp>
      <p:sp>
        <p:nvSpPr>
          <p:cNvPr id="7" name="pole tekstowe 6">
            <a:extLst>
              <a:ext uri="{FF2B5EF4-FFF2-40B4-BE49-F238E27FC236}">
                <a16:creationId xmlns:a16="http://schemas.microsoft.com/office/drawing/2014/main" id="{B9C48892-A7DE-0FC9-340E-CB2A32145CF7}"/>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pic>
        <p:nvPicPr>
          <p:cNvPr id="4" name="Obraz 3">
            <a:extLst>
              <a:ext uri="{FF2B5EF4-FFF2-40B4-BE49-F238E27FC236}">
                <a16:creationId xmlns:a16="http://schemas.microsoft.com/office/drawing/2014/main" id="{BA53007F-1275-96C4-871D-7114D5C09C8F}"/>
              </a:ext>
            </a:extLst>
          </p:cNvPr>
          <p:cNvPicPr>
            <a:picLocks noChangeAspect="1"/>
          </p:cNvPicPr>
          <p:nvPr/>
        </p:nvPicPr>
        <p:blipFill>
          <a:blip r:embed="rId3"/>
          <a:stretch>
            <a:fillRect/>
          </a:stretch>
        </p:blipFill>
        <p:spPr>
          <a:xfrm>
            <a:off x="313518" y="1592116"/>
            <a:ext cx="11564964" cy="4172532"/>
          </a:xfrm>
          <a:prstGeom prst="rect">
            <a:avLst/>
          </a:prstGeom>
        </p:spPr>
      </p:pic>
      <p:sp>
        <p:nvSpPr>
          <p:cNvPr id="5" name="pole tekstowe 4">
            <a:extLst>
              <a:ext uri="{FF2B5EF4-FFF2-40B4-BE49-F238E27FC236}">
                <a16:creationId xmlns:a16="http://schemas.microsoft.com/office/drawing/2014/main" id="{78D4007F-D6ED-D896-6395-3161B801FE04}"/>
              </a:ext>
            </a:extLst>
          </p:cNvPr>
          <p:cNvSpPr txBox="1"/>
          <p:nvPr/>
        </p:nvSpPr>
        <p:spPr>
          <a:xfrm>
            <a:off x="1219200" y="5770897"/>
            <a:ext cx="9753600" cy="646331"/>
          </a:xfrm>
          <a:prstGeom prst="rect">
            <a:avLst/>
          </a:prstGeom>
          <a:noFill/>
        </p:spPr>
        <p:txBody>
          <a:bodyPr wrap="square" rtlCol="0">
            <a:spAutoFit/>
          </a:bodyPr>
          <a:lstStyle/>
          <a:p>
            <a:pPr algn="ctr"/>
            <a:r>
              <a:rPr lang="pl-PL" sz="1800" b="0" i="0" u="none" strike="noStrike" baseline="0" dirty="0"/>
              <a:t>Oznaczanie według VDE 0293:1990-91/ okresy przejściowe do 1 kwietnia 2006 r., po tej dacie jedynie oznaczenia dla 6 lub więcej żył pozostaną takie same</a:t>
            </a:r>
            <a:endParaRPr lang="pl-PL" dirty="0"/>
          </a:p>
        </p:txBody>
      </p:sp>
    </p:spTree>
    <p:extLst>
      <p:ext uri="{BB962C8B-B14F-4D97-AF65-F5344CB8AC3E}">
        <p14:creationId xmlns:p14="http://schemas.microsoft.com/office/powerpoint/2010/main" val="254373125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D2E92-AAAF-555A-5516-A60B57C7957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D2159CC-91B6-FB61-1DBF-2C9CE294AEE2}"/>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Oznaczenia żył według DIN VDE 0293-308 (nowe)</a:t>
            </a:r>
            <a:endParaRPr lang="pl-PL" sz="4800" noProof="0" dirty="0">
              <a:latin typeface="+mn-lt"/>
            </a:endParaRPr>
          </a:p>
        </p:txBody>
      </p:sp>
      <p:sp>
        <p:nvSpPr>
          <p:cNvPr id="7" name="pole tekstowe 6">
            <a:extLst>
              <a:ext uri="{FF2B5EF4-FFF2-40B4-BE49-F238E27FC236}">
                <a16:creationId xmlns:a16="http://schemas.microsoft.com/office/drawing/2014/main" id="{D90ED715-AD29-D255-95A9-B6CBCB6DA2AB}"/>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pic>
        <p:nvPicPr>
          <p:cNvPr id="5" name="Obraz 4">
            <a:extLst>
              <a:ext uri="{FF2B5EF4-FFF2-40B4-BE49-F238E27FC236}">
                <a16:creationId xmlns:a16="http://schemas.microsoft.com/office/drawing/2014/main" id="{FE2A0BA6-B238-52E3-5E56-E3A9EC8103B3}"/>
              </a:ext>
            </a:extLst>
          </p:cNvPr>
          <p:cNvPicPr>
            <a:picLocks noChangeAspect="1"/>
          </p:cNvPicPr>
          <p:nvPr/>
        </p:nvPicPr>
        <p:blipFill>
          <a:blip r:embed="rId3"/>
          <a:stretch>
            <a:fillRect/>
          </a:stretch>
        </p:blipFill>
        <p:spPr>
          <a:xfrm>
            <a:off x="1399519" y="1533260"/>
            <a:ext cx="9392961" cy="3791479"/>
          </a:xfrm>
          <a:prstGeom prst="rect">
            <a:avLst/>
          </a:prstGeom>
        </p:spPr>
      </p:pic>
      <p:sp>
        <p:nvSpPr>
          <p:cNvPr id="6" name="pole tekstowe 5">
            <a:extLst>
              <a:ext uri="{FF2B5EF4-FFF2-40B4-BE49-F238E27FC236}">
                <a16:creationId xmlns:a16="http://schemas.microsoft.com/office/drawing/2014/main" id="{671543DC-E766-AD10-EFBC-634884847A4B}"/>
              </a:ext>
            </a:extLst>
          </p:cNvPr>
          <p:cNvSpPr txBox="1"/>
          <p:nvPr/>
        </p:nvSpPr>
        <p:spPr>
          <a:xfrm>
            <a:off x="2339959" y="5857586"/>
            <a:ext cx="7592290" cy="369332"/>
          </a:xfrm>
          <a:prstGeom prst="rect">
            <a:avLst/>
          </a:prstGeom>
          <a:noFill/>
        </p:spPr>
        <p:txBody>
          <a:bodyPr wrap="square" rtlCol="0">
            <a:spAutoFit/>
          </a:bodyPr>
          <a:lstStyle/>
          <a:p>
            <a:pPr algn="ctr"/>
            <a:r>
              <a:rPr lang="pl-PL" sz="1800" b="0" i="0" u="none" strike="noStrike" baseline="0" dirty="0"/>
              <a:t>Oznaczanie według VDE 0293-308 (ważne na dzień 1 stycznia 2003 r.).</a:t>
            </a:r>
            <a:endParaRPr lang="pl-PL" dirty="0"/>
          </a:p>
        </p:txBody>
      </p:sp>
    </p:spTree>
    <p:extLst>
      <p:ext uri="{BB962C8B-B14F-4D97-AF65-F5344CB8AC3E}">
        <p14:creationId xmlns:p14="http://schemas.microsoft.com/office/powerpoint/2010/main" val="342280745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D18BC8-D515-E738-D430-C6F03BC93ED0}"/>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206B31E-E900-04BF-F217-E46CBF348AAF}"/>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Oznaczenia żył według DIN VDE 0293-308 (nowe)</a:t>
            </a:r>
            <a:endParaRPr lang="pl-PL" sz="4800" noProof="0" dirty="0">
              <a:latin typeface="+mn-lt"/>
            </a:endParaRPr>
          </a:p>
        </p:txBody>
      </p:sp>
      <p:sp>
        <p:nvSpPr>
          <p:cNvPr id="7" name="pole tekstowe 6">
            <a:extLst>
              <a:ext uri="{FF2B5EF4-FFF2-40B4-BE49-F238E27FC236}">
                <a16:creationId xmlns:a16="http://schemas.microsoft.com/office/drawing/2014/main" id="{A9E9D7D2-133A-A956-A17B-BC3210F0AC33}"/>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pic>
        <p:nvPicPr>
          <p:cNvPr id="4" name="Obraz 3">
            <a:extLst>
              <a:ext uri="{FF2B5EF4-FFF2-40B4-BE49-F238E27FC236}">
                <a16:creationId xmlns:a16="http://schemas.microsoft.com/office/drawing/2014/main" id="{CD671876-754C-EE9D-B0DC-DD8433459886}"/>
              </a:ext>
            </a:extLst>
          </p:cNvPr>
          <p:cNvPicPr>
            <a:picLocks noChangeAspect="1"/>
          </p:cNvPicPr>
          <p:nvPr/>
        </p:nvPicPr>
        <p:blipFill>
          <a:blip r:embed="rId3"/>
          <a:stretch>
            <a:fillRect/>
          </a:stretch>
        </p:blipFill>
        <p:spPr>
          <a:xfrm>
            <a:off x="256360" y="1976235"/>
            <a:ext cx="11679280" cy="2905530"/>
          </a:xfrm>
          <a:prstGeom prst="rect">
            <a:avLst/>
          </a:prstGeom>
        </p:spPr>
      </p:pic>
    </p:spTree>
    <p:extLst>
      <p:ext uri="{BB962C8B-B14F-4D97-AF65-F5344CB8AC3E}">
        <p14:creationId xmlns:p14="http://schemas.microsoft.com/office/powerpoint/2010/main" val="4020367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45161-2FFC-C43D-B2D8-362BFBD2150B}"/>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6235908A-BF47-2BA5-51CD-9B45B966FC8E}"/>
              </a:ext>
            </a:extLst>
          </p:cNvPr>
          <p:cNvSpPr>
            <a:spLocks noGrp="1"/>
          </p:cNvSpPr>
          <p:nvPr>
            <p:ph type="ctrTitle"/>
          </p:nvPr>
        </p:nvSpPr>
        <p:spPr>
          <a:xfrm>
            <a:off x="365759" y="400468"/>
            <a:ext cx="11540691" cy="841191"/>
          </a:xfrm>
        </p:spPr>
        <p:txBody>
          <a:bodyPr>
            <a:normAutofit/>
          </a:bodyPr>
          <a:lstStyle/>
          <a:p>
            <a:r>
              <a:rPr lang="pl-PL" sz="4800" dirty="0">
                <a:latin typeface="+mn-lt"/>
              </a:rPr>
              <a:t>Podział kabli nn</a:t>
            </a:r>
            <a:endParaRPr lang="pl-PL" sz="4800" noProof="0" dirty="0">
              <a:latin typeface="+mn-lt"/>
            </a:endParaRPr>
          </a:p>
        </p:txBody>
      </p:sp>
      <p:sp>
        <p:nvSpPr>
          <p:cNvPr id="3" name="Podtytuł 2">
            <a:extLst>
              <a:ext uri="{FF2B5EF4-FFF2-40B4-BE49-F238E27FC236}">
                <a16:creationId xmlns:a16="http://schemas.microsoft.com/office/drawing/2014/main" id="{824770B8-88CF-E230-FB4E-18335FB5E26F}"/>
              </a:ext>
            </a:extLst>
          </p:cNvPr>
          <p:cNvSpPr>
            <a:spLocks noGrp="1"/>
          </p:cNvSpPr>
          <p:nvPr>
            <p:ph type="subTitle" idx="1"/>
          </p:nvPr>
        </p:nvSpPr>
        <p:spPr>
          <a:xfrm>
            <a:off x="2262909" y="1588945"/>
            <a:ext cx="9103590" cy="4202545"/>
          </a:xfrm>
        </p:spPr>
        <p:txBody>
          <a:bodyPr>
            <a:normAutofit/>
          </a:bodyPr>
          <a:lstStyle/>
          <a:p>
            <a:pPr algn="l">
              <a:lnSpc>
                <a:spcPct val="115000"/>
              </a:lnSpc>
              <a:spcAft>
                <a:spcPts val="1000"/>
              </a:spcAft>
            </a:pPr>
            <a:r>
              <a:rPr lang="pl-PL" dirty="0"/>
              <a:t>Ze względu na materiał żyły:</a:t>
            </a:r>
          </a:p>
          <a:p>
            <a:pPr algn="l">
              <a:lnSpc>
                <a:spcPct val="115000"/>
              </a:lnSpc>
              <a:spcAft>
                <a:spcPts val="1000"/>
              </a:spcAft>
            </a:pPr>
            <a:endParaRPr lang="pl-PL" dirty="0"/>
          </a:p>
          <a:p>
            <a:pPr marL="800100" lvl="1" indent="-342900" algn="l">
              <a:lnSpc>
                <a:spcPct val="115000"/>
              </a:lnSpc>
              <a:spcAft>
                <a:spcPts val="1000"/>
              </a:spcAft>
              <a:buFont typeface="Arial" panose="020B0604020202020204" pitchFamily="34" charset="0"/>
              <a:buChar char="•"/>
            </a:pPr>
            <a:r>
              <a:rPr lang="pl-PL" dirty="0"/>
              <a:t>Miedziane (Cu)</a:t>
            </a:r>
          </a:p>
          <a:p>
            <a:pPr marL="800100" lvl="1" indent="-342900" algn="l">
              <a:lnSpc>
                <a:spcPct val="115000"/>
              </a:lnSpc>
              <a:spcAft>
                <a:spcPts val="1000"/>
              </a:spcAft>
              <a:buFont typeface="Arial" panose="020B0604020202020204" pitchFamily="34" charset="0"/>
              <a:buChar char="•"/>
            </a:pPr>
            <a:endParaRPr lang="pl-PL" dirty="0"/>
          </a:p>
          <a:p>
            <a:pPr marL="800100" lvl="1" indent="-342900" algn="l">
              <a:lnSpc>
                <a:spcPct val="115000"/>
              </a:lnSpc>
              <a:spcAft>
                <a:spcPts val="1000"/>
              </a:spcAft>
              <a:buFont typeface="Arial" panose="020B0604020202020204" pitchFamily="34" charset="0"/>
              <a:buChar char="•"/>
            </a:pPr>
            <a:endParaRPr lang="pl-PL" dirty="0"/>
          </a:p>
          <a:p>
            <a:pPr marL="800100" lvl="1" indent="-342900" algn="l">
              <a:lnSpc>
                <a:spcPct val="115000"/>
              </a:lnSpc>
              <a:spcAft>
                <a:spcPts val="1000"/>
              </a:spcAft>
              <a:buFont typeface="Arial" panose="020B0604020202020204" pitchFamily="34" charset="0"/>
              <a:buChar char="•"/>
            </a:pPr>
            <a:r>
              <a:rPr lang="pl-PL" dirty="0"/>
              <a:t>Aluminiowe (Al)</a:t>
            </a:r>
          </a:p>
          <a:p>
            <a:pPr marL="342900" indent="-342900" algn="l">
              <a:lnSpc>
                <a:spcPct val="115000"/>
              </a:lnSpc>
              <a:spcAft>
                <a:spcPts val="1000"/>
              </a:spcAft>
              <a:buFont typeface="Arial" panose="020B0604020202020204" pitchFamily="34" charset="0"/>
              <a:buChar char="•"/>
            </a:pPr>
            <a:endParaRPr lang="pl-PL" dirty="0"/>
          </a:p>
        </p:txBody>
      </p:sp>
      <p:pic>
        <p:nvPicPr>
          <p:cNvPr id="5" name="Obraz 4">
            <a:extLst>
              <a:ext uri="{FF2B5EF4-FFF2-40B4-BE49-F238E27FC236}">
                <a16:creationId xmlns:a16="http://schemas.microsoft.com/office/drawing/2014/main" id="{EE9A7D9B-3F1E-A342-6402-E781938D4085}"/>
              </a:ext>
            </a:extLst>
          </p:cNvPr>
          <p:cNvPicPr>
            <a:picLocks noChangeAspect="1"/>
          </p:cNvPicPr>
          <p:nvPr/>
        </p:nvPicPr>
        <p:blipFill>
          <a:blip r:embed="rId2"/>
          <a:stretch>
            <a:fillRect/>
          </a:stretch>
        </p:blipFill>
        <p:spPr>
          <a:xfrm rot="10800000">
            <a:off x="5609935" y="4210052"/>
            <a:ext cx="3790950" cy="857250"/>
          </a:xfrm>
          <a:prstGeom prst="rect">
            <a:avLst/>
          </a:prstGeom>
        </p:spPr>
      </p:pic>
      <p:pic>
        <p:nvPicPr>
          <p:cNvPr id="7" name="Obraz 6">
            <a:extLst>
              <a:ext uri="{FF2B5EF4-FFF2-40B4-BE49-F238E27FC236}">
                <a16:creationId xmlns:a16="http://schemas.microsoft.com/office/drawing/2014/main" id="{442A1D21-3642-514F-D8DB-428C30054CF0}"/>
              </a:ext>
            </a:extLst>
          </p:cNvPr>
          <p:cNvPicPr>
            <a:picLocks noChangeAspect="1"/>
          </p:cNvPicPr>
          <p:nvPr/>
        </p:nvPicPr>
        <p:blipFill>
          <a:blip r:embed="rId3"/>
          <a:stretch>
            <a:fillRect/>
          </a:stretch>
        </p:blipFill>
        <p:spPr>
          <a:xfrm rot="10800000">
            <a:off x="5609935" y="2685764"/>
            <a:ext cx="3429000" cy="800100"/>
          </a:xfrm>
          <a:prstGeom prst="rect">
            <a:avLst/>
          </a:prstGeom>
        </p:spPr>
      </p:pic>
      <p:sp>
        <p:nvSpPr>
          <p:cNvPr id="8" name="pole tekstowe 7">
            <a:extLst>
              <a:ext uri="{FF2B5EF4-FFF2-40B4-BE49-F238E27FC236}">
                <a16:creationId xmlns:a16="http://schemas.microsoft.com/office/drawing/2014/main" id="{A25EBDCE-0E6D-45B9-5CB5-0E011E45CA3A}"/>
              </a:ext>
            </a:extLst>
          </p:cNvPr>
          <p:cNvSpPr txBox="1"/>
          <p:nvPr/>
        </p:nvSpPr>
        <p:spPr>
          <a:xfrm>
            <a:off x="235526" y="6457532"/>
            <a:ext cx="4909129" cy="253916"/>
          </a:xfrm>
          <a:prstGeom prst="rect">
            <a:avLst/>
          </a:prstGeom>
          <a:noFill/>
        </p:spPr>
        <p:txBody>
          <a:bodyPr wrap="square" rtlCol="0">
            <a:spAutoFit/>
          </a:bodyPr>
          <a:lstStyle/>
          <a:p>
            <a:r>
              <a:rPr lang="pl-PL" sz="1050" dirty="0"/>
              <a:t>Źródło: Katalog NKT Przewody i kable elektroenergetyczne niskiego napięcia</a:t>
            </a:r>
          </a:p>
        </p:txBody>
      </p:sp>
    </p:spTree>
    <p:extLst>
      <p:ext uri="{BB962C8B-B14F-4D97-AF65-F5344CB8AC3E}">
        <p14:creationId xmlns:p14="http://schemas.microsoft.com/office/powerpoint/2010/main" val="263911335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7E6A1-AFC6-E247-4947-DC577B499AB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AEDF1F95-78A8-21E3-7B78-F7F19B70C7ED}"/>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Oznaczenia żył według E DIN VDE 0245 część 1</a:t>
            </a:r>
            <a:endParaRPr lang="pl-PL" sz="4800" noProof="0" dirty="0">
              <a:latin typeface="+mn-lt"/>
            </a:endParaRPr>
          </a:p>
        </p:txBody>
      </p:sp>
      <p:sp>
        <p:nvSpPr>
          <p:cNvPr id="7" name="pole tekstowe 6">
            <a:extLst>
              <a:ext uri="{FF2B5EF4-FFF2-40B4-BE49-F238E27FC236}">
                <a16:creationId xmlns:a16="http://schemas.microsoft.com/office/drawing/2014/main" id="{63B11937-B33E-E57F-6A2F-491B9F634158}"/>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sp>
        <p:nvSpPr>
          <p:cNvPr id="3" name="pole tekstowe 2">
            <a:extLst>
              <a:ext uri="{FF2B5EF4-FFF2-40B4-BE49-F238E27FC236}">
                <a16:creationId xmlns:a16="http://schemas.microsoft.com/office/drawing/2014/main" id="{6B711D02-03EE-6CA2-1173-958E9C27AFAA}"/>
              </a:ext>
            </a:extLst>
          </p:cNvPr>
          <p:cNvSpPr txBox="1"/>
          <p:nvPr/>
        </p:nvSpPr>
        <p:spPr>
          <a:xfrm>
            <a:off x="235526" y="1690255"/>
            <a:ext cx="11851699" cy="3970318"/>
          </a:xfrm>
          <a:prstGeom prst="rect">
            <a:avLst/>
          </a:prstGeom>
          <a:noFill/>
        </p:spPr>
        <p:txBody>
          <a:bodyPr wrap="square" rtlCol="0">
            <a:spAutoFit/>
          </a:bodyPr>
          <a:lstStyle/>
          <a:p>
            <a:r>
              <a:rPr lang="pl-PL" sz="1800" b="0" i="0" u="none" strike="noStrike" baseline="0" dirty="0"/>
              <a:t>Zastosowanie do typów</a:t>
            </a:r>
            <a:r>
              <a:rPr lang="pl-PL" dirty="0"/>
              <a:t>: </a:t>
            </a:r>
            <a:r>
              <a:rPr lang="pl-PL" b="1" dirty="0"/>
              <a:t>NLSY  NLSCY   </a:t>
            </a:r>
            <a:r>
              <a:rPr lang="pl-PL" sz="1800" b="1" i="0" u="none" strike="noStrike" baseline="0" dirty="0"/>
              <a:t>NSY  NSYCY</a:t>
            </a:r>
          </a:p>
          <a:p>
            <a:pPr algn="l"/>
            <a:r>
              <a:rPr lang="pl-PL" sz="1800" b="0" i="0" u="none" strike="noStrike" baseline="0" dirty="0"/>
              <a:t>Zgodnie z normą seria DIN-Norm 0245 oznaczanie żył opiera się na stwierdzeniu, czy kod będzie określony kolorem, czy numeracją.</a:t>
            </a:r>
          </a:p>
          <a:p>
            <a:pPr algn="l"/>
            <a:endParaRPr lang="pl-PL" sz="1800" b="0" i="0" u="none" strike="noStrike" baseline="0" dirty="0"/>
          </a:p>
          <a:p>
            <a:pPr algn="l"/>
            <a:r>
              <a:rPr lang="pl-PL" sz="1800" b="1" i="0" u="none" strike="noStrike" baseline="0" dirty="0"/>
              <a:t>Oznaczanie kolorami</a:t>
            </a:r>
          </a:p>
          <a:p>
            <a:pPr algn="l"/>
            <a:r>
              <a:rPr lang="pl-PL" sz="1800" b="0" i="0" u="none" strike="noStrike" baseline="0" dirty="0"/>
              <a:t>Kolor żyły jest podany jako kolor podstawowy oraz kolor pierścienia. W żyłach wielokolorowych pierwszy podkreślony kolor jest kolorem podstawowym.</a:t>
            </a:r>
          </a:p>
          <a:p>
            <a:pPr algn="l"/>
            <a:endParaRPr lang="pl-PL" sz="1800" b="0" i="0" u="none" strike="noStrike" baseline="0" dirty="0"/>
          </a:p>
          <a:p>
            <a:pPr algn="l"/>
            <a:r>
              <a:rPr lang="pl-PL" sz="1800" b="0" i="0" u="none" strike="noStrike" baseline="0" dirty="0"/>
              <a:t>Oznaczanie kolorów podstawowych następuje poprzez określenie kolorów izolacji lub powierzchni leżącej nad izolacją żył.</a:t>
            </a:r>
          </a:p>
          <a:p>
            <a:pPr algn="l"/>
            <a:r>
              <a:rPr lang="pl-PL" sz="1800" b="0" i="0" u="none" strike="noStrike" baseline="0" dirty="0"/>
              <a:t>Drugi i trzeci kolor nadrukowany jest na kolorze podstawowym w formie pierścienia.</a:t>
            </a:r>
          </a:p>
          <a:p>
            <a:pPr algn="l"/>
            <a:endParaRPr lang="pl-PL" sz="1800" b="0" i="0" u="none" strike="noStrike" baseline="0" dirty="0"/>
          </a:p>
          <a:p>
            <a:pPr algn="l"/>
            <a:r>
              <a:rPr lang="pl-PL" sz="1800" b="1" i="0" u="none" strike="noStrike" baseline="0" dirty="0"/>
              <a:t>Liczenie</a:t>
            </a:r>
          </a:p>
          <a:p>
            <a:pPr algn="l"/>
            <a:r>
              <a:rPr lang="pl-PL" sz="1800" b="0" i="0" u="none" strike="noStrike" baseline="0" dirty="0"/>
              <a:t>Żyły liczy się kolejno poprzez wszystkie warstwy w tym samym kierunku, rozpoczynając od żyły 1 w wewnętrznej warstwie do zewnątrz.</a:t>
            </a:r>
          </a:p>
        </p:txBody>
      </p:sp>
    </p:spTree>
    <p:extLst>
      <p:ext uri="{BB962C8B-B14F-4D97-AF65-F5344CB8AC3E}">
        <p14:creationId xmlns:p14="http://schemas.microsoft.com/office/powerpoint/2010/main" val="209021581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F7F86-24D8-E00E-6B43-0CC3E713C305}"/>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430132E-2032-25BA-6891-65EE1B985F12}"/>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Oznaczenia żył według E DIN VDE 0245 część 1</a:t>
            </a:r>
            <a:endParaRPr lang="pl-PL" sz="4800" noProof="0" dirty="0">
              <a:latin typeface="+mn-lt"/>
            </a:endParaRPr>
          </a:p>
        </p:txBody>
      </p:sp>
      <p:sp>
        <p:nvSpPr>
          <p:cNvPr id="7" name="pole tekstowe 6">
            <a:extLst>
              <a:ext uri="{FF2B5EF4-FFF2-40B4-BE49-F238E27FC236}">
                <a16:creationId xmlns:a16="http://schemas.microsoft.com/office/drawing/2014/main" id="{ED242E1D-7A5B-B82B-991C-B9E1C60A8DF1}"/>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pic>
        <p:nvPicPr>
          <p:cNvPr id="5" name="Obraz 4">
            <a:extLst>
              <a:ext uri="{FF2B5EF4-FFF2-40B4-BE49-F238E27FC236}">
                <a16:creationId xmlns:a16="http://schemas.microsoft.com/office/drawing/2014/main" id="{CE452555-40F0-69EE-FE4E-A111C8F782DA}"/>
              </a:ext>
            </a:extLst>
          </p:cNvPr>
          <p:cNvPicPr>
            <a:picLocks noChangeAspect="1"/>
          </p:cNvPicPr>
          <p:nvPr/>
        </p:nvPicPr>
        <p:blipFill>
          <a:blip r:embed="rId3"/>
          <a:stretch>
            <a:fillRect/>
          </a:stretch>
        </p:blipFill>
        <p:spPr>
          <a:xfrm>
            <a:off x="2068359" y="2415856"/>
            <a:ext cx="8135485" cy="3248478"/>
          </a:xfrm>
          <a:prstGeom prst="rect">
            <a:avLst/>
          </a:prstGeom>
        </p:spPr>
      </p:pic>
      <p:sp>
        <p:nvSpPr>
          <p:cNvPr id="6" name="pole tekstowe 5">
            <a:extLst>
              <a:ext uri="{FF2B5EF4-FFF2-40B4-BE49-F238E27FC236}">
                <a16:creationId xmlns:a16="http://schemas.microsoft.com/office/drawing/2014/main" id="{B23BAB16-5F20-399D-B298-75B5739B699D}"/>
              </a:ext>
            </a:extLst>
          </p:cNvPr>
          <p:cNvSpPr txBox="1"/>
          <p:nvPr/>
        </p:nvSpPr>
        <p:spPr>
          <a:xfrm>
            <a:off x="3555556" y="1548841"/>
            <a:ext cx="5161093" cy="369332"/>
          </a:xfrm>
          <a:prstGeom prst="rect">
            <a:avLst/>
          </a:prstGeom>
          <a:noFill/>
        </p:spPr>
        <p:txBody>
          <a:bodyPr wrap="none" rtlCol="0">
            <a:spAutoFit/>
          </a:bodyPr>
          <a:lstStyle/>
          <a:p>
            <a:pPr algn="ctr"/>
            <a:r>
              <a:rPr lang="pl-PL" sz="1800" b="0" i="0" u="none" strike="noStrike" baseline="0" dirty="0"/>
              <a:t>Rozmiary pierścieni oraz odległości podane są w mm.</a:t>
            </a:r>
            <a:endParaRPr lang="pl-PL" dirty="0"/>
          </a:p>
        </p:txBody>
      </p:sp>
    </p:spTree>
    <p:extLst>
      <p:ext uri="{BB962C8B-B14F-4D97-AF65-F5344CB8AC3E}">
        <p14:creationId xmlns:p14="http://schemas.microsoft.com/office/powerpoint/2010/main" val="56930416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1F421-D102-23DB-5496-4726E1BE3AF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748B9929-4B58-2535-9CD0-8F9972D6F69D}"/>
              </a:ext>
            </a:extLst>
          </p:cNvPr>
          <p:cNvSpPr>
            <a:spLocks noGrp="1"/>
          </p:cNvSpPr>
          <p:nvPr>
            <p:ph type="ctrTitle"/>
          </p:nvPr>
        </p:nvSpPr>
        <p:spPr>
          <a:xfrm>
            <a:off x="365759" y="400468"/>
            <a:ext cx="11540691" cy="841191"/>
          </a:xfrm>
        </p:spPr>
        <p:txBody>
          <a:bodyPr>
            <a:normAutofit/>
          </a:bodyPr>
          <a:lstStyle/>
          <a:p>
            <a:r>
              <a:rPr lang="pl-PL" sz="4800" dirty="0">
                <a:latin typeface="Arial Narrow" panose="020B0606020202030204" pitchFamily="34" charset="0"/>
              </a:rPr>
              <a:t>Oznaczenia żył według E DIN VDE 0245 część 1</a:t>
            </a:r>
            <a:endParaRPr lang="pl-PL" sz="4800" noProof="0" dirty="0">
              <a:latin typeface="Arial Narrow" panose="020B0606020202030204" pitchFamily="34" charset="0"/>
            </a:endParaRPr>
          </a:p>
        </p:txBody>
      </p:sp>
      <p:sp>
        <p:nvSpPr>
          <p:cNvPr id="7" name="pole tekstowe 6">
            <a:extLst>
              <a:ext uri="{FF2B5EF4-FFF2-40B4-BE49-F238E27FC236}">
                <a16:creationId xmlns:a16="http://schemas.microsoft.com/office/drawing/2014/main" id="{B0297FF4-5ED7-F0F2-01B9-FA550C568D1C}"/>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pic>
        <p:nvPicPr>
          <p:cNvPr id="4" name="Obraz 3">
            <a:extLst>
              <a:ext uri="{FF2B5EF4-FFF2-40B4-BE49-F238E27FC236}">
                <a16:creationId xmlns:a16="http://schemas.microsoft.com/office/drawing/2014/main" id="{01D15385-71E5-DD49-CCAC-AE3F79A4D208}"/>
              </a:ext>
            </a:extLst>
          </p:cNvPr>
          <p:cNvPicPr>
            <a:picLocks noChangeAspect="1"/>
          </p:cNvPicPr>
          <p:nvPr/>
        </p:nvPicPr>
        <p:blipFill>
          <a:blip r:embed="rId3"/>
          <a:stretch>
            <a:fillRect/>
          </a:stretch>
        </p:blipFill>
        <p:spPr>
          <a:xfrm>
            <a:off x="1765443" y="1241659"/>
            <a:ext cx="8287993" cy="4612806"/>
          </a:xfrm>
          <a:prstGeom prst="rect">
            <a:avLst/>
          </a:prstGeom>
        </p:spPr>
      </p:pic>
      <p:sp>
        <p:nvSpPr>
          <p:cNvPr id="8" name="pole tekstowe 7">
            <a:extLst>
              <a:ext uri="{FF2B5EF4-FFF2-40B4-BE49-F238E27FC236}">
                <a16:creationId xmlns:a16="http://schemas.microsoft.com/office/drawing/2014/main" id="{D039EF2D-2C2C-5186-CA63-B7646BAFC9BE}"/>
              </a:ext>
            </a:extLst>
          </p:cNvPr>
          <p:cNvSpPr txBox="1"/>
          <p:nvPr/>
        </p:nvSpPr>
        <p:spPr>
          <a:xfrm>
            <a:off x="5560201" y="5972784"/>
            <a:ext cx="6498449" cy="738664"/>
          </a:xfrm>
          <a:prstGeom prst="rect">
            <a:avLst/>
          </a:prstGeom>
          <a:noFill/>
        </p:spPr>
        <p:txBody>
          <a:bodyPr wrap="square" rtlCol="0">
            <a:spAutoFit/>
          </a:bodyPr>
          <a:lstStyle/>
          <a:p>
            <a:pPr algn="l"/>
            <a:r>
              <a:rPr lang="pl-PL" sz="1400" b="1" i="0" u="none" strike="noStrike" baseline="0" dirty="0"/>
              <a:t>Przykład: </a:t>
            </a:r>
            <a:r>
              <a:rPr lang="pl-PL" sz="1400" b="0" i="0" u="none" strike="noStrike" baseline="0" dirty="0"/>
              <a:t>żyła 21 biały-niebieski biały - kolor podstawowy, niebieski - kolor pierścienia</a:t>
            </a:r>
          </a:p>
          <a:p>
            <a:pPr algn="l"/>
            <a:r>
              <a:rPr lang="pl-PL" sz="1400" b="0" i="0" u="none" strike="noStrike" baseline="0" dirty="0"/>
              <a:t>Podane kolory odpowiadają normie DIN IEC 304 oraz HD 402.S2.</a:t>
            </a:r>
          </a:p>
          <a:p>
            <a:pPr algn="l"/>
            <a:r>
              <a:rPr lang="pl-PL" sz="1400" b="0" i="0" u="none" strike="noStrike" baseline="0" dirty="0"/>
              <a:t>Oznaczanie z wykorzystaniem kolorów - według DIN VDE 0293.</a:t>
            </a:r>
            <a:endParaRPr lang="pl-PL" sz="1400" dirty="0"/>
          </a:p>
        </p:txBody>
      </p:sp>
    </p:spTree>
    <p:extLst>
      <p:ext uri="{BB962C8B-B14F-4D97-AF65-F5344CB8AC3E}">
        <p14:creationId xmlns:p14="http://schemas.microsoft.com/office/powerpoint/2010/main" val="312856848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02391-DC67-869E-CD12-42FCCBDC2364}"/>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8E24508A-3C7F-CFB5-929E-8754E5B5BC6D}"/>
              </a:ext>
            </a:extLst>
          </p:cNvPr>
          <p:cNvSpPr>
            <a:spLocks noGrp="1"/>
          </p:cNvSpPr>
          <p:nvPr>
            <p:ph type="ctrTitle"/>
          </p:nvPr>
        </p:nvSpPr>
        <p:spPr>
          <a:xfrm>
            <a:off x="325654" y="695743"/>
            <a:ext cx="11540691" cy="841191"/>
          </a:xfrm>
        </p:spPr>
        <p:txBody>
          <a:bodyPr>
            <a:normAutofit fontScale="90000"/>
          </a:bodyPr>
          <a:lstStyle/>
          <a:p>
            <a:r>
              <a:rPr lang="pl-PL" sz="4800" dirty="0">
                <a:latin typeface="+mn-lt"/>
              </a:rPr>
              <a:t>Oznaczenia żył według DIN 47100 </a:t>
            </a:r>
            <a:br>
              <a:rPr lang="pl-PL" sz="4800" dirty="0">
                <a:latin typeface="+mn-lt"/>
              </a:rPr>
            </a:br>
            <a:r>
              <a:rPr lang="pl-PL" sz="4800" dirty="0">
                <a:latin typeface="+mn-lt"/>
              </a:rPr>
              <a:t>z powtarzaniem kolorów od żyły nr 45 wzwyż</a:t>
            </a:r>
            <a:endParaRPr lang="pl-PL" sz="4800" noProof="0" dirty="0">
              <a:latin typeface="+mn-lt"/>
            </a:endParaRPr>
          </a:p>
        </p:txBody>
      </p:sp>
      <p:sp>
        <p:nvSpPr>
          <p:cNvPr id="7" name="pole tekstowe 6">
            <a:extLst>
              <a:ext uri="{FF2B5EF4-FFF2-40B4-BE49-F238E27FC236}">
                <a16:creationId xmlns:a16="http://schemas.microsoft.com/office/drawing/2014/main" id="{9B56E4EC-35F1-7743-666B-CB1BCC136A53}"/>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sp>
        <p:nvSpPr>
          <p:cNvPr id="3" name="pole tekstowe 2">
            <a:extLst>
              <a:ext uri="{FF2B5EF4-FFF2-40B4-BE49-F238E27FC236}">
                <a16:creationId xmlns:a16="http://schemas.microsoft.com/office/drawing/2014/main" id="{2E1FBA06-21F7-BA04-7235-7977C5E67399}"/>
              </a:ext>
            </a:extLst>
          </p:cNvPr>
          <p:cNvSpPr txBox="1"/>
          <p:nvPr/>
        </p:nvSpPr>
        <p:spPr>
          <a:xfrm>
            <a:off x="503381" y="2274838"/>
            <a:ext cx="11185238" cy="3139321"/>
          </a:xfrm>
          <a:prstGeom prst="rect">
            <a:avLst/>
          </a:prstGeom>
          <a:noFill/>
        </p:spPr>
        <p:txBody>
          <a:bodyPr wrap="square" rtlCol="0">
            <a:spAutoFit/>
          </a:bodyPr>
          <a:lstStyle/>
          <a:p>
            <a:pPr algn="l"/>
            <a:r>
              <a:rPr lang="pl-PL" sz="1800" b="0" i="0" u="none" strike="noStrike" baseline="0" dirty="0"/>
              <a:t>Kable sterownicze oraz kable komputerowe: skręt żył pojedynczych</a:t>
            </a:r>
          </a:p>
          <a:p>
            <a:pPr algn="l"/>
            <a:endParaRPr lang="pl-PL" sz="1800" b="0" i="0" u="none" strike="noStrike" baseline="0" dirty="0"/>
          </a:p>
          <a:p>
            <a:pPr algn="l"/>
            <a:r>
              <a:rPr lang="pl-PL" sz="1800" b="0" i="0" u="none" strike="noStrike" baseline="0" dirty="0"/>
              <a:t>Izolacja żyły ma kolor podstawowy. Kody żył wielokolorowych składają się z koloru podstawowego i kolorów pierścieni.</a:t>
            </a:r>
          </a:p>
          <a:p>
            <a:pPr algn="l"/>
            <a:endParaRPr lang="pl-PL" sz="1800" b="0" i="0" u="none" strike="noStrike" baseline="0" dirty="0"/>
          </a:p>
          <a:p>
            <a:pPr algn="l"/>
            <a:r>
              <a:rPr lang="pl-PL" sz="1800" b="0" i="0" u="none" strike="noStrike" baseline="0" dirty="0"/>
              <a:t>Drugi i trzeci kolor nadrukowany jest na kolorze podstawowym w formie pierścienia.</a:t>
            </a:r>
          </a:p>
          <a:p>
            <a:pPr algn="l"/>
            <a:endParaRPr lang="pl-PL" sz="1800" b="0" i="0" u="none" strike="noStrike" baseline="0" dirty="0"/>
          </a:p>
          <a:p>
            <a:pPr algn="l"/>
            <a:r>
              <a:rPr lang="pl-PL" sz="1800" b="0" i="0" u="none" strike="noStrike" baseline="0" dirty="0"/>
              <a:t>Szerokość pierścienia wynosi 2-3 mm. Dopuszczalna jest niewielka nieostrość brzegów koloru oraz małe przesunięcie obu półpierścieni.</a:t>
            </a:r>
          </a:p>
          <a:p>
            <a:pPr algn="l"/>
            <a:endParaRPr lang="pl-PL" sz="1800" b="0" i="0" u="none" strike="noStrike" baseline="0" dirty="0"/>
          </a:p>
          <a:p>
            <a:pPr algn="l"/>
            <a:r>
              <a:rPr lang="pl-PL" sz="1800" b="0" i="0" u="none" strike="noStrike" baseline="0" dirty="0"/>
              <a:t>Żyły liczy się kolejno poprzez wszystkie warstwy w tym samym kierunku, rozpoczynając od zewnętrznej warstwy do wewnątrz.</a:t>
            </a:r>
            <a:endParaRPr lang="pl-PL" dirty="0"/>
          </a:p>
        </p:txBody>
      </p:sp>
    </p:spTree>
    <p:extLst>
      <p:ext uri="{BB962C8B-B14F-4D97-AF65-F5344CB8AC3E}">
        <p14:creationId xmlns:p14="http://schemas.microsoft.com/office/powerpoint/2010/main" val="48094543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0488C-1548-C018-A72C-49083340FFB8}"/>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555E3BCD-71A4-C5E3-C2BF-35E8115C5C68}"/>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Oznaczenia żył według DIN 47100 z powtarzaniem kolorów od żyły nr 45 wzwyż</a:t>
            </a:r>
            <a:endParaRPr lang="pl-PL" sz="4800" noProof="0" dirty="0">
              <a:latin typeface="+mn-lt"/>
            </a:endParaRPr>
          </a:p>
        </p:txBody>
      </p:sp>
      <p:sp>
        <p:nvSpPr>
          <p:cNvPr id="7" name="pole tekstowe 6">
            <a:extLst>
              <a:ext uri="{FF2B5EF4-FFF2-40B4-BE49-F238E27FC236}">
                <a16:creationId xmlns:a16="http://schemas.microsoft.com/office/drawing/2014/main" id="{E3BBD406-60FB-0BDD-B6E1-5F0E15D186ED}"/>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pic>
        <p:nvPicPr>
          <p:cNvPr id="5" name="Obraz 4">
            <a:extLst>
              <a:ext uri="{FF2B5EF4-FFF2-40B4-BE49-F238E27FC236}">
                <a16:creationId xmlns:a16="http://schemas.microsoft.com/office/drawing/2014/main" id="{05A82D80-BF78-E374-F924-805529867596}"/>
              </a:ext>
            </a:extLst>
          </p:cNvPr>
          <p:cNvPicPr>
            <a:picLocks noChangeAspect="1"/>
          </p:cNvPicPr>
          <p:nvPr/>
        </p:nvPicPr>
        <p:blipFill>
          <a:blip r:embed="rId3"/>
          <a:stretch>
            <a:fillRect/>
          </a:stretch>
        </p:blipFill>
        <p:spPr>
          <a:xfrm>
            <a:off x="1232708" y="1347201"/>
            <a:ext cx="9806791" cy="5004789"/>
          </a:xfrm>
          <a:prstGeom prst="rect">
            <a:avLst/>
          </a:prstGeom>
        </p:spPr>
      </p:pic>
    </p:spTree>
    <p:extLst>
      <p:ext uri="{BB962C8B-B14F-4D97-AF65-F5344CB8AC3E}">
        <p14:creationId xmlns:p14="http://schemas.microsoft.com/office/powerpoint/2010/main" val="202293381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23756-D326-4F24-F324-6D613C74C8DD}"/>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1685650-1095-E1EB-FE28-22755BA0474B}"/>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Oznaczenie żył zaadaptowane* </a:t>
            </a:r>
            <a:br>
              <a:rPr lang="pl-PL" sz="4800" dirty="0">
                <a:latin typeface="+mn-lt"/>
              </a:rPr>
            </a:br>
            <a:r>
              <a:rPr lang="pl-PL" sz="4800" dirty="0">
                <a:latin typeface="+mn-lt"/>
              </a:rPr>
              <a:t>do DIN 47100 bez powtarzania kolorów</a:t>
            </a:r>
            <a:endParaRPr lang="pl-PL" sz="4800" noProof="0" dirty="0">
              <a:latin typeface="+mn-lt"/>
            </a:endParaRPr>
          </a:p>
        </p:txBody>
      </p:sp>
      <p:sp>
        <p:nvSpPr>
          <p:cNvPr id="7" name="pole tekstowe 6">
            <a:extLst>
              <a:ext uri="{FF2B5EF4-FFF2-40B4-BE49-F238E27FC236}">
                <a16:creationId xmlns:a16="http://schemas.microsoft.com/office/drawing/2014/main" id="{E2438CF6-0087-A0F4-1DBE-467C641E8E58}"/>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pic>
        <p:nvPicPr>
          <p:cNvPr id="6" name="Obraz 5">
            <a:extLst>
              <a:ext uri="{FF2B5EF4-FFF2-40B4-BE49-F238E27FC236}">
                <a16:creationId xmlns:a16="http://schemas.microsoft.com/office/drawing/2014/main" id="{0C4930FA-1972-A824-9E9C-646408B7F458}"/>
              </a:ext>
            </a:extLst>
          </p:cNvPr>
          <p:cNvPicPr>
            <a:picLocks noChangeAspect="1"/>
          </p:cNvPicPr>
          <p:nvPr/>
        </p:nvPicPr>
        <p:blipFill>
          <a:blip r:embed="rId3"/>
          <a:stretch>
            <a:fillRect/>
          </a:stretch>
        </p:blipFill>
        <p:spPr>
          <a:xfrm>
            <a:off x="1263967" y="1241659"/>
            <a:ext cx="9664066" cy="4903914"/>
          </a:xfrm>
          <a:prstGeom prst="rect">
            <a:avLst/>
          </a:prstGeom>
        </p:spPr>
      </p:pic>
      <p:sp>
        <p:nvSpPr>
          <p:cNvPr id="3" name="pole tekstowe 2">
            <a:extLst>
              <a:ext uri="{FF2B5EF4-FFF2-40B4-BE49-F238E27FC236}">
                <a16:creationId xmlns:a16="http://schemas.microsoft.com/office/drawing/2014/main" id="{72EE80CA-400F-0597-63EC-32E3805995F9}"/>
              </a:ext>
            </a:extLst>
          </p:cNvPr>
          <p:cNvSpPr txBox="1"/>
          <p:nvPr/>
        </p:nvSpPr>
        <p:spPr>
          <a:xfrm>
            <a:off x="9038359" y="5574832"/>
            <a:ext cx="2648816" cy="923330"/>
          </a:xfrm>
          <a:prstGeom prst="rect">
            <a:avLst/>
          </a:prstGeom>
          <a:noFill/>
        </p:spPr>
        <p:txBody>
          <a:bodyPr wrap="square" rtlCol="0">
            <a:spAutoFit/>
          </a:bodyPr>
          <a:lstStyle/>
          <a:p>
            <a:r>
              <a:rPr lang="pl-PL" sz="1800" b="0" i="0" u="none" strike="noStrike" baseline="0" dirty="0"/>
              <a:t>*odchylenie od DIN, bez powtarzania kolorów, od żyły nr 45 wzwyż</a:t>
            </a:r>
            <a:endParaRPr lang="pl-PL" dirty="0"/>
          </a:p>
        </p:txBody>
      </p:sp>
    </p:spTree>
    <p:extLst>
      <p:ext uri="{BB962C8B-B14F-4D97-AF65-F5344CB8AC3E}">
        <p14:creationId xmlns:p14="http://schemas.microsoft.com/office/powerpoint/2010/main" val="318623322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0FE2F-874E-F782-07F3-42B4C73A8D0C}"/>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9BA4B3F-A898-65BA-8319-62569B27B9D2}"/>
              </a:ext>
            </a:extLst>
          </p:cNvPr>
          <p:cNvSpPr>
            <a:spLocks noGrp="1"/>
          </p:cNvSpPr>
          <p:nvPr>
            <p:ph type="ctrTitle"/>
          </p:nvPr>
        </p:nvSpPr>
        <p:spPr>
          <a:xfrm>
            <a:off x="365759" y="686218"/>
            <a:ext cx="11540691" cy="841191"/>
          </a:xfrm>
        </p:spPr>
        <p:txBody>
          <a:bodyPr>
            <a:normAutofit fontScale="90000"/>
          </a:bodyPr>
          <a:lstStyle/>
          <a:p>
            <a:r>
              <a:rPr lang="pl-PL" sz="4800" dirty="0">
                <a:latin typeface="+mn-lt"/>
              </a:rPr>
              <a:t>Oznaczanie parami kolorów według DIN 47100 z powtarzaniem kolorów od żyły nr 45 wzwyż</a:t>
            </a:r>
            <a:endParaRPr lang="pl-PL" sz="4800" noProof="0" dirty="0">
              <a:latin typeface="+mn-lt"/>
            </a:endParaRPr>
          </a:p>
        </p:txBody>
      </p:sp>
      <p:sp>
        <p:nvSpPr>
          <p:cNvPr id="7" name="pole tekstowe 6">
            <a:extLst>
              <a:ext uri="{FF2B5EF4-FFF2-40B4-BE49-F238E27FC236}">
                <a16:creationId xmlns:a16="http://schemas.microsoft.com/office/drawing/2014/main" id="{7B44BA1A-EADF-6420-AF4B-220372B811C9}"/>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sp>
        <p:nvSpPr>
          <p:cNvPr id="4" name="pole tekstowe 3">
            <a:extLst>
              <a:ext uri="{FF2B5EF4-FFF2-40B4-BE49-F238E27FC236}">
                <a16:creationId xmlns:a16="http://schemas.microsoft.com/office/drawing/2014/main" id="{8D210A25-DD9B-1663-2668-4D15E5490A26}"/>
              </a:ext>
            </a:extLst>
          </p:cNvPr>
          <p:cNvSpPr txBox="1"/>
          <p:nvPr/>
        </p:nvSpPr>
        <p:spPr>
          <a:xfrm>
            <a:off x="628073" y="2096077"/>
            <a:ext cx="11278377" cy="3139321"/>
          </a:xfrm>
          <a:prstGeom prst="rect">
            <a:avLst/>
          </a:prstGeom>
          <a:noFill/>
        </p:spPr>
        <p:txBody>
          <a:bodyPr wrap="square" rtlCol="0">
            <a:spAutoFit/>
          </a:bodyPr>
          <a:lstStyle/>
          <a:p>
            <a:pPr algn="l"/>
            <a:r>
              <a:rPr lang="pl-PL" sz="1800" b="0" i="0" u="none" strike="noStrike" baseline="0" dirty="0"/>
              <a:t>Kable sterownicze oraz kable komputerowe: skręt żył parowy</a:t>
            </a:r>
          </a:p>
          <a:p>
            <a:pPr algn="l"/>
            <a:endParaRPr lang="pl-PL" sz="1800" b="0" i="0" u="none" strike="noStrike" baseline="0" dirty="0"/>
          </a:p>
          <a:p>
            <a:pPr algn="l"/>
            <a:r>
              <a:rPr lang="pl-PL" sz="1800" b="0" i="0" u="none" strike="noStrike" baseline="0" dirty="0"/>
              <a:t>Izolacja żyły ma kolor podstawowy. Kody żył wielokolorowych składają się z koloru podstawowego i kolorów pierścieni.</a:t>
            </a:r>
          </a:p>
          <a:p>
            <a:pPr algn="l"/>
            <a:endParaRPr lang="pl-PL" sz="1800" b="0" i="0" u="none" strike="noStrike" baseline="0" dirty="0"/>
          </a:p>
          <a:p>
            <a:pPr algn="l"/>
            <a:r>
              <a:rPr lang="pl-PL" sz="1800" b="0" i="0" u="none" strike="noStrike" baseline="0" dirty="0"/>
              <a:t>Drugi kolor nadrukowany jest na kolorze podstawowym w formie pierścienia.</a:t>
            </a:r>
          </a:p>
          <a:p>
            <a:pPr algn="l"/>
            <a:endParaRPr lang="pl-PL" sz="1800" b="0" i="0" u="none" strike="noStrike" baseline="0" dirty="0"/>
          </a:p>
          <a:p>
            <a:pPr algn="l"/>
            <a:r>
              <a:rPr lang="pl-PL" sz="1800" b="0" i="0" u="none" strike="noStrike" baseline="0" dirty="0"/>
              <a:t>Szerokość pierścienia wynosi 2-3 mm. Dopuszczalna jest niewielka nieostrość brzegów koloru oraz małe przesunięcie obu półpierścieni.</a:t>
            </a:r>
          </a:p>
          <a:p>
            <a:pPr algn="l"/>
            <a:endParaRPr lang="pl-PL" sz="1800" b="0" i="0" u="none" strike="noStrike" baseline="0" dirty="0"/>
          </a:p>
          <a:p>
            <a:pPr algn="l"/>
            <a:r>
              <a:rPr lang="pl-PL" sz="1800" b="0" i="0" u="none" strike="noStrike" baseline="0" dirty="0"/>
              <a:t>Żyły liczy się kolejno poprzez wszystkie warstwy w tym samym kierunku, rozpoczynając od zewnętrznej warstwy do wewnątrz.</a:t>
            </a:r>
            <a:endParaRPr lang="pl-PL" dirty="0"/>
          </a:p>
        </p:txBody>
      </p:sp>
    </p:spTree>
    <p:extLst>
      <p:ext uri="{BB962C8B-B14F-4D97-AF65-F5344CB8AC3E}">
        <p14:creationId xmlns:p14="http://schemas.microsoft.com/office/powerpoint/2010/main" val="277441920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00D70-94E4-0E3F-572A-C1A1AE30197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18DDC826-62EF-E2C0-1AB8-DB499D95D039}"/>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Oznaczanie parami kolorów według DIN 47100 </a:t>
            </a:r>
            <a:br>
              <a:rPr lang="pl-PL" sz="4800" dirty="0">
                <a:latin typeface="+mn-lt"/>
              </a:rPr>
            </a:br>
            <a:r>
              <a:rPr lang="pl-PL" sz="4800" dirty="0">
                <a:latin typeface="+mn-lt"/>
              </a:rPr>
              <a:t>z powtarzaniem kolorów od żyły nr 45 wzwyż</a:t>
            </a:r>
            <a:endParaRPr lang="pl-PL" sz="4800" noProof="0" dirty="0">
              <a:latin typeface="+mn-lt"/>
            </a:endParaRPr>
          </a:p>
        </p:txBody>
      </p:sp>
      <p:sp>
        <p:nvSpPr>
          <p:cNvPr id="7" name="pole tekstowe 6">
            <a:extLst>
              <a:ext uri="{FF2B5EF4-FFF2-40B4-BE49-F238E27FC236}">
                <a16:creationId xmlns:a16="http://schemas.microsoft.com/office/drawing/2014/main" id="{B4702DF1-91BE-E5D2-08F1-ECE8D2CE885E}"/>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pic>
        <p:nvPicPr>
          <p:cNvPr id="5" name="Obraz 4">
            <a:extLst>
              <a:ext uri="{FF2B5EF4-FFF2-40B4-BE49-F238E27FC236}">
                <a16:creationId xmlns:a16="http://schemas.microsoft.com/office/drawing/2014/main" id="{64DEB2B7-3CEB-7C0A-4EC9-EFA62A0078FA}"/>
              </a:ext>
            </a:extLst>
          </p:cNvPr>
          <p:cNvPicPr>
            <a:picLocks noChangeAspect="1"/>
          </p:cNvPicPr>
          <p:nvPr/>
        </p:nvPicPr>
        <p:blipFill>
          <a:blip r:embed="rId3"/>
          <a:stretch>
            <a:fillRect/>
          </a:stretch>
        </p:blipFill>
        <p:spPr>
          <a:xfrm>
            <a:off x="1994120" y="1382829"/>
            <a:ext cx="8283967" cy="4933532"/>
          </a:xfrm>
          <a:prstGeom prst="rect">
            <a:avLst/>
          </a:prstGeom>
        </p:spPr>
      </p:pic>
    </p:spTree>
    <p:extLst>
      <p:ext uri="{BB962C8B-B14F-4D97-AF65-F5344CB8AC3E}">
        <p14:creationId xmlns:p14="http://schemas.microsoft.com/office/powerpoint/2010/main" val="372994820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D0549-ADC3-0894-227F-061F54E1DDEF}"/>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D034CFD8-1BB0-D418-AA85-D45C785B3D44}"/>
              </a:ext>
            </a:extLst>
          </p:cNvPr>
          <p:cNvSpPr>
            <a:spLocks noGrp="1"/>
          </p:cNvSpPr>
          <p:nvPr>
            <p:ph type="ctrTitle"/>
          </p:nvPr>
        </p:nvSpPr>
        <p:spPr>
          <a:xfrm>
            <a:off x="365759" y="400468"/>
            <a:ext cx="11540691" cy="841191"/>
          </a:xfrm>
        </p:spPr>
        <p:txBody>
          <a:bodyPr>
            <a:normAutofit fontScale="90000"/>
          </a:bodyPr>
          <a:lstStyle/>
          <a:p>
            <a:r>
              <a:rPr lang="pl-PL" sz="4800" dirty="0">
                <a:latin typeface="+mn-lt"/>
              </a:rPr>
              <a:t>Oznaczanie parami kolorów według DIN 47100 </a:t>
            </a:r>
            <a:br>
              <a:rPr lang="pl-PL" sz="4800" dirty="0">
                <a:latin typeface="+mn-lt"/>
              </a:rPr>
            </a:br>
            <a:r>
              <a:rPr lang="pl-PL" sz="4800" dirty="0">
                <a:latin typeface="+mn-lt"/>
              </a:rPr>
              <a:t>z powtarzaniem kolorów od żyły nr 45 wzwyż</a:t>
            </a:r>
            <a:endParaRPr lang="pl-PL" sz="4800" noProof="0" dirty="0">
              <a:latin typeface="+mn-lt"/>
            </a:endParaRPr>
          </a:p>
        </p:txBody>
      </p:sp>
      <p:sp>
        <p:nvSpPr>
          <p:cNvPr id="7" name="pole tekstowe 6">
            <a:extLst>
              <a:ext uri="{FF2B5EF4-FFF2-40B4-BE49-F238E27FC236}">
                <a16:creationId xmlns:a16="http://schemas.microsoft.com/office/drawing/2014/main" id="{391E4378-5350-516C-A12B-36A1D30EDCE4}"/>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pic>
        <p:nvPicPr>
          <p:cNvPr id="4" name="Obraz 3">
            <a:extLst>
              <a:ext uri="{FF2B5EF4-FFF2-40B4-BE49-F238E27FC236}">
                <a16:creationId xmlns:a16="http://schemas.microsoft.com/office/drawing/2014/main" id="{E9DD2163-ED3B-C11D-A374-F5A5B6C76AB1}"/>
              </a:ext>
            </a:extLst>
          </p:cNvPr>
          <p:cNvPicPr>
            <a:picLocks noChangeAspect="1"/>
          </p:cNvPicPr>
          <p:nvPr/>
        </p:nvPicPr>
        <p:blipFill>
          <a:blip r:embed="rId3"/>
          <a:stretch>
            <a:fillRect/>
          </a:stretch>
        </p:blipFill>
        <p:spPr>
          <a:xfrm>
            <a:off x="1867333" y="1466358"/>
            <a:ext cx="8457334" cy="4835752"/>
          </a:xfrm>
          <a:prstGeom prst="rect">
            <a:avLst/>
          </a:prstGeom>
        </p:spPr>
      </p:pic>
    </p:spTree>
    <p:extLst>
      <p:ext uri="{BB962C8B-B14F-4D97-AF65-F5344CB8AC3E}">
        <p14:creationId xmlns:p14="http://schemas.microsoft.com/office/powerpoint/2010/main" val="185326977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6C57F-FF5D-E13B-1CF9-04B9FB419A01}"/>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3F10119-2236-1C09-CCDD-3FA9BB6E461B}"/>
              </a:ext>
            </a:extLst>
          </p:cNvPr>
          <p:cNvSpPr>
            <a:spLocks noGrp="1"/>
          </p:cNvSpPr>
          <p:nvPr>
            <p:ph type="ctrTitle"/>
          </p:nvPr>
        </p:nvSpPr>
        <p:spPr>
          <a:xfrm>
            <a:off x="365759" y="400468"/>
            <a:ext cx="11540691" cy="841191"/>
          </a:xfrm>
        </p:spPr>
        <p:txBody>
          <a:bodyPr>
            <a:normAutofit/>
          </a:bodyPr>
          <a:lstStyle/>
          <a:p>
            <a:r>
              <a:rPr lang="pl-PL" sz="4800" noProof="0" dirty="0">
                <a:latin typeface="+mn-lt"/>
              </a:rPr>
              <a:t>Wyjątki</a:t>
            </a:r>
          </a:p>
        </p:txBody>
      </p:sp>
      <p:sp>
        <p:nvSpPr>
          <p:cNvPr id="7" name="pole tekstowe 6">
            <a:extLst>
              <a:ext uri="{FF2B5EF4-FFF2-40B4-BE49-F238E27FC236}">
                <a16:creationId xmlns:a16="http://schemas.microsoft.com/office/drawing/2014/main" id="{9BEB8B7F-6490-9B07-4EB6-2C80E6C91221}"/>
              </a:ext>
            </a:extLst>
          </p:cNvPr>
          <p:cNvSpPr txBox="1"/>
          <p:nvPr/>
        </p:nvSpPr>
        <p:spPr>
          <a:xfrm>
            <a:off x="235526" y="6457532"/>
            <a:ext cx="5860474" cy="253916"/>
          </a:xfrm>
          <a:prstGeom prst="rect">
            <a:avLst/>
          </a:prstGeom>
          <a:noFill/>
        </p:spPr>
        <p:txBody>
          <a:bodyPr wrap="square" rtlCol="0">
            <a:spAutoFit/>
          </a:bodyPr>
          <a:lstStyle/>
          <a:p>
            <a:r>
              <a:rPr lang="pl-PL" sz="1050" dirty="0"/>
              <a:t>Źródło: </a:t>
            </a:r>
            <a:r>
              <a:rPr lang="pl-PL" sz="1050" dirty="0">
                <a:hlinkClick r:id="rId2"/>
              </a:rPr>
              <a:t>https://www.helukabel.pl/porada/nr/624/kody-oznaczen-dla-kabli-i-przewodow</a:t>
            </a:r>
            <a:r>
              <a:rPr lang="pl-PL" sz="1050" dirty="0"/>
              <a:t> </a:t>
            </a:r>
          </a:p>
        </p:txBody>
      </p:sp>
      <p:sp>
        <p:nvSpPr>
          <p:cNvPr id="3" name="pole tekstowe 2">
            <a:extLst>
              <a:ext uri="{FF2B5EF4-FFF2-40B4-BE49-F238E27FC236}">
                <a16:creationId xmlns:a16="http://schemas.microsoft.com/office/drawing/2014/main" id="{0E9CC80E-DF31-D44C-6736-49651615F4F7}"/>
              </a:ext>
            </a:extLst>
          </p:cNvPr>
          <p:cNvSpPr txBox="1"/>
          <p:nvPr/>
        </p:nvSpPr>
        <p:spPr>
          <a:xfrm>
            <a:off x="849746" y="1241659"/>
            <a:ext cx="6280727" cy="369332"/>
          </a:xfrm>
          <a:prstGeom prst="rect">
            <a:avLst/>
          </a:prstGeom>
          <a:noFill/>
        </p:spPr>
        <p:txBody>
          <a:bodyPr wrap="square" rtlCol="0">
            <a:spAutoFit/>
          </a:bodyPr>
          <a:lstStyle/>
          <a:p>
            <a:r>
              <a:rPr lang="pl-PL" dirty="0"/>
              <a:t>Są również oznaczenia indywidualne producentów np..</a:t>
            </a:r>
          </a:p>
        </p:txBody>
      </p:sp>
      <p:pic>
        <p:nvPicPr>
          <p:cNvPr id="6" name="Obraz 5">
            <a:extLst>
              <a:ext uri="{FF2B5EF4-FFF2-40B4-BE49-F238E27FC236}">
                <a16:creationId xmlns:a16="http://schemas.microsoft.com/office/drawing/2014/main" id="{6580C969-823A-17D8-5308-FD6DED241243}"/>
              </a:ext>
            </a:extLst>
          </p:cNvPr>
          <p:cNvPicPr>
            <a:picLocks noChangeAspect="1"/>
          </p:cNvPicPr>
          <p:nvPr/>
        </p:nvPicPr>
        <p:blipFill>
          <a:blip r:embed="rId3"/>
          <a:stretch>
            <a:fillRect/>
          </a:stretch>
        </p:blipFill>
        <p:spPr>
          <a:xfrm>
            <a:off x="1521291" y="1997285"/>
            <a:ext cx="9149418" cy="4088361"/>
          </a:xfrm>
          <a:prstGeom prst="rect">
            <a:avLst/>
          </a:prstGeom>
        </p:spPr>
      </p:pic>
    </p:spTree>
    <p:extLst>
      <p:ext uri="{BB962C8B-B14F-4D97-AF65-F5344CB8AC3E}">
        <p14:creationId xmlns:p14="http://schemas.microsoft.com/office/powerpoint/2010/main" val="2690697442"/>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DE0B65744422E4A8459264A22C32382" ma:contentTypeVersion="15" ma:contentTypeDescription="Utwórz nowy dokument." ma:contentTypeScope="" ma:versionID="71740caa4e8005ca660d7acf265c1987">
  <xsd:schema xmlns:xsd="http://www.w3.org/2001/XMLSchema" xmlns:xs="http://www.w3.org/2001/XMLSchema" xmlns:p="http://schemas.microsoft.com/office/2006/metadata/properties" xmlns:ns2="39dffa5a-150f-457c-8b6d-ea62e236bb79" xmlns:ns3="e86e79c7-44b9-4496-9852-7c251c1660e5" targetNamespace="http://schemas.microsoft.com/office/2006/metadata/properties" ma:root="true" ma:fieldsID="aeb911ae981a3bbf1c4bdd53daf6c012" ns2:_="" ns3:_="">
    <xsd:import namespace="39dffa5a-150f-457c-8b6d-ea62e236bb79"/>
    <xsd:import namespace="e86e79c7-44b9-4496-9852-7c251c1660e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3:TaxCatchAll" minOccurs="0"/>
                <xsd:element ref="ns2:MediaServiceLocation" minOccurs="0"/>
                <xsd:element ref="ns2:MediaServiceGenerationTime" minOccurs="0"/>
                <xsd:element ref="ns2:MediaServiceEventHashCode" minOccurs="0"/>
                <xsd:element ref="ns2:MediaServiceOCR" minOccurs="0"/>
                <xsd:element ref="ns2:lcf76f155ced4ddcb4097134ff3c332f"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dffa5a-150f-457c-8b6d-ea62e236bb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Tagi obrazów" ma:readOnly="false" ma:fieldId="{5cf76f15-5ced-4ddc-b409-7134ff3c332f}" ma:taxonomyMulti="true" ma:sspId="10dd3211-9c3b-402d-a066-630328df5b83" ma:termSetId="09814cd3-568e-fe90-9814-8d621ff8fb84" ma:anchorId="fba54fb3-c3e1-fe81-a776-ca4b69148c4d" ma:open="true" ma:isKeyword="false">
      <xsd:complexType>
        <xsd:sequence>
          <xsd:element ref="pc:Terms" minOccurs="0" maxOccurs="1"/>
        </xsd:sequence>
      </xsd:complex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86e79c7-44b9-4496-9852-7c251c1660e5"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e0800413-828c-4467-a819-23266d4bf61d}" ma:internalName="TaxCatchAll" ma:showField="CatchAllData" ma:web="e86e79c7-44b9-4496-9852-7c251c1660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86e79c7-44b9-4496-9852-7c251c1660e5" xsi:nil="true"/>
    <lcf76f155ced4ddcb4097134ff3c332f xmlns="39dffa5a-150f-457c-8b6d-ea62e236bb7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84F0A9D-B644-4B65-9D48-4ACB9025F9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dffa5a-150f-457c-8b6d-ea62e236bb79"/>
    <ds:schemaRef ds:uri="e86e79c7-44b9-4496-9852-7c251c1660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0EAE536-EEA1-4006-B2C1-CAD2B7D1F768}">
  <ds:schemaRefs>
    <ds:schemaRef ds:uri="http://schemas.microsoft.com/office/2006/metadata/properties"/>
    <ds:schemaRef ds:uri="http://schemas.microsoft.com/office/infopath/2007/PartnerControls"/>
    <ds:schemaRef ds:uri="e86e79c7-44b9-4496-9852-7c251c1660e5"/>
    <ds:schemaRef ds:uri="39dffa5a-150f-457c-8b6d-ea62e236bb79"/>
  </ds:schemaRefs>
</ds:datastoreItem>
</file>

<file path=customXml/itemProps3.xml><?xml version="1.0" encoding="utf-8"?>
<ds:datastoreItem xmlns:ds="http://schemas.openxmlformats.org/officeDocument/2006/customXml" ds:itemID="{B934B6FA-CC6C-4B01-B459-05497419D38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9567</TotalTime>
  <Words>19291</Words>
  <Application>Microsoft Office PowerPoint</Application>
  <PresentationFormat>Panoramiczny</PresentationFormat>
  <Paragraphs>1770</Paragraphs>
  <Slides>360</Slides>
  <Notes>0</Notes>
  <HiddenSlides>0</HiddenSlides>
  <MMClips>0</MMClips>
  <ScaleCrop>false</ScaleCrop>
  <HeadingPairs>
    <vt:vector size="6" baseType="variant">
      <vt:variant>
        <vt:lpstr>Używane czcionki</vt:lpstr>
      </vt:variant>
      <vt:variant>
        <vt:i4>11</vt:i4>
      </vt:variant>
      <vt:variant>
        <vt:lpstr>Motyw</vt:lpstr>
      </vt:variant>
      <vt:variant>
        <vt:i4>1</vt:i4>
      </vt:variant>
      <vt:variant>
        <vt:lpstr>Tytuły slajdów</vt:lpstr>
      </vt:variant>
      <vt:variant>
        <vt:i4>360</vt:i4>
      </vt:variant>
    </vt:vector>
  </HeadingPairs>
  <TitlesOfParts>
    <vt:vector size="372" baseType="lpstr">
      <vt:lpstr>MS Mincho</vt:lpstr>
      <vt:lpstr>Aptos Narrow</vt:lpstr>
      <vt:lpstr>Arial</vt:lpstr>
      <vt:lpstr>Arial Narrow</vt:lpstr>
      <vt:lpstr>Calibri</vt:lpstr>
      <vt:lpstr>Calibri Light</vt:lpstr>
      <vt:lpstr>Cambria</vt:lpstr>
      <vt:lpstr>Incised901LtEUNormal</vt:lpstr>
      <vt:lpstr>Poppins</vt:lpstr>
      <vt:lpstr>Tahoma</vt:lpstr>
      <vt:lpstr>Times New Roman</vt:lpstr>
      <vt:lpstr>Motyw pakietu Office</vt:lpstr>
      <vt:lpstr>Prezentacja programu PowerPoint</vt:lpstr>
      <vt:lpstr>Cel szkolenia</vt:lpstr>
      <vt:lpstr>Co obejmuje montaż osprzętu kablowego nn?</vt:lpstr>
      <vt:lpstr>Nazewnictwo</vt:lpstr>
      <vt:lpstr>Zmiana nazewnictwa</vt:lpstr>
      <vt:lpstr>BHP</vt:lpstr>
      <vt:lpstr>BHP</vt:lpstr>
      <vt:lpstr>Budowa i rodzaje kabli nn</vt:lpstr>
      <vt:lpstr>Podział kabli nn</vt:lpstr>
      <vt:lpstr>Podział kabli nn</vt:lpstr>
      <vt:lpstr>H05V-K, H07V-K (popularny LgY)</vt:lpstr>
      <vt:lpstr>H05V2-U, H07V2-U (popularny DY)</vt:lpstr>
      <vt:lpstr>YDYpżo, YDYżo, YDYt, YDYtżo</vt:lpstr>
      <vt:lpstr>NHXMH 300/500 V</vt:lpstr>
      <vt:lpstr>YKY, YKYżo 0,6/1 kV</vt:lpstr>
      <vt:lpstr>YKXS, YKXSżo 0,6/1 kV</vt:lpstr>
      <vt:lpstr>XKXS, XKXSżo 0,6/1 kV</vt:lpstr>
      <vt:lpstr>NYY</vt:lpstr>
      <vt:lpstr>NYCWY</vt:lpstr>
      <vt:lpstr>YnKY</vt:lpstr>
      <vt:lpstr>Podział kabli nn</vt:lpstr>
      <vt:lpstr>YAKY, YAKYżo 0,6/1 kV</vt:lpstr>
      <vt:lpstr>YAKXS, YAKXSżo 0,6/1 kV</vt:lpstr>
      <vt:lpstr>NAYY</vt:lpstr>
      <vt:lpstr>NAYCWY</vt:lpstr>
      <vt:lpstr>AsXSn 0,6/1 kV</vt:lpstr>
      <vt:lpstr>Podział kabli nn</vt:lpstr>
      <vt:lpstr>TOPFLEX-EMV-UV-3 PLUS 2YSLCYK-J UL/CSA</vt:lpstr>
      <vt:lpstr>TOPFLEX-EMV-UV-2YSLCYK-J UL/CSA</vt:lpstr>
      <vt:lpstr>TOPSERV 650 VFD (czarny) UL-CSA</vt:lpstr>
      <vt:lpstr>Podział kabli nn</vt:lpstr>
      <vt:lpstr>Podział kabli nn</vt:lpstr>
      <vt:lpstr>Podział kabli nn</vt:lpstr>
      <vt:lpstr>Podział kabli nn</vt:lpstr>
      <vt:lpstr>Podział kabli nn</vt:lpstr>
      <vt:lpstr>Podział kabli nn</vt:lpstr>
      <vt:lpstr>Podział kabli nn</vt:lpstr>
      <vt:lpstr>Podział kabli nn</vt:lpstr>
      <vt:lpstr>Podział kabli nn</vt:lpstr>
      <vt:lpstr>Podział kabli nn</vt:lpstr>
      <vt:lpstr>Podział kabli nn</vt:lpstr>
      <vt:lpstr>Podział kabli nn</vt:lpstr>
      <vt:lpstr>Podział kabli nn</vt:lpstr>
      <vt:lpstr>Właściwości izolacji</vt:lpstr>
      <vt:lpstr>Właściwości izolacji</vt:lpstr>
      <vt:lpstr>Właściwości izolacji</vt:lpstr>
      <vt:lpstr>Właściwości izolacji</vt:lpstr>
      <vt:lpstr>Właściwości izolacji</vt:lpstr>
      <vt:lpstr>Właściwości izolacji</vt:lpstr>
      <vt:lpstr>Właściwości izolacji</vt:lpstr>
      <vt:lpstr>Kody oznaczeń kabli</vt:lpstr>
      <vt:lpstr>Kody oznaczeń kabli</vt:lpstr>
      <vt:lpstr>Oznaczenia dla kabli zharmonizowanych według DIN VDE 0281/DIN VDE 0282/DIN VDE 0292</vt:lpstr>
      <vt:lpstr>Oznaczenia dla kabli zharmonizowanych według DIN VDE 0281/DIN VDE 0282/DIN VDE 0292</vt:lpstr>
      <vt:lpstr>Oznaczenia dla kabli zharmonizowanych według DIN VDE 0281/DIN VDE 0282/DIN VDE 0292</vt:lpstr>
      <vt:lpstr>Oznaczenia dla kabli zharmonizowanych według DIN VDE 0281/DIN VDE 0282/DIN VDE 0292</vt:lpstr>
      <vt:lpstr>Oznaczenia dla kabli zharmonizowanych według DIN VDE 0281/DIN VDE 0282/DIN VDE 0292</vt:lpstr>
      <vt:lpstr>Kody oznaczeń dla kabli elastycznych zharmonizowanych z DIN VDE 0292 oraz HD 361 S2/S3</vt:lpstr>
      <vt:lpstr>Kody oznaczeń dla kabli i kabli elastycznych zharmonizowanych z DIN VDE 0292 oraz HD 361 S2/S3</vt:lpstr>
      <vt:lpstr>Kody oznaczeń dla kabli i kabli elastycznych zharmonizowanych z DIN VDE 0292 oraz HD 361 S2/S3</vt:lpstr>
      <vt:lpstr>Kody oznaczeń dla kabli i kabli elastycznych zharmonizowanych z DIN VDE 0292 oraz HD 361 S2/S3</vt:lpstr>
      <vt:lpstr>Kody oznaczeń dla kabli i kabli elastycznych zharmonizowanych z DIN VDE 0292 oraz HD 361 S2/S3</vt:lpstr>
      <vt:lpstr>Kody oznaczeń dla kabli i kabli elastycznych zharmonizowanych z DIN VDE 0292 oraz HD 361 S2/S3</vt:lpstr>
      <vt:lpstr>Kody oznaczeń dla kabli i kabli elastycznych zharmonizowanych z DIN VDE 0292 oraz HD 361 S2/S3</vt:lpstr>
      <vt:lpstr>Kody oznaczeń dla kabli i kabli elastycznych zharmonizowanych z DIN VDE 0292 oraz HD 361 S2/S3</vt:lpstr>
      <vt:lpstr>Kody oznaczeń dla kabli i kabli elastycznych zharmonizowanych z DIN VDE 0292 oraz HD 361 S2/S3</vt:lpstr>
      <vt:lpstr>Wyjaśnienia oznaczeń kodowych</vt:lpstr>
      <vt:lpstr>Wyjaśnienia oznaczeń kodowych</vt:lpstr>
      <vt:lpstr>Wyjaśnienia oznaczeń kodowych</vt:lpstr>
      <vt:lpstr>Kody oznaczeń kabli elektrycznych według  DIN VDE 0271/0276</vt:lpstr>
      <vt:lpstr>Kody oznaczeń kabli elektrycznych według  DIN VDE 0271/0276</vt:lpstr>
      <vt:lpstr>Kody oznaczeń kabli elektrycznych według  DIN VDE 0271/0276</vt:lpstr>
      <vt:lpstr>Kody oznaczeń kabli telefonicznych,  kabli złączowych oraz splecionych drutów</vt:lpstr>
      <vt:lpstr>Kody oznaczeń kabli telefonicznych,  kabli złączowych oraz splecionych drutów</vt:lpstr>
      <vt:lpstr>Kody oznaczeń kabli telefonicznych,  kabli złączowych oraz splecionych drutów</vt:lpstr>
      <vt:lpstr>Kody oznaczeń kabli telefonicznych,  kabli złączowych oraz splecionych drutów</vt:lpstr>
      <vt:lpstr>Kody oznaczeń kabli telefonicznych,  kabli złączowych oraz splecionych drutów</vt:lpstr>
      <vt:lpstr>Nowe znakowanie żył kablowych</vt:lpstr>
      <vt:lpstr>Nowe znakowanie żył kablowych</vt:lpstr>
      <vt:lpstr>Wyjaśnienia do oznaczeń kodowych  dla kabli i izolowanych kabli</vt:lpstr>
      <vt:lpstr>Wyjaśnienia do oznaczeń kodowych  dla kabli i izolowanych kabli</vt:lpstr>
      <vt:lpstr>Wyjaśnienia do oznaczeń kodowych  dla kabli i izolowanych kabli</vt:lpstr>
      <vt:lpstr>Wyjaśnienia do oznaczeń kodowych  dla kabli i izolowanych kabli</vt:lpstr>
      <vt:lpstr>Wyjaśnienia do oznaczeń kodowych  dla kabli i izolowanych kabli</vt:lpstr>
      <vt:lpstr>Oznaczenia żył według różnych norm</vt:lpstr>
      <vt:lpstr>Oznaczenia żył według DIN VDE 0293 (stare)</vt:lpstr>
      <vt:lpstr>Oznaczenia żył według DIN VDE 0293 (stare)</vt:lpstr>
      <vt:lpstr>Oznaczenia żył według DIN VDE 0293-308 (nowe)</vt:lpstr>
      <vt:lpstr>Oznaczenia żył według DIN VDE 0293-308 (nowe)</vt:lpstr>
      <vt:lpstr>Oznaczenia żył według E DIN VDE 0245 część 1</vt:lpstr>
      <vt:lpstr>Oznaczenia żył według E DIN VDE 0245 część 1</vt:lpstr>
      <vt:lpstr>Oznaczenia żył według E DIN VDE 0245 część 1</vt:lpstr>
      <vt:lpstr>Oznaczenia żył według DIN 47100  z powtarzaniem kolorów od żyły nr 45 wzwyż</vt:lpstr>
      <vt:lpstr>Oznaczenia żył według DIN 47100 z powtarzaniem kolorów od żyły nr 45 wzwyż</vt:lpstr>
      <vt:lpstr>Oznaczenie żył zaadaptowane*  do DIN 47100 bez powtarzania kolorów</vt:lpstr>
      <vt:lpstr>Oznaczanie parami kolorów według DIN 47100 z powtarzaniem kolorów od żyły nr 45 wzwyż</vt:lpstr>
      <vt:lpstr>Oznaczanie parami kolorów według DIN 47100  z powtarzaniem kolorów od żyły nr 45 wzwyż</vt:lpstr>
      <vt:lpstr>Oznaczanie parami kolorów według DIN 47100  z powtarzaniem kolorów od żyły nr 45 wzwyż</vt:lpstr>
      <vt:lpstr>Wyjątki</vt:lpstr>
      <vt:lpstr>Wyjątki</vt:lpstr>
      <vt:lpstr>Wyjątki</vt:lpstr>
      <vt:lpstr>Wyjątki</vt:lpstr>
      <vt:lpstr>Oznaczenia żył według DIN VDE 0813</vt:lpstr>
      <vt:lpstr>Oznaczenia żył według DIN VDE 0813</vt:lpstr>
      <vt:lpstr>Oznaczenia żył według DIN VDE 0813</vt:lpstr>
      <vt:lpstr>Oznaczenia żył według DIN VDE 0815</vt:lpstr>
      <vt:lpstr>Oznaczenia żył według DIN VDE 0815</vt:lpstr>
      <vt:lpstr>Oznaczenia żył według DIN VDE 0815</vt:lpstr>
      <vt:lpstr>Oznaczenia żył według DIN VDE 0815</vt:lpstr>
      <vt:lpstr>Warunki układania kabli nn</vt:lpstr>
      <vt:lpstr>Warunki układania kabli nn</vt:lpstr>
      <vt:lpstr>Warunki układania kabli nn</vt:lpstr>
      <vt:lpstr>Minimalna i maksymalna temperatura</vt:lpstr>
      <vt:lpstr>Minimalny promień gięcia</vt:lpstr>
      <vt:lpstr>Z jaką maksymalną siłą wciągać kable nn?</vt:lpstr>
      <vt:lpstr>Budowa żył kabli nn</vt:lpstr>
      <vt:lpstr>Budowa żył kabli nn</vt:lpstr>
      <vt:lpstr>Budowa żył kabli nn</vt:lpstr>
      <vt:lpstr>Prezentacja programu PowerPoint</vt:lpstr>
      <vt:lpstr>Kable skompresowane</vt:lpstr>
      <vt:lpstr>Budowa żył kabli nn</vt:lpstr>
      <vt:lpstr>Budowa żył kabli nn</vt:lpstr>
      <vt:lpstr>Budowa żył kabli nn</vt:lpstr>
      <vt:lpstr>Budowa żył kabli nn</vt:lpstr>
      <vt:lpstr>Przekrój w mm2 czy AWG?</vt:lpstr>
      <vt:lpstr>Budowa żył kabli nn</vt:lpstr>
      <vt:lpstr>Końcówki tulejkowe (izolowane i nieizolowane)</vt:lpstr>
      <vt:lpstr>Technika zaprasowywania końcówek tulejkowych</vt:lpstr>
      <vt:lpstr>Technika zaprasowywania końcówek tulejkowych</vt:lpstr>
      <vt:lpstr>Technika zaprasowywania końcówek tulejkowych</vt:lpstr>
      <vt:lpstr>Technika zaprasowywania końcówek tulejkowych</vt:lpstr>
      <vt:lpstr>Czy tulejkę można montować do zacisku sprężynowego?</vt:lpstr>
      <vt:lpstr>Czy tulejkę można montować do zacisku sprężynowego?</vt:lpstr>
      <vt:lpstr>Czy tulejkę można montować do zacisku sprężynowego?</vt:lpstr>
      <vt:lpstr>Końcówki nieizolowane</vt:lpstr>
      <vt:lpstr>Technika zaprasowywania końcówek nieizolowanych</vt:lpstr>
      <vt:lpstr>Technika zaprasowywania końcówek nieizolowanych</vt:lpstr>
      <vt:lpstr>Technika zaprasowywania końcówek nieizolowanych</vt:lpstr>
      <vt:lpstr>Technika zaprasowywania końcówek nieizolowanych</vt:lpstr>
      <vt:lpstr>Technika zaprasowywania końcówek nieizolowanych</vt:lpstr>
      <vt:lpstr>Końcówki izolowane</vt:lpstr>
      <vt:lpstr>Technika zaprasowywania końcówek izolowanych</vt:lpstr>
      <vt:lpstr>Technika zaprasowywania końcówek izolowanych</vt:lpstr>
      <vt:lpstr>Technika zaprasowywania końcówek izolowanych</vt:lpstr>
      <vt:lpstr>Technika zaprasowywania końcówek izolowanych</vt:lpstr>
      <vt:lpstr>Technika zaprasowywania końcówek izolowanych</vt:lpstr>
      <vt:lpstr>Końcówki konektorowe, wtyki, gniazda izolowane</vt:lpstr>
      <vt:lpstr>Technika zaprasowywania konektorów izolowanych</vt:lpstr>
      <vt:lpstr>Technika zaprasowywania konektorów izolowanych</vt:lpstr>
      <vt:lpstr>Technika zaprasowywania konektorów izolowanych</vt:lpstr>
      <vt:lpstr>Technika zaprasowywania konektorów izolowanych</vt:lpstr>
      <vt:lpstr>Technika zaprasowywania konektorów izolowanych</vt:lpstr>
      <vt:lpstr>Końcówki konektorowe, nieizolowane</vt:lpstr>
      <vt:lpstr>Technika zaprasowywania końcówek konektorowych</vt:lpstr>
      <vt:lpstr>Technika zaprasowywania końcówek konektorowych</vt:lpstr>
      <vt:lpstr>Technika zaprasowywania końcówek konektorowych</vt:lpstr>
      <vt:lpstr>Technika zaprasowywania końcówek konektorowych</vt:lpstr>
      <vt:lpstr>Technika zaprasowywania końcówek konektorowych</vt:lpstr>
      <vt:lpstr>Końcówki rurowe CU standard</vt:lpstr>
      <vt:lpstr>Technika zaciskania końcówek rurowych Cu standard</vt:lpstr>
      <vt:lpstr>Technika zaciskania końcówek rurowych Cu standard</vt:lpstr>
      <vt:lpstr>Technika zaciskania końcówek rurowych Cu standard</vt:lpstr>
      <vt:lpstr>Technika zaciskania końcówek rurowych Cu standard</vt:lpstr>
      <vt:lpstr>Typy profili kablowych</vt:lpstr>
      <vt:lpstr>Końcówki rurowe i łączniki CU wg DIN</vt:lpstr>
      <vt:lpstr>Technika zaciskania końcówek  i łączników rurowych Cu wg DIN</vt:lpstr>
      <vt:lpstr>Technika zaciskania końcówek  i łączników rurowych Cu wg DIN</vt:lpstr>
      <vt:lpstr>Technika zaciskania końcówek  i łączników rurowych Cu wg DIN</vt:lpstr>
      <vt:lpstr>Technika zaciskania końcówek  i łączników rurowych Cu wg DIN</vt:lpstr>
      <vt:lpstr>Technika zaciskania końcówek  i łączników rurowych Cu wg DIN</vt:lpstr>
      <vt:lpstr>Typy profili kablowych</vt:lpstr>
      <vt:lpstr>Końcówki rurowe aluminiowe</vt:lpstr>
      <vt:lpstr>Technika zaciskania końcówek i łączników rurowych Al</vt:lpstr>
      <vt:lpstr>Technika zaciskania końcówek i łączników rurowych Al</vt:lpstr>
      <vt:lpstr>Technika zaciskania końcówek i łączników rurowych Al</vt:lpstr>
      <vt:lpstr>Technika zaciskania końcówek i łączników rurowych Al</vt:lpstr>
      <vt:lpstr>Technika zaciskania końcówek i łączników rurowych Al</vt:lpstr>
      <vt:lpstr>Typy profili kablowych</vt:lpstr>
      <vt:lpstr>Końcówki rurowe Al-Cu</vt:lpstr>
      <vt:lpstr>Technika zaciskania końcówek, łączników rurowych Al-Cu</vt:lpstr>
      <vt:lpstr>Technika zaciskania końcówek, łączników rurowych Al-Cu</vt:lpstr>
      <vt:lpstr>Technika zaciskania końcówek, łączników rurowych Al-Cu</vt:lpstr>
      <vt:lpstr>Technika zaciskania końcówek, łączników rurowych Al-Cu</vt:lpstr>
      <vt:lpstr>Typy profili kablowych</vt:lpstr>
      <vt:lpstr>Końcówki do lutowania lub przykręcania</vt:lpstr>
      <vt:lpstr>Technika montowania końcówek  z zaciskiem śrubowym</vt:lpstr>
      <vt:lpstr>Prezentacja programu PowerPoint</vt:lpstr>
      <vt:lpstr>Technika instalacji kabla o żyle aluminiowej</vt:lpstr>
      <vt:lpstr>Prezentacja programu PowerPoint</vt:lpstr>
      <vt:lpstr>Bloki rozdzielcze (śrubowe)</vt:lpstr>
      <vt:lpstr>Złączki szynowe (śrubowe)</vt:lpstr>
      <vt:lpstr>Odgałęźniki (śrubowe)</vt:lpstr>
      <vt:lpstr>Czym różnią się:</vt:lpstr>
      <vt:lpstr>Listwy śrubowe</vt:lpstr>
      <vt:lpstr>Zacisk śrubowy</vt:lpstr>
      <vt:lpstr>Zacisk śrubowy</vt:lpstr>
      <vt:lpstr>Zacisk śrubowy</vt:lpstr>
      <vt:lpstr>Zacisk śrubowy</vt:lpstr>
      <vt:lpstr>Kontrola połączeń śrubowych</vt:lpstr>
      <vt:lpstr>Dobór końcówki BIT-a lub wkrętaka</vt:lpstr>
      <vt:lpstr>Dobór końcówki BIT-a lub wkrętaka</vt:lpstr>
      <vt:lpstr>Dobór końcówki BIT-a lub wkrętaka</vt:lpstr>
      <vt:lpstr>Dobór końcówki BIT-a lub wkrętaka</vt:lpstr>
      <vt:lpstr>W elektrotechnice najczęściej stosowane są:</vt:lpstr>
      <vt:lpstr>Prezentacja programu PowerPoint</vt:lpstr>
      <vt:lpstr>Pomiar siły dokręcenia DYNAMOMETRIA</vt:lpstr>
      <vt:lpstr>Dynamometria</vt:lpstr>
      <vt:lpstr>Dynamometria</vt:lpstr>
      <vt:lpstr>Dynamometria</vt:lpstr>
      <vt:lpstr>Dynamometria - przykłady</vt:lpstr>
      <vt:lpstr>Dynamometria - przykłady</vt:lpstr>
      <vt:lpstr>Dynamometria - przykłady</vt:lpstr>
      <vt:lpstr>Dynamometria - przykłady</vt:lpstr>
      <vt:lpstr>Przykład momentu dokręcania zacisków aparatów nn</vt:lpstr>
      <vt:lpstr>Prezentacja programu PowerPoint</vt:lpstr>
      <vt:lpstr>Połączenia sprężynowe SZYBKOZŁĄCZKI</vt:lpstr>
      <vt:lpstr>Prezentacja programu PowerPoint</vt:lpstr>
      <vt:lpstr>Połączenia sprężynowe</vt:lpstr>
      <vt:lpstr>Połączenia sprężynowe</vt:lpstr>
      <vt:lpstr>Połączenia sprężynowe – najczęstsze błędy</vt:lpstr>
      <vt:lpstr>Połączenia sprężynowe – najczęstsze błędy</vt:lpstr>
      <vt:lpstr>Połączenia sprężynowe – najczęstsze błędy</vt:lpstr>
      <vt:lpstr>Połączenia sprężynowe – najczęstsze błędy</vt:lpstr>
      <vt:lpstr>Wyjmowanie żyły z połączenia sprężynowego</vt:lpstr>
      <vt:lpstr>Połączenia sprężynowe</vt:lpstr>
      <vt:lpstr>Kolejność podłączenia żył w złączce</vt:lpstr>
      <vt:lpstr>Kolejność podłączenia żył w złączce</vt:lpstr>
      <vt:lpstr>Kolejność podłączenia żył w złączce</vt:lpstr>
      <vt:lpstr>Kolejność podłączenia żył w złączce</vt:lpstr>
      <vt:lpstr>Przykłady złącz sprężynowych</vt:lpstr>
      <vt:lpstr>Przykłady złącz sprężynowych</vt:lpstr>
      <vt:lpstr>Przykłady złącz sprężynowych</vt:lpstr>
      <vt:lpstr>Złącza sprężynowe do DC (do fotowoltaiki)</vt:lpstr>
      <vt:lpstr>Dławnice kablowe</vt:lpstr>
      <vt:lpstr>Dławnice kablowe</vt:lpstr>
      <vt:lpstr>Dławnice kablowe</vt:lpstr>
      <vt:lpstr>Dławnice kablowe</vt:lpstr>
      <vt:lpstr>Jak dobrać dławnicę kablową?</vt:lpstr>
      <vt:lpstr>Dławnice kablowe - membramowe</vt:lpstr>
      <vt:lpstr>Dławnice kablowe - skręcane</vt:lpstr>
      <vt:lpstr>Dławnice kablowe – do kabli płaskich</vt:lpstr>
      <vt:lpstr>Dławnice kablowe – EMC</vt:lpstr>
      <vt:lpstr>Dławnice kablowe – EMC</vt:lpstr>
      <vt:lpstr>Dławnice kablowe – EMC</vt:lpstr>
      <vt:lpstr>Puszki</vt:lpstr>
      <vt:lpstr>Puszki</vt:lpstr>
      <vt:lpstr>Puszki</vt:lpstr>
      <vt:lpstr>Puszki</vt:lpstr>
      <vt:lpstr>Listwa korytko</vt:lpstr>
      <vt:lpstr>Listwa korytko</vt:lpstr>
      <vt:lpstr>Listwa korytko - rodzaje</vt:lpstr>
      <vt:lpstr>Montaż mini kanałów instalacyjnych</vt:lpstr>
      <vt:lpstr>Montaż kanałów instalacyjnych np. WDK</vt:lpstr>
      <vt:lpstr>Montaż kanałów instalacyjnych np. WDK</vt:lpstr>
      <vt:lpstr>Montaż kanałów instalacyjnych np. WDK</vt:lpstr>
      <vt:lpstr>Montaż kanałów instalacyjnych np. WDK</vt:lpstr>
      <vt:lpstr>Montaż korytek grzebieniowych</vt:lpstr>
      <vt:lpstr>Gniazda 3-fazowe</vt:lpstr>
      <vt:lpstr>Gniazda 3-fazowe</vt:lpstr>
      <vt:lpstr>Gniazda 3-fazowe</vt:lpstr>
      <vt:lpstr>Gniazda 3-fazowe</vt:lpstr>
      <vt:lpstr>Gniazda 3-fazowe</vt:lpstr>
      <vt:lpstr>Gniazda 3-fazowe</vt:lpstr>
      <vt:lpstr>Gniazda 1-fazowe</vt:lpstr>
      <vt:lpstr>Gniazda 1-fazowe</vt:lpstr>
      <vt:lpstr>Gniazda 1-fazowe</vt:lpstr>
      <vt:lpstr>Schematy podłączania łączników </vt:lpstr>
      <vt:lpstr>Schematy podłączania łączników </vt:lpstr>
      <vt:lpstr>Schematy podłączania łączników </vt:lpstr>
      <vt:lpstr>Schematy podłączania łączników </vt:lpstr>
      <vt:lpstr>Schematy podłączania łączników </vt:lpstr>
      <vt:lpstr>Schematy podłączania łączników </vt:lpstr>
      <vt:lpstr>Schematy podłączania</vt:lpstr>
      <vt:lpstr>Schematy podłączania</vt:lpstr>
      <vt:lpstr>Schematy podłączania</vt:lpstr>
      <vt:lpstr>Schematy podłączania </vt:lpstr>
      <vt:lpstr>Schematy podłączania</vt:lpstr>
      <vt:lpstr>Schematy podłączania</vt:lpstr>
      <vt:lpstr>Mufy kablowe</vt:lpstr>
      <vt:lpstr>Mufy kablowe</vt:lpstr>
      <vt:lpstr>Rodzaje muf kablowych</vt:lpstr>
      <vt:lpstr>Rodzaje muf kablowych</vt:lpstr>
      <vt:lpstr>Dobór muf kablowych</vt:lpstr>
      <vt:lpstr>Technologia termokurczliwa</vt:lpstr>
      <vt:lpstr>Mufy termokurczliwe</vt:lpstr>
      <vt:lpstr>Mufy termokurczliwe</vt:lpstr>
      <vt:lpstr>Mufy termokurczliwe</vt:lpstr>
      <vt:lpstr>Mufy termokurczliwe</vt:lpstr>
      <vt:lpstr>Mufy termokurczliwe</vt:lpstr>
      <vt:lpstr>Mufy termokurczliwe</vt:lpstr>
      <vt:lpstr>Mufy termokurczliwe</vt:lpstr>
      <vt:lpstr>Mufy termokurczliwe</vt:lpstr>
      <vt:lpstr>Mufa końcowa</vt:lpstr>
      <vt:lpstr>Mufy termokurczliwe - przejściowe</vt:lpstr>
      <vt:lpstr>Mufy termokurczliwe - przejściowe</vt:lpstr>
      <vt:lpstr>Mufy termokurczliwe - przejściowe</vt:lpstr>
      <vt:lpstr>Mufy termokurczliwe - przejściowe</vt:lpstr>
      <vt:lpstr>Mufy termokurczliwe - przejściowe</vt:lpstr>
      <vt:lpstr>Mufy termokurczliwe - przejściowe</vt:lpstr>
      <vt:lpstr>Mufy termokurczliwe - przejściowe</vt:lpstr>
      <vt:lpstr>Mufy termokurczliwe - przejściowe</vt:lpstr>
      <vt:lpstr>Mufy termokurczliwe - przejściowe</vt:lpstr>
      <vt:lpstr>Mufy żelowe</vt:lpstr>
      <vt:lpstr>Mufy żelowe</vt:lpstr>
      <vt:lpstr>Mufy żelowe</vt:lpstr>
      <vt:lpstr>Mufy żelowe</vt:lpstr>
      <vt:lpstr>Mufy żelowe</vt:lpstr>
      <vt:lpstr>Mufy żelowe</vt:lpstr>
      <vt:lpstr>Mufy żelowe</vt:lpstr>
      <vt:lpstr>Mufy żelowe</vt:lpstr>
      <vt:lpstr>Mufy żelowe</vt:lpstr>
      <vt:lpstr>Mufy żelowe</vt:lpstr>
      <vt:lpstr>Mufy żywiczne</vt:lpstr>
      <vt:lpstr>Mufy żywiczne</vt:lpstr>
      <vt:lpstr>Mufy żywiczne</vt:lpstr>
      <vt:lpstr>Mufy żywiczne</vt:lpstr>
      <vt:lpstr>Rodzaje żywic</vt:lpstr>
      <vt:lpstr>Rodzaje żywic</vt:lpstr>
      <vt:lpstr>Rodzaje żywic</vt:lpstr>
      <vt:lpstr>Mufy żywiczne</vt:lpstr>
      <vt:lpstr>Mufy żywiczne</vt:lpstr>
      <vt:lpstr>Mufy żywiczne</vt:lpstr>
      <vt:lpstr>Mufy żywiczne</vt:lpstr>
      <vt:lpstr>Mufy żywiczne</vt:lpstr>
      <vt:lpstr>Mufy żywiczne</vt:lpstr>
      <vt:lpstr>Mufy żywiczne</vt:lpstr>
      <vt:lpstr>Mufy żywiczne</vt:lpstr>
      <vt:lpstr>Mufy żywiczne</vt:lpstr>
      <vt:lpstr>Mufy żywiczne</vt:lpstr>
      <vt:lpstr>Mufy żywiczne</vt:lpstr>
      <vt:lpstr>Mufy żywiczne</vt:lpstr>
      <vt:lpstr>Mufy żywiczne</vt:lpstr>
      <vt:lpstr>Mufy żywiczne</vt:lpstr>
      <vt:lpstr>Mufy żywiczne</vt:lpstr>
      <vt:lpstr>Mufy żywiczne</vt:lpstr>
      <vt:lpstr>Mufy żywiczne</vt:lpstr>
      <vt:lpstr>Mufy żywiczne</vt:lpstr>
      <vt:lpstr>Mufy żywiczne</vt:lpstr>
      <vt:lpstr>Mufy żywiczne</vt:lpstr>
      <vt:lpstr>Mufy żywiczne</vt:lpstr>
      <vt:lpstr>Głowice kablowe</vt:lpstr>
      <vt:lpstr>Głowice kablowe</vt:lpstr>
      <vt:lpstr>Głowica kablowa</vt:lpstr>
      <vt:lpstr>Głowica kablowa</vt:lpstr>
      <vt:lpstr>Palczatka</vt:lpstr>
      <vt:lpstr>Palczatka</vt:lpstr>
      <vt:lpstr>Palczatka</vt:lpstr>
      <vt:lpstr>Palczatka</vt:lpstr>
      <vt:lpstr>Kapturki termokurczliwe</vt:lpstr>
      <vt:lpstr>Kapturki termokurczliwe</vt:lpstr>
      <vt:lpstr>Kapturki termokurczliwe</vt:lpstr>
      <vt:lpstr>Kapturki termokurczliwe</vt:lpstr>
      <vt:lpstr>Kapturki termokurczliwe</vt:lpstr>
      <vt:lpstr>Płat termokurczliwy</vt:lpstr>
      <vt:lpstr>Płat termokurczliwy</vt:lpstr>
      <vt:lpstr>Płat termokurczliwy</vt:lpstr>
      <vt:lpstr>Płat termokurczliwy</vt:lpstr>
      <vt:lpstr>Źródła:</vt:lpstr>
      <vt:lpstr>Źródła:</vt:lpstr>
      <vt:lpstr>Źródła: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Piotr Bibik</dc:creator>
  <cp:lastModifiedBy>Patryk Machel</cp:lastModifiedBy>
  <cp:revision>170</cp:revision>
  <dcterms:created xsi:type="dcterms:W3CDTF">2025-04-29T16:21:26Z</dcterms:created>
  <dcterms:modified xsi:type="dcterms:W3CDTF">2026-05-11T10:19:28Z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109200.000000000</vt:lpwstr>
  </property>
  <property fmtid="{D5CDD505-2E9C-101B-9397-08002B2CF9AE}" pid="3" name="ContentTypeId">
    <vt:lpwstr>0x010100CDE0B65744422E4A8459264A22C32382</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